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56" r:id="rId3"/>
    <p:sldId id="432" r:id="rId4"/>
    <p:sldId id="392" r:id="rId5"/>
    <p:sldId id="391" r:id="rId6"/>
    <p:sldId id="400" r:id="rId7"/>
    <p:sldId id="257" r:id="rId8"/>
    <p:sldId id="258" r:id="rId9"/>
    <p:sldId id="421" r:id="rId10"/>
    <p:sldId id="422" r:id="rId11"/>
    <p:sldId id="423" r:id="rId12"/>
    <p:sldId id="424" r:id="rId13"/>
    <p:sldId id="425" r:id="rId14"/>
    <p:sldId id="380" r:id="rId15"/>
    <p:sldId id="320" r:id="rId16"/>
    <p:sldId id="426" r:id="rId17"/>
    <p:sldId id="428" r:id="rId18"/>
    <p:sldId id="427" r:id="rId19"/>
    <p:sldId id="335" r:id="rId20"/>
    <p:sldId id="373" r:id="rId21"/>
    <p:sldId id="407" r:id="rId22"/>
    <p:sldId id="360" r:id="rId23"/>
    <p:sldId id="408" r:id="rId24"/>
    <p:sldId id="361" r:id="rId25"/>
    <p:sldId id="409" r:id="rId26"/>
    <p:sldId id="363" r:id="rId27"/>
    <p:sldId id="410" r:id="rId28"/>
    <p:sldId id="362" r:id="rId29"/>
    <p:sldId id="411" r:id="rId30"/>
    <p:sldId id="364" r:id="rId31"/>
    <p:sldId id="412" r:id="rId32"/>
    <p:sldId id="931" r:id="rId33"/>
    <p:sldId id="386" r:id="rId34"/>
    <p:sldId id="365" r:id="rId35"/>
    <p:sldId id="404" r:id="rId36"/>
    <p:sldId id="378" r:id="rId37"/>
    <p:sldId id="375" r:id="rId38"/>
    <p:sldId id="413" r:id="rId39"/>
    <p:sldId id="376" r:id="rId40"/>
    <p:sldId id="414" r:id="rId41"/>
    <p:sldId id="395" r:id="rId42"/>
    <p:sldId id="415" r:id="rId43"/>
    <p:sldId id="396" r:id="rId44"/>
    <p:sldId id="416" r:id="rId45"/>
    <p:sldId id="397" r:id="rId46"/>
    <p:sldId id="418" r:id="rId47"/>
    <p:sldId id="394" r:id="rId48"/>
    <p:sldId id="420" r:id="rId49"/>
    <p:sldId id="454" r:id="rId50"/>
    <p:sldId id="434" r:id="rId51"/>
    <p:sldId id="445" r:id="rId52"/>
    <p:sldId id="435" r:id="rId53"/>
    <p:sldId id="446" r:id="rId54"/>
    <p:sldId id="455" r:id="rId55"/>
    <p:sldId id="447" r:id="rId56"/>
    <p:sldId id="437" r:id="rId57"/>
    <p:sldId id="448" r:id="rId58"/>
    <p:sldId id="456" r:id="rId59"/>
    <p:sldId id="439" r:id="rId60"/>
    <p:sldId id="449" r:id="rId61"/>
    <p:sldId id="440" r:id="rId62"/>
    <p:sldId id="450" r:id="rId63"/>
    <p:sldId id="457" r:id="rId64"/>
    <p:sldId id="453" r:id="rId65"/>
    <p:sldId id="443" r:id="rId66"/>
    <p:sldId id="451" r:id="rId67"/>
    <p:sldId id="390" r:id="rId68"/>
    <p:sldId id="402" r:id="rId69"/>
    <p:sldId id="352" r:id="rId70"/>
    <p:sldId id="358" r:id="rId71"/>
    <p:sldId id="356" r:id="rId72"/>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midu5ln8b+sOI1b5X1b9A==" hashData="avczdgQ0uCYs6VL7mR4Wm7FISHuyv1V7DAD4oB5hEceKtq2z5ChASXFdNtBAoWq+SXuV73JfrbzNz9Pm/xpXZg=="/>
  <p:extLst>
    <p:ext uri="{EFAFB233-063F-42B5-8137-9DF3F51BA10A}">
      <p15:sldGuideLst xmlns:p15="http://schemas.microsoft.com/office/powerpoint/2012/main">
        <p15:guide id="1" orient="horz" pos="346" userDrawn="1">
          <p15:clr>
            <a:srgbClr val="A4A3A4"/>
          </p15:clr>
        </p15:guide>
        <p15:guide id="2" pos="5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豊久 平田" initials="豊平" lastIdx="1" clrIdx="0">
    <p:extLst>
      <p:ext uri="{19B8F6BF-5375-455C-9EA6-DF929625EA0E}">
        <p15:presenceInfo xmlns:p15="http://schemas.microsoft.com/office/powerpoint/2012/main" userId="a08a475ce9ffe4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7" autoAdjust="0"/>
    <p:restoredTop sz="96370" autoAdjust="0"/>
  </p:normalViewPr>
  <p:slideViewPr>
    <p:cSldViewPr snapToGrid="0">
      <p:cViewPr varScale="1">
        <p:scale>
          <a:sx n="63" d="100"/>
          <a:sy n="63" d="100"/>
        </p:scale>
        <p:origin x="516" y="48"/>
      </p:cViewPr>
      <p:guideLst>
        <p:guide orient="horz" pos="346"/>
        <p:guide pos="506"/>
      </p:guideLst>
    </p:cSldViewPr>
  </p:slideViewPr>
  <p:outlineViewPr>
    <p:cViewPr>
      <p:scale>
        <a:sx n="33" d="100"/>
        <a:sy n="33" d="100"/>
      </p:scale>
      <p:origin x="0" y="-48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678" cy="49835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349" y="1"/>
            <a:ext cx="2950765" cy="498358"/>
          </a:xfrm>
          <a:prstGeom prst="rect">
            <a:avLst/>
          </a:prstGeom>
        </p:spPr>
        <p:txBody>
          <a:bodyPr vert="horz" lIns="91431" tIns="45715" rIns="91431" bIns="45715" rtlCol="0"/>
          <a:lstStyle>
            <a:lvl1pPr algn="r">
              <a:defRPr sz="1200"/>
            </a:lvl1pPr>
          </a:lstStyle>
          <a:p>
            <a:fld id="{63E842FC-FF46-496B-A60B-64EB065C62D5}" type="datetimeFigureOut">
              <a:rPr kumimoji="1" lang="ja-JP" altLang="en-US" smtClean="0"/>
              <a:t>2024/1/29</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612" y="4784234"/>
            <a:ext cx="5445978" cy="3912687"/>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981"/>
            <a:ext cx="2949678" cy="49835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349" y="9440981"/>
            <a:ext cx="2950765" cy="498357"/>
          </a:xfrm>
          <a:prstGeom prst="rect">
            <a:avLst/>
          </a:prstGeom>
        </p:spPr>
        <p:txBody>
          <a:bodyPr vert="horz" lIns="91431" tIns="45715" rIns="91431" bIns="45715" rtlCol="0" anchor="b"/>
          <a:lstStyle>
            <a:lvl1pPr algn="r">
              <a:defRPr sz="1200"/>
            </a:lvl1pPr>
          </a:lstStyle>
          <a:p>
            <a:fld id="{D7648078-4D6D-4267-9455-B1236C57BD80}" type="slidenum">
              <a:rPr kumimoji="1" lang="ja-JP" altLang="en-US" smtClean="0"/>
              <a:t>‹#›</a:t>
            </a:fld>
            <a:endParaRPr kumimoji="1" lang="ja-JP" altLang="en-US"/>
          </a:p>
        </p:txBody>
      </p:sp>
    </p:spTree>
    <p:extLst>
      <p:ext uri="{BB962C8B-B14F-4D97-AF65-F5344CB8AC3E}">
        <p14:creationId xmlns:p14="http://schemas.microsoft.com/office/powerpoint/2010/main" val="32129165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809BDF-C6CC-0ECA-5E67-F59A811DCB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13A59E-5C21-D8EA-665F-52F467097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5A46B38-17D2-E61A-9583-06BE83DC6D16}"/>
              </a:ext>
            </a:extLst>
          </p:cNvPr>
          <p:cNvSpPr>
            <a:spLocks noGrp="1"/>
          </p:cNvSpPr>
          <p:nvPr>
            <p:ph type="dt" sz="half" idx="10"/>
          </p:nvPr>
        </p:nvSpPr>
        <p:spPr/>
        <p:txBody>
          <a:bodyPr/>
          <a:lstStyle/>
          <a:p>
            <a:fld id="{C77CF19C-EFAB-4B9D-8F6F-87ABEF1E923F}"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7125EF7E-AF52-B6AD-8972-4809A53A77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1F20E5-D1EB-9877-C07A-CEB718269DE1}"/>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30958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D9FD92-FD19-15C9-F171-BC85777E1D4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3CC63A-ADC2-05D0-90C9-7B149420EF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C81C5-787B-DA25-B402-47CC55A4CC07}"/>
              </a:ext>
            </a:extLst>
          </p:cNvPr>
          <p:cNvSpPr>
            <a:spLocks noGrp="1"/>
          </p:cNvSpPr>
          <p:nvPr>
            <p:ph type="dt" sz="half" idx="10"/>
          </p:nvPr>
        </p:nvSpPr>
        <p:spPr/>
        <p:txBody>
          <a:bodyPr/>
          <a:lstStyle/>
          <a:p>
            <a:fld id="{C1B9CAA3-C9FA-459D-9223-0B6614E6F82E}"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E287C7A0-6309-CFF0-D9AA-4DE240E5E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18E85E-6E7E-C3D6-0209-338921B0479A}"/>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69343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D119BE0-CD03-33EC-B848-2CB07AF9291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0A9643-62FF-D546-E1B6-779D9FCE5E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0701FA-C7D2-DFDE-307F-1AC9BB1EA6ED}"/>
              </a:ext>
            </a:extLst>
          </p:cNvPr>
          <p:cNvSpPr>
            <a:spLocks noGrp="1"/>
          </p:cNvSpPr>
          <p:nvPr>
            <p:ph type="dt" sz="half" idx="10"/>
          </p:nvPr>
        </p:nvSpPr>
        <p:spPr/>
        <p:txBody>
          <a:bodyPr/>
          <a:lstStyle/>
          <a:p>
            <a:fld id="{A0810C6E-AF4D-4316-9287-82F0117F38F1}"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92334E82-99CC-6433-9F7F-589AF4205B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E376-0AD1-82B6-C3F8-358EBE16C5DE}"/>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28896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8D083-ACD3-9B07-692F-CF9A2A894C2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0F51887-6E01-792F-28B3-C7A202589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45C4880-855D-8501-A9C1-292B1A28A3E0}"/>
              </a:ext>
            </a:extLst>
          </p:cNvPr>
          <p:cNvSpPr>
            <a:spLocks noGrp="1"/>
          </p:cNvSpPr>
          <p:nvPr>
            <p:ph type="dt" sz="half" idx="10"/>
          </p:nvPr>
        </p:nvSpPr>
        <p:spPr/>
        <p:txBody>
          <a:bodyPr/>
          <a:lstStyle/>
          <a:p>
            <a:fld id="{707F3533-E881-4142-94C9-4149AC9A43EC}"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D10C5041-3885-14EE-7282-6D672F4CC3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9AEF4-D762-E212-520C-F9055EB24E0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40731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8F70E-706F-0FA2-2121-7099446385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84665A-ACA4-93F3-4A2D-830B1BB55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2E2165-C6FD-AF8B-F55F-8B66D77485D2}"/>
              </a:ext>
            </a:extLst>
          </p:cNvPr>
          <p:cNvSpPr>
            <a:spLocks noGrp="1"/>
          </p:cNvSpPr>
          <p:nvPr>
            <p:ph type="dt" sz="half" idx="10"/>
          </p:nvPr>
        </p:nvSpPr>
        <p:spPr/>
        <p:txBody>
          <a:bodyPr/>
          <a:lstStyle/>
          <a:p>
            <a:fld id="{86C36EDD-5C99-4909-AEBC-7DE51EFAEFA2}"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5C0F1186-122A-34F2-17D5-51174AEC89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5516F8-695C-88AD-E9DB-5AD9CD6389C3}"/>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58123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C70F6-80DD-0C37-E836-5BFF52F8EF8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F2D70B-FEFD-D493-2515-70302A8D4E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9E4B53-0939-EA0A-9192-188D4FEEE22B}"/>
              </a:ext>
            </a:extLst>
          </p:cNvPr>
          <p:cNvSpPr>
            <a:spLocks noGrp="1"/>
          </p:cNvSpPr>
          <p:nvPr>
            <p:ph type="dt" sz="half" idx="10"/>
          </p:nvPr>
        </p:nvSpPr>
        <p:spPr/>
        <p:txBody>
          <a:bodyPr/>
          <a:lstStyle/>
          <a:p>
            <a:fld id="{D11BFA9D-020E-411B-904C-8E2E8FED527D}"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A36D3F9F-65F8-C838-4774-6AFF31A6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289755-190D-B20C-93AA-D5CCF4A4E03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38405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8D9228-EFCD-7814-2282-8A494AC49F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F60AE3-16B7-EB65-7316-A23B6C916E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C59A952-9212-6173-E790-7CAC1EED16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4940CB8-347F-B40C-B940-F0A8BFD4A3C0}"/>
              </a:ext>
            </a:extLst>
          </p:cNvPr>
          <p:cNvSpPr>
            <a:spLocks noGrp="1"/>
          </p:cNvSpPr>
          <p:nvPr>
            <p:ph type="dt" sz="half" idx="10"/>
          </p:nvPr>
        </p:nvSpPr>
        <p:spPr/>
        <p:txBody>
          <a:bodyPr/>
          <a:lstStyle/>
          <a:p>
            <a:fld id="{68935395-C62B-47BF-B248-943C5C3BDE13}"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28955203-98C6-0201-C397-883E316438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8F906B-D4B2-E2E2-4504-79208236B00D}"/>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1089285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16E2F-86ED-828C-B99D-589897B2F92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34E4F4-BC80-7E34-B0C6-54282F4C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86FB4F2-E491-B038-3562-C9E11408196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A5A5EB4-E5BA-7D23-8364-B409706A6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C416A0-1775-2674-72D1-A5F4E17DEC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921BEA-175A-097D-5909-1601324AFC49}"/>
              </a:ext>
            </a:extLst>
          </p:cNvPr>
          <p:cNvSpPr>
            <a:spLocks noGrp="1"/>
          </p:cNvSpPr>
          <p:nvPr>
            <p:ph type="dt" sz="half" idx="10"/>
          </p:nvPr>
        </p:nvSpPr>
        <p:spPr/>
        <p:txBody>
          <a:bodyPr/>
          <a:lstStyle/>
          <a:p>
            <a:fld id="{D73BBE0F-183F-41BD-9126-4ABFBB12299E}" type="datetime1">
              <a:rPr kumimoji="1" lang="ja-JP" altLang="en-US" smtClean="0"/>
              <a:t>2024/1/29</a:t>
            </a:fld>
            <a:endParaRPr kumimoji="1" lang="ja-JP" altLang="en-US"/>
          </a:p>
        </p:txBody>
      </p:sp>
      <p:sp>
        <p:nvSpPr>
          <p:cNvPr id="8" name="フッター プレースホルダー 7">
            <a:extLst>
              <a:ext uri="{FF2B5EF4-FFF2-40B4-BE49-F238E27FC236}">
                <a16:creationId xmlns:a16="http://schemas.microsoft.com/office/drawing/2014/main" id="{BB8CBE24-236A-245D-E9D6-D13FD39F306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82233B-862C-FDFC-3875-5C118D276DD1}"/>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02686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0F2BE-E930-FF3F-852E-72922F0FFA7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C21311-44B1-B18D-7F43-A713C8187FA7}"/>
              </a:ext>
            </a:extLst>
          </p:cNvPr>
          <p:cNvSpPr>
            <a:spLocks noGrp="1"/>
          </p:cNvSpPr>
          <p:nvPr>
            <p:ph type="dt" sz="half" idx="10"/>
          </p:nvPr>
        </p:nvSpPr>
        <p:spPr/>
        <p:txBody>
          <a:bodyPr/>
          <a:lstStyle/>
          <a:p>
            <a:fld id="{782D14BF-9CA8-44DF-9E35-F0522154FF5E}" type="datetime1">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96ED54E4-4A96-B403-3AA1-F4FA4708F32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19BAB95-A7FC-F683-2FF7-39F5DD91DEF4}"/>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331776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43F60-68B1-8201-D0F3-427FA3BC4C4B}"/>
              </a:ext>
            </a:extLst>
          </p:cNvPr>
          <p:cNvSpPr>
            <a:spLocks noGrp="1"/>
          </p:cNvSpPr>
          <p:nvPr>
            <p:ph type="dt" sz="half" idx="10"/>
          </p:nvPr>
        </p:nvSpPr>
        <p:spPr/>
        <p:txBody>
          <a:bodyPr/>
          <a:lstStyle/>
          <a:p>
            <a:fld id="{DBF22500-DD20-4B67-9ABB-9BA49F199FC2}" type="datetime1">
              <a:rPr kumimoji="1" lang="ja-JP" altLang="en-US" smtClean="0"/>
              <a:t>2024/1/29</a:t>
            </a:fld>
            <a:endParaRPr kumimoji="1" lang="ja-JP" altLang="en-US"/>
          </a:p>
        </p:txBody>
      </p:sp>
      <p:sp>
        <p:nvSpPr>
          <p:cNvPr id="3" name="フッター プレースホルダー 2">
            <a:extLst>
              <a:ext uri="{FF2B5EF4-FFF2-40B4-BE49-F238E27FC236}">
                <a16:creationId xmlns:a16="http://schemas.microsoft.com/office/drawing/2014/main" id="{EF8204F1-82F2-A9D1-28C6-31A2941BCE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1837E2-ACD8-B245-958F-C70F7E7A250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3988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B561A2-7CFC-765E-8E32-68246936F8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AC6A3-C82A-E1D3-B842-4FE84DDFA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A734ED1-633C-244F-AAC4-A5F051957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1B8E9-66D1-619E-4A98-F5ADED46991F}"/>
              </a:ext>
            </a:extLst>
          </p:cNvPr>
          <p:cNvSpPr>
            <a:spLocks noGrp="1"/>
          </p:cNvSpPr>
          <p:nvPr>
            <p:ph type="dt" sz="half" idx="10"/>
          </p:nvPr>
        </p:nvSpPr>
        <p:spPr/>
        <p:txBody>
          <a:bodyPr/>
          <a:lstStyle/>
          <a:p>
            <a:fld id="{F8392C41-54B8-44A0-AC3A-75F90C29E9F7}"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D53F9EDC-3A42-2778-5EFD-5498B95A23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E4931D-1736-AFF8-6C99-34AD9F45E88E}"/>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408578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AFA3C-3BFE-70F3-D58B-77E5306F43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F0F0DE-DE13-AF81-B4B4-ED1B863793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9030E3-B3B2-A3C1-38F6-3E7F16883302}"/>
              </a:ext>
            </a:extLst>
          </p:cNvPr>
          <p:cNvSpPr>
            <a:spLocks noGrp="1"/>
          </p:cNvSpPr>
          <p:nvPr>
            <p:ph type="dt" sz="half" idx="10"/>
          </p:nvPr>
        </p:nvSpPr>
        <p:spPr/>
        <p:txBody>
          <a:bodyPr/>
          <a:lstStyle/>
          <a:p>
            <a:fld id="{B6397F10-7440-460B-BB19-10AFEACA0CBC}"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9DACADAD-183C-80B8-B9A9-FF622BF697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3A9DB4-1B4A-4694-4CDD-CFE6B990490F}"/>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598742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DA2D8-8888-99D5-8F14-63F1D129B8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36E4DAC-E9F0-B41D-24E5-B49B69B5B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3D433F-FE50-197A-CB72-9984E2D2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F69A63-0D98-6290-0955-898E55C3C1BF}"/>
              </a:ext>
            </a:extLst>
          </p:cNvPr>
          <p:cNvSpPr>
            <a:spLocks noGrp="1"/>
          </p:cNvSpPr>
          <p:nvPr>
            <p:ph type="dt" sz="half" idx="10"/>
          </p:nvPr>
        </p:nvSpPr>
        <p:spPr/>
        <p:txBody>
          <a:bodyPr/>
          <a:lstStyle/>
          <a:p>
            <a:fld id="{29B378EF-E593-436A-A69C-D59A5D9FC881}"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1FE22031-6346-8841-12F6-570477FCFE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895811-D8E9-371A-F9E5-2D1010D3C16C}"/>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9792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5C1D7-4E86-93E9-66A4-56E923F0DA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DEE4B4-FF3D-BC52-01DE-2C078B75C8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D51223-45D1-0364-309F-9914B961ECA4}"/>
              </a:ext>
            </a:extLst>
          </p:cNvPr>
          <p:cNvSpPr>
            <a:spLocks noGrp="1"/>
          </p:cNvSpPr>
          <p:nvPr>
            <p:ph type="dt" sz="half" idx="10"/>
          </p:nvPr>
        </p:nvSpPr>
        <p:spPr/>
        <p:txBody>
          <a:bodyPr/>
          <a:lstStyle/>
          <a:p>
            <a:fld id="{164E40C2-97AB-440F-AA1C-96391EFD597A}"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A3BD3031-FE04-BC25-FD77-EDA283F1BC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F126-D25D-0861-879B-9E4A3F0790F8}"/>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52835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C184BE9-9C89-DB14-3EFF-5EB4ED32B74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F2A8CD-995A-1623-57C9-A99E4A10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8A4A4D-97DF-5411-7DBC-1AC5DF7AD681}"/>
              </a:ext>
            </a:extLst>
          </p:cNvPr>
          <p:cNvSpPr>
            <a:spLocks noGrp="1"/>
          </p:cNvSpPr>
          <p:nvPr>
            <p:ph type="dt" sz="half" idx="10"/>
          </p:nvPr>
        </p:nvSpPr>
        <p:spPr/>
        <p:txBody>
          <a:bodyPr/>
          <a:lstStyle/>
          <a:p>
            <a:fld id="{2E3DF8D2-5904-410A-9B7D-231D2329802F}"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E9B89894-86E8-49F5-5285-1E0C13077E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8C350-7D8A-184D-89F3-5263A73BBAF6}"/>
              </a:ext>
            </a:extLst>
          </p:cNvPr>
          <p:cNvSpPr>
            <a:spLocks noGrp="1"/>
          </p:cNvSpPr>
          <p:nvPr>
            <p:ph type="sldNum" sz="quarter" idx="12"/>
          </p:nvPr>
        </p:nvSpPr>
        <p:spPr/>
        <p:txBody>
          <a:body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77107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C55EA-7CC9-D712-E55F-59731A13337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50E63E-B53D-4A80-CB76-B73AB057CD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441CDB-B7D9-27AB-A74A-0516D0ACB55B}"/>
              </a:ext>
            </a:extLst>
          </p:cNvPr>
          <p:cNvSpPr>
            <a:spLocks noGrp="1"/>
          </p:cNvSpPr>
          <p:nvPr>
            <p:ph type="dt" sz="half" idx="10"/>
          </p:nvPr>
        </p:nvSpPr>
        <p:spPr/>
        <p:txBody>
          <a:bodyPr/>
          <a:lstStyle/>
          <a:p>
            <a:fld id="{AC16A1E5-9724-449D-A8D0-7B8DACC29056}"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0F104007-D664-A4BB-5392-0DA64EEFE3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BA146B-CB13-EBBE-F0AD-06398A507EE5}"/>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924317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65EF-7226-5F97-3469-BB71CF9676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3FD70E-DA3B-5669-B88A-84F40DE1B2C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820CE2-A754-A9FF-D3B7-242DBE88433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42F5385-4CE9-D044-1F40-FD33278B4F0E}"/>
              </a:ext>
            </a:extLst>
          </p:cNvPr>
          <p:cNvSpPr>
            <a:spLocks noGrp="1"/>
          </p:cNvSpPr>
          <p:nvPr>
            <p:ph type="dt" sz="half" idx="10"/>
          </p:nvPr>
        </p:nvSpPr>
        <p:spPr/>
        <p:txBody>
          <a:bodyPr/>
          <a:lstStyle/>
          <a:p>
            <a:fld id="{8D0168CD-2418-4EDD-B3C1-CCE2A4E25F38}"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237EE696-FF09-9E96-C35F-E47B3CDB33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5BDD60-5332-9385-647E-A7BF49EC9E22}"/>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677050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FC950A-CF13-A937-E5A4-9F54DB5377B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5654B7-E192-F2CE-AEC8-440D9BC51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A208A3E-F43D-EF43-2B96-9EC10CD15E8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30DE91-6EC0-0575-674A-DBE6BF3E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87313F-AA19-CB0E-B001-563ABB40C05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9F30327-A739-F33B-4357-09D03AAFBAF2}"/>
              </a:ext>
            </a:extLst>
          </p:cNvPr>
          <p:cNvSpPr>
            <a:spLocks noGrp="1"/>
          </p:cNvSpPr>
          <p:nvPr>
            <p:ph type="dt" sz="half" idx="10"/>
          </p:nvPr>
        </p:nvSpPr>
        <p:spPr/>
        <p:txBody>
          <a:bodyPr/>
          <a:lstStyle/>
          <a:p>
            <a:fld id="{48085CCE-1CAB-46F2-91AD-B898CF867468}" type="datetime1">
              <a:rPr kumimoji="1" lang="ja-JP" altLang="en-US" smtClean="0"/>
              <a:t>2024/1/29</a:t>
            </a:fld>
            <a:endParaRPr kumimoji="1" lang="ja-JP" altLang="en-US"/>
          </a:p>
        </p:txBody>
      </p:sp>
      <p:sp>
        <p:nvSpPr>
          <p:cNvPr id="8" name="フッター プレースホルダー 7">
            <a:extLst>
              <a:ext uri="{FF2B5EF4-FFF2-40B4-BE49-F238E27FC236}">
                <a16:creationId xmlns:a16="http://schemas.microsoft.com/office/drawing/2014/main" id="{0EF762CC-E37C-147F-9E53-EC0051184D0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1C91A9-16C7-5132-6F40-2BADC362284B}"/>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94021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E614A-230D-1615-B988-5C4AC17D6E4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23E8F76-520E-097E-DC4B-A6453821240E}"/>
              </a:ext>
            </a:extLst>
          </p:cNvPr>
          <p:cNvSpPr>
            <a:spLocks noGrp="1"/>
          </p:cNvSpPr>
          <p:nvPr>
            <p:ph type="dt" sz="half" idx="10"/>
          </p:nvPr>
        </p:nvSpPr>
        <p:spPr/>
        <p:txBody>
          <a:bodyPr/>
          <a:lstStyle/>
          <a:p>
            <a:fld id="{0B0AF6EF-CD31-426E-B813-AFD5E4FA3EC1}" type="datetime1">
              <a:rPr kumimoji="1" lang="ja-JP" altLang="en-US" smtClean="0"/>
              <a:t>2024/1/29</a:t>
            </a:fld>
            <a:endParaRPr kumimoji="1" lang="ja-JP" altLang="en-US"/>
          </a:p>
        </p:txBody>
      </p:sp>
      <p:sp>
        <p:nvSpPr>
          <p:cNvPr id="4" name="フッター プレースホルダー 3">
            <a:extLst>
              <a:ext uri="{FF2B5EF4-FFF2-40B4-BE49-F238E27FC236}">
                <a16:creationId xmlns:a16="http://schemas.microsoft.com/office/drawing/2014/main" id="{2645B07E-2944-A9FE-64DC-2633D18D32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2011AC-FEC8-335A-3FEF-42B67759BF28}"/>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1814741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57819D-D5A1-28E7-F5F4-3824BFD20738}"/>
              </a:ext>
            </a:extLst>
          </p:cNvPr>
          <p:cNvSpPr>
            <a:spLocks noGrp="1"/>
          </p:cNvSpPr>
          <p:nvPr>
            <p:ph type="dt" sz="half" idx="10"/>
          </p:nvPr>
        </p:nvSpPr>
        <p:spPr/>
        <p:txBody>
          <a:bodyPr/>
          <a:lstStyle/>
          <a:p>
            <a:fld id="{E5E6BFD9-F3A8-45E0-AEBB-FCA03AD84792}" type="datetime1">
              <a:rPr kumimoji="1" lang="ja-JP" altLang="en-US" smtClean="0"/>
              <a:t>2024/1/29</a:t>
            </a:fld>
            <a:endParaRPr kumimoji="1" lang="ja-JP" altLang="en-US"/>
          </a:p>
        </p:txBody>
      </p:sp>
      <p:sp>
        <p:nvSpPr>
          <p:cNvPr id="3" name="フッター プレースホルダー 2">
            <a:extLst>
              <a:ext uri="{FF2B5EF4-FFF2-40B4-BE49-F238E27FC236}">
                <a16:creationId xmlns:a16="http://schemas.microsoft.com/office/drawing/2014/main" id="{5174D6EF-291C-F04D-AC1C-2A3CB3C0297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1D33638-03C7-589F-5006-5F2C8DEC8B76}"/>
              </a:ext>
            </a:extLst>
          </p:cNvPr>
          <p:cNvSpPr>
            <a:spLocks noGrp="1"/>
          </p:cNvSpPr>
          <p:nvPr>
            <p:ph type="sldNum" sz="quarter" idx="12"/>
          </p:nvPr>
        </p:nvSpPr>
        <p:spPr/>
        <p:txBody>
          <a:body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391613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ECCA55-47D6-8CD9-320C-BC180E0ACA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200E57-1E05-9700-2A40-D1F17BC84A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36487E8-6D32-116A-0ACA-F67A93014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1ADB14-8D95-4E42-DE47-D00C9EFE1698}"/>
              </a:ext>
            </a:extLst>
          </p:cNvPr>
          <p:cNvSpPr>
            <a:spLocks noGrp="1"/>
          </p:cNvSpPr>
          <p:nvPr>
            <p:ph type="dt" sz="half" idx="10"/>
          </p:nvPr>
        </p:nvSpPr>
        <p:spPr/>
        <p:txBody>
          <a:bodyPr/>
          <a:lstStyle/>
          <a:p>
            <a:fld id="{9A8FB82C-FBC5-412F-855F-A735A9A082BA}"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80186DED-8C3F-28E3-EFBD-3600FF5C7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1072D4-7830-1DC1-4EDE-3EED3D1CCFC4}"/>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89441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9FDA2-46BC-3340-1F47-5AB5CA1AA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A4AB92-3AA5-3F02-132D-C3972DB6E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98F86FE-C394-4E5E-3414-0FDC6492C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AC3D1-1022-9CB7-CE49-06C218745F0C}"/>
              </a:ext>
            </a:extLst>
          </p:cNvPr>
          <p:cNvSpPr>
            <a:spLocks noGrp="1"/>
          </p:cNvSpPr>
          <p:nvPr>
            <p:ph type="dt" sz="half" idx="10"/>
          </p:nvPr>
        </p:nvSpPr>
        <p:spPr/>
        <p:txBody>
          <a:bodyPr/>
          <a:lstStyle/>
          <a:p>
            <a:fld id="{518ED3E8-51F7-4459-97DC-110DC21F6E4B}" type="datetime1">
              <a:rPr kumimoji="1" lang="ja-JP" altLang="en-US" smtClean="0"/>
              <a:t>2024/1/29</a:t>
            </a:fld>
            <a:endParaRPr kumimoji="1" lang="ja-JP" altLang="en-US"/>
          </a:p>
        </p:txBody>
      </p:sp>
      <p:sp>
        <p:nvSpPr>
          <p:cNvPr id="6" name="フッター プレースホルダー 5">
            <a:extLst>
              <a:ext uri="{FF2B5EF4-FFF2-40B4-BE49-F238E27FC236}">
                <a16:creationId xmlns:a16="http://schemas.microsoft.com/office/drawing/2014/main" id="{93B2569D-50D4-09B2-4BD9-8CCD49B5D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F3A5F-E17F-4BF2-7631-4D9523461FA7}"/>
              </a:ext>
            </a:extLst>
          </p:cNvPr>
          <p:cNvSpPr>
            <a:spLocks noGrp="1"/>
          </p:cNvSpPr>
          <p:nvPr>
            <p:ph type="sldNum" sz="quarter" idx="12"/>
          </p:nvPr>
        </p:nvSpPr>
        <p:spPr/>
        <p:txBody>
          <a:bodyPr/>
          <a:lstStyle/>
          <a:p>
            <a:r>
              <a:rPr kumimoji="1" lang="en-US" altLang="ja-JP" dirty="0"/>
              <a:t>‹#›</a:t>
            </a:r>
            <a:r>
              <a:rPr kumimoji="1" lang="ja-JP" altLang="en-US" dirty="0"/>
              <a:t>ページ</a:t>
            </a:r>
          </a:p>
        </p:txBody>
      </p:sp>
    </p:spTree>
    <p:extLst>
      <p:ext uri="{BB962C8B-B14F-4D97-AF65-F5344CB8AC3E}">
        <p14:creationId xmlns:p14="http://schemas.microsoft.com/office/powerpoint/2010/main" val="3820736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69E81B3-C032-7F19-087F-1B5031536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65D8C7-F4C5-4D91-A57B-E54238D0A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4CE242-AC25-BF88-D016-4791F228E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E24F9-D75C-4983-B2E5-84CAF4BDFE55}"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21195359-060A-12F2-CFB7-1A9595CF7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1488F2-D3D3-458A-085A-A5F4ACB68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B4B11-9538-48C2-A03B-57C923024A3C}" type="slidenum">
              <a:rPr kumimoji="1" lang="ja-JP" altLang="en-US" smtClean="0"/>
              <a:t>‹#›</a:t>
            </a:fld>
            <a:r>
              <a:rPr kumimoji="1" lang="ja-JP" altLang="en-US" dirty="0"/>
              <a:t>ページ</a:t>
            </a:r>
          </a:p>
        </p:txBody>
      </p:sp>
    </p:spTree>
    <p:extLst>
      <p:ext uri="{BB962C8B-B14F-4D97-AF65-F5344CB8AC3E}">
        <p14:creationId xmlns:p14="http://schemas.microsoft.com/office/powerpoint/2010/main" val="283080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A4CAA26-BB12-D2F6-596D-A137ED620A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1CE5D5-8B72-F36F-6587-EB0FEADD1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2BD6F-154B-7D9C-0032-2ACA3C048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25973-DCE8-4DB5-8526-8FEF42DF0C80}" type="datetime1">
              <a:rPr kumimoji="1" lang="ja-JP" altLang="en-US" smtClean="0"/>
              <a:t>2024/1/29</a:t>
            </a:fld>
            <a:endParaRPr kumimoji="1" lang="ja-JP" altLang="en-US"/>
          </a:p>
        </p:txBody>
      </p:sp>
      <p:sp>
        <p:nvSpPr>
          <p:cNvPr id="5" name="フッター プレースホルダー 4">
            <a:extLst>
              <a:ext uri="{FF2B5EF4-FFF2-40B4-BE49-F238E27FC236}">
                <a16:creationId xmlns:a16="http://schemas.microsoft.com/office/drawing/2014/main" id="{32EA842B-5EB4-4404-E807-EB7AEA49A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CDC8DEE-7E2D-DFAD-3FA6-93DF96486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84300-A231-4CE8-BF2A-B73085566916}" type="slidenum">
              <a:rPr kumimoji="1" lang="ja-JP" altLang="en-US" smtClean="0"/>
              <a:t>‹#›</a:t>
            </a:fld>
            <a:r>
              <a:rPr kumimoji="1" lang="ja-JP" altLang="en-US" dirty="0"/>
              <a:t>ページ</a:t>
            </a:r>
          </a:p>
        </p:txBody>
      </p:sp>
    </p:spTree>
    <p:extLst>
      <p:ext uri="{BB962C8B-B14F-4D97-AF65-F5344CB8AC3E}">
        <p14:creationId xmlns:p14="http://schemas.microsoft.com/office/powerpoint/2010/main" val="219954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osada-terminal.co.jp/products/ulcul/"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12"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jpe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sada-terminal.co.jp/sankouzu/OTP-2000-3-3P-SCCR.pdf?268792"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hyperlink" Target="https://www.osada-terminal.co.jp/sankouzu/OK-700SF.pdf?840204" TargetMode="External"/><Relationship Id="rId7"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28.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hyperlink" Target="https://www.osada-terminal.co.jp/sankouzu/OTP-80N-2-xP-SCCR.pdf?14762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34.png"/><Relationship Id="rId4" Type="http://schemas.openxmlformats.org/officeDocument/2006/relationships/hyperlink" Target="https://www.osada-terminal.co.jp/sankouzu/OTP-6000-xP-SCCR.pdf?62098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7.png"/><Relationship Id="rId2" Type="http://schemas.openxmlformats.org/officeDocument/2006/relationships/hyperlink" Target="https://www.osada-terminal.co.jp/sankouzu/OTP-9000-xP-M10.pdf?551386" TargetMode="Externa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9000-xP-M10.pdf?55138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AEC1.CF4CFA70"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hyperlink" Target="https://www.osada-terminal.co.jp/sankouzu/OTP-8000-3-xP-SCCR.pdf?973940"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6000N-5-xP-SCCR.pdf?59976"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sada-terminal.co.jp/sankouzu/OTP-6000N-5-xP-SCCR.pdf?59976"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40.png"/><Relationship Id="rId4" Type="http://schemas.openxmlformats.org/officeDocument/2006/relationships/hyperlink" Target="https://www.osada-terminal.co.jp/sankouzu/OTP-2000-3-3P-SCCR.pdf?268792"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5.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osada-terminal.co.jp/sankouzu/OTP-7000-xP-SCCR.pdf?605740"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www.osada-terminal.co.jp/products/ulcul/"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FE651B-76D3-1E9E-9327-676B452C9329}"/>
              </a:ext>
            </a:extLst>
          </p:cNvPr>
          <p:cNvSpPr>
            <a:spLocks noGrp="1"/>
          </p:cNvSpPr>
          <p:nvPr>
            <p:ph type="ctrTitle"/>
          </p:nvPr>
        </p:nvSpPr>
        <p:spPr>
          <a:xfrm>
            <a:off x="839085" y="1242874"/>
            <a:ext cx="10513829" cy="1284064"/>
          </a:xfrm>
        </p:spPr>
        <p:txBody>
          <a:bodyPr>
            <a:normAutofit fontScale="90000"/>
          </a:bodyPr>
          <a:lstStyle/>
          <a:p>
            <a:pPr algn="l"/>
            <a:r>
              <a:rPr kumimoji="1" lang="ja-JP" altLang="en-US" sz="4000" dirty="0"/>
              <a:t>北米向制御盤内の</a:t>
            </a:r>
            <a:br>
              <a:rPr kumimoji="1" lang="en-US" altLang="ja-JP" sz="4000" dirty="0"/>
            </a:br>
            <a:r>
              <a:rPr kumimoji="1" lang="ja-JP" altLang="en-US" sz="4000" dirty="0"/>
              <a:t>オサダ製</a:t>
            </a:r>
            <a:r>
              <a:rPr kumimoji="1" lang="en-US" altLang="ja-JP" sz="4000" dirty="0"/>
              <a:t>SCCR</a:t>
            </a:r>
            <a:r>
              <a:rPr kumimoji="1" lang="ja-JP" altLang="en-US" sz="4000" dirty="0"/>
              <a:t>認定端子台を使用した配線分岐方法</a:t>
            </a:r>
          </a:p>
        </p:txBody>
      </p:sp>
      <p:sp>
        <p:nvSpPr>
          <p:cNvPr id="6" name="テキスト ボックス 5">
            <a:extLst>
              <a:ext uri="{FF2B5EF4-FFF2-40B4-BE49-F238E27FC236}">
                <a16:creationId xmlns:a16="http://schemas.microsoft.com/office/drawing/2014/main" id="{BD7B0166-C1A2-EC55-95D0-4FF30E30E10E}"/>
              </a:ext>
            </a:extLst>
          </p:cNvPr>
          <p:cNvSpPr txBox="1"/>
          <p:nvPr/>
        </p:nvSpPr>
        <p:spPr>
          <a:xfrm>
            <a:off x="6299061" y="4066614"/>
            <a:ext cx="5688064" cy="2031325"/>
          </a:xfrm>
          <a:prstGeom prst="rect">
            <a:avLst/>
          </a:prstGeom>
          <a:noFill/>
        </p:spPr>
        <p:txBody>
          <a:bodyPr wrap="square" rtlCol="0">
            <a:spAutoFit/>
          </a:bodyPr>
          <a:lstStyle/>
          <a:p>
            <a:r>
              <a:rPr lang="ja-JP" altLang="en-US" dirty="0"/>
              <a:t>第</a:t>
            </a:r>
            <a:r>
              <a:rPr lang="en-US" altLang="ja-JP" dirty="0"/>
              <a:t>1</a:t>
            </a:r>
            <a:r>
              <a:rPr lang="ja-JP" altLang="en-US" dirty="0"/>
              <a:t>回　</a:t>
            </a:r>
            <a:r>
              <a:rPr lang="en-US" altLang="ja-JP" dirty="0"/>
              <a:t>2022.12.20</a:t>
            </a:r>
            <a:r>
              <a:rPr lang="ja-JP" altLang="en-US" dirty="0"/>
              <a:t>　初版</a:t>
            </a:r>
            <a:endParaRPr kumimoji="1" lang="ja-JP" altLang="en-US" dirty="0"/>
          </a:p>
          <a:p>
            <a:r>
              <a:rPr kumimoji="1" lang="ja-JP" altLang="en-US" dirty="0"/>
              <a:t>第</a:t>
            </a:r>
            <a:r>
              <a:rPr kumimoji="1" lang="en-US" altLang="ja-JP" dirty="0"/>
              <a:t>2</a:t>
            </a:r>
            <a:r>
              <a:rPr kumimoji="1" lang="ja-JP" altLang="en-US" dirty="0"/>
              <a:t>回　</a:t>
            </a:r>
            <a:r>
              <a:rPr kumimoji="1" lang="en-US" altLang="ja-JP" dirty="0"/>
              <a:t>2023.2.14</a:t>
            </a:r>
            <a:r>
              <a:rPr kumimoji="1" lang="ja-JP" altLang="en-US" dirty="0"/>
              <a:t>　  配線例追加</a:t>
            </a:r>
          </a:p>
          <a:p>
            <a:r>
              <a:rPr kumimoji="1" lang="ja-JP" altLang="en-US" dirty="0"/>
              <a:t>第</a:t>
            </a:r>
            <a:r>
              <a:rPr kumimoji="1" lang="en-US" altLang="ja-JP" dirty="0"/>
              <a:t>3</a:t>
            </a:r>
            <a:r>
              <a:rPr kumimoji="1" lang="ja-JP" altLang="en-US" dirty="0"/>
              <a:t>回　</a:t>
            </a:r>
            <a:r>
              <a:rPr kumimoji="1" lang="en-US" altLang="ja-JP" dirty="0"/>
              <a:t>2023.6.2</a:t>
            </a:r>
            <a:r>
              <a:rPr kumimoji="1" lang="ja-JP" altLang="en-US" dirty="0"/>
              <a:t>　    オサダ製端子台カタログ訂正</a:t>
            </a:r>
          </a:p>
          <a:p>
            <a:r>
              <a:rPr kumimoji="1" lang="ja-JP" altLang="en-US" dirty="0"/>
              <a:t>第</a:t>
            </a:r>
            <a:r>
              <a:rPr kumimoji="1" lang="en-US" altLang="ja-JP" dirty="0"/>
              <a:t>4</a:t>
            </a:r>
            <a:r>
              <a:rPr kumimoji="1" lang="ja-JP" altLang="en-US" dirty="0"/>
              <a:t>回　</a:t>
            </a:r>
            <a:r>
              <a:rPr kumimoji="1" lang="en-US" altLang="ja-JP" dirty="0"/>
              <a:t>2023.8.9</a:t>
            </a:r>
            <a:r>
              <a:rPr kumimoji="1" lang="ja-JP" altLang="en-US" dirty="0"/>
              <a:t>　　  </a:t>
            </a:r>
            <a:r>
              <a:rPr kumimoji="1" lang="en-US" altLang="ja-JP" dirty="0"/>
              <a:t>SCCR10kA</a:t>
            </a:r>
            <a:r>
              <a:rPr kumimoji="1" lang="ja-JP" altLang="en-US" dirty="0"/>
              <a:t>以下時</a:t>
            </a:r>
            <a:br>
              <a:rPr kumimoji="1" lang="en-US" altLang="ja-JP" dirty="0"/>
            </a:br>
            <a:r>
              <a:rPr kumimoji="1" lang="ja-JP" altLang="en-US" dirty="0"/>
              <a:t>　　　　　　　　　　</a:t>
            </a:r>
            <a:r>
              <a:rPr kumimoji="1" lang="en-US" altLang="ja-JP" dirty="0"/>
              <a:t>/</a:t>
            </a:r>
            <a:r>
              <a:rPr kumimoji="1" lang="ja-JP" altLang="en-US" dirty="0"/>
              <a:t>格上げ認定時の分岐数追加</a:t>
            </a:r>
            <a:endParaRPr kumimoji="1" lang="en-US" altLang="ja-JP" dirty="0"/>
          </a:p>
          <a:p>
            <a:r>
              <a:rPr lang="ja-JP" altLang="en-US" dirty="0"/>
              <a:t>第</a:t>
            </a:r>
            <a:r>
              <a:rPr lang="en-US" altLang="ja-JP" dirty="0"/>
              <a:t>5</a:t>
            </a:r>
            <a:r>
              <a:rPr lang="ja-JP" altLang="en-US" dirty="0"/>
              <a:t>回　</a:t>
            </a:r>
            <a:r>
              <a:rPr lang="en-US" altLang="ja-JP" dirty="0"/>
              <a:t>2023.9.11</a:t>
            </a:r>
            <a:r>
              <a:rPr lang="ja-JP" altLang="en-US" dirty="0"/>
              <a:t>　　三菱電機製品追加</a:t>
            </a:r>
            <a:endParaRPr lang="en-US" altLang="ja-JP" dirty="0"/>
          </a:p>
          <a:p>
            <a:r>
              <a:rPr lang="ja-JP" altLang="en-US" dirty="0"/>
              <a:t>第</a:t>
            </a:r>
            <a:r>
              <a:rPr lang="en-US" altLang="ja-JP" dirty="0"/>
              <a:t>6</a:t>
            </a:r>
            <a:r>
              <a:rPr lang="ja-JP" altLang="en-US" dirty="0"/>
              <a:t>回　</a:t>
            </a:r>
            <a:r>
              <a:rPr lang="en-US" altLang="ja-JP" dirty="0"/>
              <a:t>2024.1.11</a:t>
            </a:r>
            <a:r>
              <a:rPr lang="ja-JP" altLang="en-US" dirty="0"/>
              <a:t>　　</a:t>
            </a:r>
            <a:r>
              <a:rPr lang="en-US" altLang="ja-JP" dirty="0"/>
              <a:t>OK-700SE-SCCR</a:t>
            </a:r>
            <a:r>
              <a:rPr lang="ja-JP" altLang="en-US" dirty="0"/>
              <a:t>追加</a:t>
            </a:r>
            <a:endParaRPr kumimoji="1" lang="ja-JP" altLang="en-US" dirty="0"/>
          </a:p>
        </p:txBody>
      </p:sp>
      <p:sp>
        <p:nvSpPr>
          <p:cNvPr id="10" name="スライド番号プレースホルダー 9">
            <a:extLst>
              <a:ext uri="{FF2B5EF4-FFF2-40B4-BE49-F238E27FC236}">
                <a16:creationId xmlns:a16="http://schemas.microsoft.com/office/drawing/2014/main" id="{250FA960-3F2D-FC19-F1D5-3CD862704B08}"/>
              </a:ext>
            </a:extLst>
          </p:cNvPr>
          <p:cNvSpPr>
            <a:spLocks noGrp="1"/>
          </p:cNvSpPr>
          <p:nvPr>
            <p:ph type="sldNum" sz="quarter" idx="12"/>
          </p:nvPr>
        </p:nvSpPr>
        <p:spPr/>
        <p:txBody>
          <a:bodyPr/>
          <a:lstStyle/>
          <a:p>
            <a:fld id="{EE6B4B11-9538-48C2-A03B-57C923024A3C}" type="slidenum">
              <a:rPr kumimoji="1" lang="ja-JP" altLang="en-US" smtClean="0"/>
              <a:t>1</a:t>
            </a:fld>
            <a:r>
              <a:rPr kumimoji="1" lang="ja-JP" altLang="en-US"/>
              <a:t>ページ</a:t>
            </a:r>
            <a:endParaRPr kumimoji="1" lang="ja-JP" altLang="en-US" dirty="0"/>
          </a:p>
        </p:txBody>
      </p:sp>
    </p:spTree>
    <p:extLst>
      <p:ext uri="{BB962C8B-B14F-4D97-AF65-F5344CB8AC3E}">
        <p14:creationId xmlns:p14="http://schemas.microsoft.com/office/powerpoint/2010/main" val="184175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次側の配線①</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表面形端子部：圧着端子接続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pic>
        <p:nvPicPr>
          <p:cNvPr id="8" name="図 7"/>
          <p:cNvPicPr>
            <a:picLocks noChangeAspect="1"/>
          </p:cNvPicPr>
          <p:nvPr/>
        </p:nvPicPr>
        <p:blipFill>
          <a:blip r:embed="rId2"/>
          <a:stretch>
            <a:fillRect/>
          </a:stretch>
        </p:blipFill>
        <p:spPr>
          <a:xfrm>
            <a:off x="9816969" y="3855078"/>
            <a:ext cx="1680142" cy="1152525"/>
          </a:xfrm>
          <a:prstGeom prst="rect">
            <a:avLst/>
          </a:prstGeom>
        </p:spPr>
      </p:pic>
      <p:sp>
        <p:nvSpPr>
          <p:cNvPr id="12" name="正方形/長方形 11"/>
          <p:cNvSpPr/>
          <p:nvPr/>
        </p:nvSpPr>
        <p:spPr bwMode="auto">
          <a:xfrm>
            <a:off x="9720076" y="962055"/>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表面形端子部</a:t>
            </a:r>
          </a:p>
        </p:txBody>
      </p:sp>
      <p:pic>
        <p:nvPicPr>
          <p:cNvPr id="13" name="図 12"/>
          <p:cNvPicPr>
            <a:picLocks noChangeAspect="1"/>
          </p:cNvPicPr>
          <p:nvPr/>
        </p:nvPicPr>
        <p:blipFill>
          <a:blip r:embed="rId3"/>
          <a:stretch>
            <a:fillRect/>
          </a:stretch>
        </p:blipFill>
        <p:spPr>
          <a:xfrm>
            <a:off x="9605198" y="1475501"/>
            <a:ext cx="2151949" cy="1204957"/>
          </a:xfrm>
          <a:prstGeom prst="rect">
            <a:avLst/>
          </a:prstGeom>
        </p:spPr>
      </p:pic>
      <p:sp>
        <p:nvSpPr>
          <p:cNvPr id="20" name="正方形/長方形 19"/>
          <p:cNvSpPr/>
          <p:nvPr/>
        </p:nvSpPr>
        <p:spPr bwMode="auto">
          <a:xfrm>
            <a:off x="9695943" y="305533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1" name="Text Box 4"/>
          <p:cNvSpPr txBox="1">
            <a:spLocks noChangeArrowheads="1"/>
          </p:cNvSpPr>
          <p:nvPr/>
        </p:nvSpPr>
        <p:spPr bwMode="auto">
          <a:xfrm>
            <a:off x="545333" y="1787899"/>
            <a:ext cx="9036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en-US" altLang="ja-JP" sz="2000" b="1" dirty="0">
                <a:solidFill>
                  <a:srgbClr val="000000"/>
                </a:solidFill>
                <a:latin typeface="ＭＳ Ｐゴシック" pitchFamily="50" charset="-128"/>
              </a:rPr>
              <a:t>※</a:t>
            </a:r>
            <a:r>
              <a:rPr lang="ja-JP" altLang="en-US" sz="2000" b="1" dirty="0">
                <a:solidFill>
                  <a:srgbClr val="000000"/>
                </a:solidFill>
                <a:latin typeface="ＭＳ Ｐゴシック" pitchFamily="50" charset="-128"/>
              </a:rPr>
              <a:t>カタログに、接続可能電線サイズ・適用圧着端子締付トルク例が記載されております。取説にも詳細記載がありますので必ず参照願います。（平型端子も同様）</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カタログ記載例</a:t>
            </a:r>
            <a:endParaRPr lang="en-US" altLang="ja-JP" sz="2000" b="1" dirty="0">
              <a:solidFill>
                <a:srgbClr val="000000"/>
              </a:solidFill>
              <a:latin typeface="ＭＳ Ｐゴシック" pitchFamily="50" charset="-128"/>
            </a:endParaRPr>
          </a:p>
        </p:txBody>
      </p:sp>
      <p:sp>
        <p:nvSpPr>
          <p:cNvPr id="3" name="角丸四角形 2"/>
          <p:cNvSpPr/>
          <p:nvPr/>
        </p:nvSpPr>
        <p:spPr bwMode="auto">
          <a:xfrm>
            <a:off x="9387040" y="5498726"/>
            <a:ext cx="2540000" cy="923657"/>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接続</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可能電線サイズに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本と記載が無いものは　</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本の接続となります。</a:t>
            </a:r>
          </a:p>
        </p:txBody>
      </p:sp>
      <p:sp>
        <p:nvSpPr>
          <p:cNvPr id="2" name="テキスト ボックス 1">
            <a:extLst>
              <a:ext uri="{FF2B5EF4-FFF2-40B4-BE49-F238E27FC236}">
                <a16:creationId xmlns:a16="http://schemas.microsoft.com/office/drawing/2014/main" id="{757F00BF-02BC-7587-BD3C-4637B48C8BC9}"/>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6</a:t>
            </a:r>
            <a:endParaRPr kumimoji="1" lang="ja-JP" altLang="en-US" dirty="0"/>
          </a:p>
        </p:txBody>
      </p:sp>
      <p:pic>
        <p:nvPicPr>
          <p:cNvPr id="7" name="図 6">
            <a:extLst>
              <a:ext uri="{FF2B5EF4-FFF2-40B4-BE49-F238E27FC236}">
                <a16:creationId xmlns:a16="http://schemas.microsoft.com/office/drawing/2014/main" id="{9BAF4693-AD58-7F56-CBC8-49BF30B7F214}"/>
              </a:ext>
            </a:extLst>
          </p:cNvPr>
          <p:cNvPicPr>
            <a:picLocks noChangeAspect="1"/>
          </p:cNvPicPr>
          <p:nvPr/>
        </p:nvPicPr>
        <p:blipFill>
          <a:blip r:embed="rId4"/>
          <a:stretch>
            <a:fillRect/>
          </a:stretch>
        </p:blipFill>
        <p:spPr>
          <a:xfrm>
            <a:off x="355600" y="3171581"/>
            <a:ext cx="9248775" cy="2228850"/>
          </a:xfrm>
          <a:prstGeom prst="rect">
            <a:avLst/>
          </a:prstGeom>
        </p:spPr>
      </p:pic>
      <p:sp>
        <p:nvSpPr>
          <p:cNvPr id="9" name="スライド番号プレースホルダー 8">
            <a:extLst>
              <a:ext uri="{FF2B5EF4-FFF2-40B4-BE49-F238E27FC236}">
                <a16:creationId xmlns:a16="http://schemas.microsoft.com/office/drawing/2014/main" id="{75DD4D2A-745B-5473-7807-E0B60DCFCDDE}"/>
              </a:ext>
            </a:extLst>
          </p:cNvPr>
          <p:cNvSpPr>
            <a:spLocks noGrp="1"/>
          </p:cNvSpPr>
          <p:nvPr>
            <p:ph type="sldNum" sz="quarter" idx="12"/>
          </p:nvPr>
        </p:nvSpPr>
        <p:spPr/>
        <p:txBody>
          <a:bodyPr/>
          <a:lstStyle/>
          <a:p>
            <a:fld id="{EE6B4B11-9538-48C2-A03B-57C923024A3C}" type="slidenum">
              <a:rPr kumimoji="1" lang="ja-JP" altLang="en-US" smtClean="0"/>
              <a:t>10</a:t>
            </a:fld>
            <a:r>
              <a:rPr kumimoji="1" lang="ja-JP" altLang="en-US"/>
              <a:t>ページ</a:t>
            </a:r>
            <a:endParaRPr kumimoji="1" lang="ja-JP" altLang="en-US" dirty="0"/>
          </a:p>
        </p:txBody>
      </p:sp>
    </p:spTree>
    <p:extLst>
      <p:ext uri="{BB962C8B-B14F-4D97-AF65-F5344CB8AC3E}">
        <p14:creationId xmlns:p14="http://schemas.microsoft.com/office/powerpoint/2010/main" val="49394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次側の配線②</a:t>
            </a:r>
          </a:p>
        </p:txBody>
      </p:sp>
      <p:sp>
        <p:nvSpPr>
          <p:cNvPr id="30724" name="Text Box 4"/>
          <p:cNvSpPr txBox="1">
            <a:spLocks noChangeArrowheads="1"/>
          </p:cNvSpPr>
          <p:nvPr/>
        </p:nvSpPr>
        <p:spPr bwMode="auto">
          <a:xfrm>
            <a:off x="1524000" y="762000"/>
            <a:ext cx="90360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平型端子部①圧着端子接続</a:t>
            </a:r>
            <a:r>
              <a:rPr lang="en-US" altLang="ja-JP" sz="2000" b="1" dirty="0">
                <a:solidFill>
                  <a:srgbClr val="000000"/>
                </a:solidFill>
                <a:latin typeface="ＭＳ Ｐゴシック" pitchFamily="50" charset="-128"/>
              </a:rPr>
              <a:t>1</a:t>
            </a:r>
            <a:r>
              <a:rPr lang="ja-JP" altLang="en-US" sz="2000" b="1" dirty="0">
                <a:solidFill>
                  <a:srgbClr val="000000"/>
                </a:solidFill>
                <a:latin typeface="ＭＳ Ｐゴシック" pitchFamily="50" charset="-128"/>
              </a:rPr>
              <a:t>本　　　②圧着端子接続</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a:t>
            </a:r>
          </a:p>
          <a:p>
            <a:pPr fontAlgn="base">
              <a:spcBef>
                <a:spcPct val="0"/>
              </a:spcBef>
              <a:spcAft>
                <a:spcPct val="0"/>
              </a:spcAft>
              <a:buNone/>
            </a:pPr>
            <a:r>
              <a:rPr lang="ja-JP" altLang="en-US" sz="2000" b="1" dirty="0">
                <a:solidFill>
                  <a:srgbClr val="000000"/>
                </a:solidFill>
                <a:latin typeface="ＭＳ Ｐゴシック" pitchFamily="50" charset="-128"/>
              </a:rPr>
              <a:t>（</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本接続、圧着端子での</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本電線のとも締め、銅バー等の部品追加による</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接続は</a:t>
            </a:r>
            <a:r>
              <a:rPr lang="en-US" altLang="ja-JP" sz="2000" b="1" dirty="0">
                <a:solidFill>
                  <a:srgbClr val="000000"/>
                </a:solidFill>
                <a:latin typeface="ＭＳ Ｐゴシック" pitchFamily="50" charset="-128"/>
              </a:rPr>
              <a:t>NG</a:t>
            </a:r>
            <a:r>
              <a:rPr lang="ja-JP" altLang="en-US" sz="2000" b="1" dirty="0" err="1">
                <a:solidFill>
                  <a:srgbClr val="000000"/>
                </a:solidFill>
                <a:latin typeface="ＭＳ Ｐゴシック" pitchFamily="50" charset="-128"/>
              </a:rPr>
              <a:t>。</a:t>
            </a:r>
            <a:r>
              <a:rPr lang="ja-JP" altLang="en-US" sz="2000" b="1" dirty="0">
                <a:solidFill>
                  <a:srgbClr val="000000"/>
                </a:solidFill>
                <a:latin typeface="ＭＳ Ｐゴシック" pitchFamily="50" charset="-128"/>
              </a:rPr>
              <a:t>圧着端子も指定の圧着端子をご使用下さい。）</a:t>
            </a:r>
            <a:endParaRPr lang="ja-JP" altLang="en-US" sz="1800" dirty="0">
              <a:solidFill>
                <a:srgbClr val="000000"/>
              </a:solidFill>
              <a:latin typeface="ＭＳ Ｐゴシック" pitchFamily="50" charset="-128"/>
            </a:endParaRPr>
          </a:p>
        </p:txBody>
      </p:sp>
      <p:sp>
        <p:nvSpPr>
          <p:cNvPr id="20" name="正方形/長方形 19"/>
          <p:cNvSpPr/>
          <p:nvPr/>
        </p:nvSpPr>
        <p:spPr bwMode="auto">
          <a:xfrm>
            <a:off x="9598952" y="2043338"/>
            <a:ext cx="2156363"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一つ穴への</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本接続例</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10" name="正方形/長方形 9"/>
          <p:cNvSpPr/>
          <p:nvPr/>
        </p:nvSpPr>
        <p:spPr bwMode="auto">
          <a:xfrm>
            <a:off x="1296052"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①平型端子部</a:t>
            </a:r>
          </a:p>
        </p:txBody>
      </p:sp>
      <p:pic>
        <p:nvPicPr>
          <p:cNvPr id="11" name="図 10">
            <a:extLst>
              <a:ext uri="{FF2B5EF4-FFF2-40B4-BE49-F238E27FC236}">
                <a16:creationId xmlns:a16="http://schemas.microsoft.com/office/drawing/2014/main" id="{1F0E9BEE-8449-0B5E-D3B8-26D4540FC9D7}"/>
              </a:ext>
            </a:extLst>
          </p:cNvPr>
          <p:cNvPicPr>
            <a:picLocks noChangeAspect="1"/>
          </p:cNvPicPr>
          <p:nvPr/>
        </p:nvPicPr>
        <p:blipFill>
          <a:blip r:embed="rId2"/>
          <a:stretch>
            <a:fillRect/>
          </a:stretch>
        </p:blipFill>
        <p:spPr>
          <a:xfrm>
            <a:off x="1785661" y="2507116"/>
            <a:ext cx="942975" cy="2152650"/>
          </a:xfrm>
          <a:prstGeom prst="rect">
            <a:avLst/>
          </a:prstGeom>
        </p:spPr>
      </p:pic>
      <p:sp>
        <p:nvSpPr>
          <p:cNvPr id="14" name="正方形/長方形 13"/>
          <p:cNvSpPr/>
          <p:nvPr/>
        </p:nvSpPr>
        <p:spPr bwMode="auto">
          <a:xfrm>
            <a:off x="4218029" y="2074099"/>
            <a:ext cx="1922195" cy="342401"/>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lvl="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defRPr/>
            </a:pPr>
            <a:r>
              <a:rPr kumimoji="0" lang="ja-JP" altLang="en-US" sz="1600" dirty="0">
                <a:solidFill>
                  <a:srgbClr val="000000"/>
                </a:solidFill>
                <a:latin typeface="ＭＳ Ｐゴシック" pitchFamily="50" charset="-128"/>
                <a:ea typeface="ＭＳ Ｐゴシック" pitchFamily="50" charset="-128"/>
              </a:rPr>
              <a:t>②</a:t>
            </a:r>
            <a:r>
              <a:rPr kumimoji="0" lang="ja-JP" altLang="en-US" sz="16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平型端子部</a:t>
            </a:r>
          </a:p>
        </p:txBody>
      </p:sp>
      <p:pic>
        <p:nvPicPr>
          <p:cNvPr id="2" name="図 1"/>
          <p:cNvPicPr>
            <a:picLocks noChangeAspect="1"/>
          </p:cNvPicPr>
          <p:nvPr/>
        </p:nvPicPr>
        <p:blipFill>
          <a:blip r:embed="rId3"/>
          <a:stretch>
            <a:fillRect/>
          </a:stretch>
        </p:blipFill>
        <p:spPr>
          <a:xfrm>
            <a:off x="9280575" y="2507116"/>
            <a:ext cx="1900268" cy="1467007"/>
          </a:xfrm>
          <a:prstGeom prst="rect">
            <a:avLst/>
          </a:prstGeom>
        </p:spPr>
      </p:pic>
      <p:pic>
        <p:nvPicPr>
          <p:cNvPr id="3" name="図 2"/>
          <p:cNvPicPr>
            <a:picLocks noChangeAspect="1"/>
          </p:cNvPicPr>
          <p:nvPr/>
        </p:nvPicPr>
        <p:blipFill>
          <a:blip r:embed="rId4"/>
          <a:stretch>
            <a:fillRect/>
          </a:stretch>
        </p:blipFill>
        <p:spPr>
          <a:xfrm>
            <a:off x="9598952" y="4162326"/>
            <a:ext cx="2156363" cy="1752600"/>
          </a:xfrm>
          <a:prstGeom prst="rect">
            <a:avLst/>
          </a:prstGeom>
        </p:spPr>
      </p:pic>
      <p:sp>
        <p:nvSpPr>
          <p:cNvPr id="16" name="正方形/長方形 15"/>
          <p:cNvSpPr/>
          <p:nvPr/>
        </p:nvSpPr>
        <p:spPr bwMode="auto">
          <a:xfrm>
            <a:off x="3526203" y="5265336"/>
            <a:ext cx="7033846" cy="145039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一つの端子穴に</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本接続の場合は</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①圧着端子を背面にて組み合わせで</a:t>
            </a:r>
            <a:r>
              <a:rPr kumimoji="0" lang="en-US" altLang="ja-JP" sz="1600" dirty="0">
                <a:latin typeface="ＭＳ Ｐゴシック" pitchFamily="50" charset="-128"/>
                <a:ea typeface="ＭＳ Ｐゴシック" pitchFamily="50" charset="-128"/>
              </a:rPr>
              <a:t>2</a:t>
            </a:r>
            <a:r>
              <a:rPr kumimoji="0" lang="ja-JP" altLang="en-US" sz="1600" dirty="0">
                <a:latin typeface="ＭＳ Ｐゴシック" pitchFamily="50" charset="-128"/>
                <a:ea typeface="ＭＳ Ｐゴシック" pitchFamily="50" charset="-128"/>
              </a:rPr>
              <a:t>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0" lang="ja-JP" altLang="en-US" sz="1600" dirty="0">
                <a:latin typeface="ＭＳ Ｐゴシック" pitchFamily="50" charset="-128"/>
                <a:ea typeface="ＭＳ Ｐゴシック" pitchFamily="50" charset="-128"/>
              </a:rPr>
              <a:t>②ブレーカ平型端子の前面と裏面を使用し二本接続</a:t>
            </a:r>
            <a:endParaRPr kumimoji="0" lang="en-US" altLang="ja-JP" sz="1600" dirty="0">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17" name="図 16"/>
          <p:cNvPicPr>
            <a:picLocks noChangeAspect="1"/>
          </p:cNvPicPr>
          <p:nvPr/>
        </p:nvPicPr>
        <p:blipFill>
          <a:blip r:embed="rId5"/>
          <a:stretch>
            <a:fillRect/>
          </a:stretch>
        </p:blipFill>
        <p:spPr>
          <a:xfrm>
            <a:off x="4210946" y="2530899"/>
            <a:ext cx="1737110" cy="2105084"/>
          </a:xfrm>
          <a:prstGeom prst="rect">
            <a:avLst/>
          </a:prstGeom>
        </p:spPr>
      </p:pic>
      <p:cxnSp>
        <p:nvCxnSpPr>
          <p:cNvPr id="9" name="直線コネクタ 8"/>
          <p:cNvCxnSpPr/>
          <p:nvPr/>
        </p:nvCxnSpPr>
        <p:spPr bwMode="auto">
          <a:xfrm>
            <a:off x="1929283"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5" name="直線コネクタ 24"/>
          <p:cNvCxnSpPr/>
          <p:nvPr/>
        </p:nvCxnSpPr>
        <p:spPr bwMode="auto">
          <a:xfrm>
            <a:off x="2229948"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6" name="直線コネクタ 25"/>
          <p:cNvCxnSpPr/>
          <p:nvPr/>
        </p:nvCxnSpPr>
        <p:spPr bwMode="auto">
          <a:xfrm>
            <a:off x="2644924" y="4493968"/>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7" name="直線コネクタ 26"/>
          <p:cNvCxnSpPr/>
          <p:nvPr/>
        </p:nvCxnSpPr>
        <p:spPr bwMode="auto">
          <a:xfrm>
            <a:off x="4584345" y="4269034"/>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8" name="直線コネクタ 27"/>
          <p:cNvCxnSpPr/>
          <p:nvPr/>
        </p:nvCxnSpPr>
        <p:spPr bwMode="auto">
          <a:xfrm>
            <a:off x="5100113" y="421643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直線コネクタ 28"/>
          <p:cNvCxnSpPr/>
          <p:nvPr/>
        </p:nvCxnSpPr>
        <p:spPr bwMode="auto">
          <a:xfrm>
            <a:off x="5615881" y="424291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4" name="直線コネクタ 33"/>
          <p:cNvCxnSpPr/>
          <p:nvPr/>
        </p:nvCxnSpPr>
        <p:spPr bwMode="auto">
          <a:xfrm flipH="1">
            <a:off x="4385300" y="3868615"/>
            <a:ext cx="163760" cy="293711"/>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5" name="直線コネクタ 34"/>
          <p:cNvCxnSpPr/>
          <p:nvPr/>
        </p:nvCxnSpPr>
        <p:spPr bwMode="auto">
          <a:xfrm>
            <a:off x="5833494"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6" name="直線コネクタ 35"/>
          <p:cNvCxnSpPr/>
          <p:nvPr/>
        </p:nvCxnSpPr>
        <p:spPr bwMode="auto">
          <a:xfrm>
            <a:off x="5615881" y="3868615"/>
            <a:ext cx="217613" cy="257257"/>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9" name="直線コネクタ 38"/>
          <p:cNvCxnSpPr/>
          <p:nvPr/>
        </p:nvCxnSpPr>
        <p:spPr bwMode="auto">
          <a:xfrm>
            <a:off x="4392622" y="4142779"/>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0" name="直線コネクタ 39"/>
          <p:cNvCxnSpPr/>
          <p:nvPr/>
        </p:nvCxnSpPr>
        <p:spPr bwMode="auto">
          <a:xfrm>
            <a:off x="5273305" y="4184777"/>
            <a:ext cx="10048" cy="331596"/>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42" name="直線コネクタ 41"/>
          <p:cNvCxnSpPr/>
          <p:nvPr/>
        </p:nvCxnSpPr>
        <p:spPr bwMode="auto">
          <a:xfrm>
            <a:off x="5100113" y="3868615"/>
            <a:ext cx="159335" cy="320033"/>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4" name="ホームベース 3"/>
          <p:cNvSpPr/>
          <p:nvPr/>
        </p:nvSpPr>
        <p:spPr bwMode="auto">
          <a:xfrm>
            <a:off x="6499109" y="2436568"/>
            <a:ext cx="2936293" cy="1450397"/>
          </a:xfrm>
          <a:prstGeom prst="homePlate">
            <a:avLst>
              <a:gd name="adj" fmla="val 2622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ブレーカにより同じ　　　　　　電線サイズを</a:t>
            </a:r>
            <a:r>
              <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rPr>
              <a:t>2</a:t>
            </a: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本接続する　　　ものがございます。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dirty="0">
                <a:latin typeface="ＭＳ Ｐゴシック" pitchFamily="50" charset="-128"/>
                <a:ea typeface="ＭＳ Ｐゴシック" pitchFamily="50" charset="-128"/>
              </a:rPr>
              <a:t>次ページの接続可能　　　　　電線サイズを参照ください。</a:t>
            </a: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sp>
        <p:nvSpPr>
          <p:cNvPr id="5" name="テキスト ボックス 4">
            <a:extLst>
              <a:ext uri="{FF2B5EF4-FFF2-40B4-BE49-F238E27FC236}">
                <a16:creationId xmlns:a16="http://schemas.microsoft.com/office/drawing/2014/main" id="{39EA2E3A-154B-C7EA-C564-CA92E6FC2525}"/>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7</a:t>
            </a:r>
            <a:endParaRPr kumimoji="1" lang="ja-JP" altLang="en-US" dirty="0"/>
          </a:p>
        </p:txBody>
      </p:sp>
      <p:sp>
        <p:nvSpPr>
          <p:cNvPr id="12" name="スライド番号プレースホルダー 11">
            <a:extLst>
              <a:ext uri="{FF2B5EF4-FFF2-40B4-BE49-F238E27FC236}">
                <a16:creationId xmlns:a16="http://schemas.microsoft.com/office/drawing/2014/main" id="{F17BD406-65BA-279F-3A14-46169C78F72B}"/>
              </a:ext>
            </a:extLst>
          </p:cNvPr>
          <p:cNvSpPr>
            <a:spLocks noGrp="1"/>
          </p:cNvSpPr>
          <p:nvPr>
            <p:ph type="sldNum" sz="quarter" idx="12"/>
          </p:nvPr>
        </p:nvSpPr>
        <p:spPr/>
        <p:txBody>
          <a:bodyPr/>
          <a:lstStyle/>
          <a:p>
            <a:fld id="{EE6B4B11-9538-48C2-A03B-57C923024A3C}" type="slidenum">
              <a:rPr kumimoji="1" lang="ja-JP" altLang="en-US" smtClean="0"/>
              <a:t>11</a:t>
            </a:fld>
            <a:r>
              <a:rPr kumimoji="1" lang="ja-JP" altLang="en-US"/>
              <a:t>ページ</a:t>
            </a:r>
            <a:endParaRPr kumimoji="1" lang="ja-JP" altLang="en-US" dirty="0"/>
          </a:p>
        </p:txBody>
      </p:sp>
    </p:spTree>
    <p:extLst>
      <p:ext uri="{BB962C8B-B14F-4D97-AF65-F5344CB8AC3E}">
        <p14:creationId xmlns:p14="http://schemas.microsoft.com/office/powerpoint/2010/main" val="306460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31950" y="101600"/>
            <a:ext cx="3801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b="1" dirty="0">
                <a:solidFill>
                  <a:srgbClr val="000000"/>
                </a:solidFill>
                <a:latin typeface="ＭＳ Ｐゴシック" pitchFamily="50" charset="-128"/>
              </a:rPr>
              <a:t>ブレーカ</a:t>
            </a:r>
            <a:r>
              <a:rPr lang="en-US" altLang="ja-JP" sz="2800" b="1" dirty="0">
                <a:solidFill>
                  <a:srgbClr val="000000"/>
                </a:solidFill>
                <a:latin typeface="ＭＳ Ｐゴシック" pitchFamily="50" charset="-128"/>
              </a:rPr>
              <a:t>2</a:t>
            </a:r>
            <a:r>
              <a:rPr lang="ja-JP" altLang="en-US" sz="2800" b="1" dirty="0">
                <a:solidFill>
                  <a:srgbClr val="000000"/>
                </a:solidFill>
                <a:latin typeface="ＭＳ Ｐゴシック" pitchFamily="50" charset="-128"/>
              </a:rPr>
              <a:t>次側の配線③</a:t>
            </a:r>
          </a:p>
        </p:txBody>
      </p:sp>
      <p:sp>
        <p:nvSpPr>
          <p:cNvPr id="6" name="Text Box 4"/>
          <p:cNvSpPr txBox="1">
            <a:spLocks noChangeArrowheads="1"/>
          </p:cNvSpPr>
          <p:nvPr/>
        </p:nvSpPr>
        <p:spPr bwMode="auto">
          <a:xfrm>
            <a:off x="472017" y="782096"/>
            <a:ext cx="113850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0"/>
              </a:spcBef>
              <a:spcAft>
                <a:spcPct val="0"/>
              </a:spcAft>
              <a:buNone/>
            </a:pPr>
            <a:r>
              <a:rPr lang="ja-JP" altLang="en-US" sz="2000" b="1" dirty="0">
                <a:solidFill>
                  <a:srgbClr val="000000"/>
                </a:solidFill>
                <a:latin typeface="ＭＳ Ｐゴシック" pitchFamily="50" charset="-128"/>
              </a:rPr>
              <a:t>平型端子：</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本接続について</a:t>
            </a:r>
            <a:endParaRPr lang="en-US" altLang="ja-JP" sz="2000" b="1" dirty="0">
              <a:solidFill>
                <a:srgbClr val="000000"/>
              </a:solidFill>
              <a:latin typeface="ＭＳ Ｐゴシック" pitchFamily="50" charset="-128"/>
            </a:endParaRPr>
          </a:p>
          <a:p>
            <a:pPr fontAlgn="base">
              <a:spcBef>
                <a:spcPct val="0"/>
              </a:spcBef>
              <a:spcAft>
                <a:spcPct val="0"/>
              </a:spcAft>
              <a:buNone/>
            </a:pPr>
            <a:r>
              <a:rPr lang="ja-JP" altLang="en-US" sz="2000" b="1" dirty="0">
                <a:solidFill>
                  <a:srgbClr val="000000"/>
                </a:solidFill>
                <a:latin typeface="ＭＳ Ｐゴシック" pitchFamily="50" charset="-128"/>
              </a:rPr>
              <a:t>　ブレーカ</a:t>
            </a:r>
            <a:r>
              <a:rPr lang="en-US" altLang="ja-JP" sz="2000" b="1" dirty="0">
                <a:solidFill>
                  <a:srgbClr val="000000"/>
                </a:solidFill>
                <a:latin typeface="ＭＳ Ｐゴシック" pitchFamily="50" charset="-128"/>
              </a:rPr>
              <a:t>400AF</a:t>
            </a:r>
            <a:r>
              <a:rPr lang="ja-JP" altLang="en-US" sz="2000" b="1" dirty="0">
                <a:solidFill>
                  <a:srgbClr val="000000"/>
                </a:solidFill>
                <a:latin typeface="ＭＳ Ｐゴシック" pitchFamily="50" charset="-128"/>
              </a:rPr>
              <a:t>以上は定格により電線接続が</a:t>
            </a:r>
            <a:r>
              <a:rPr lang="en-US" altLang="ja-JP" sz="2000" b="1" dirty="0">
                <a:solidFill>
                  <a:srgbClr val="000000"/>
                </a:solidFill>
                <a:latin typeface="ＭＳ Ｐゴシック" pitchFamily="50" charset="-128"/>
              </a:rPr>
              <a:t>2</a:t>
            </a:r>
            <a:r>
              <a:rPr lang="ja-JP" altLang="en-US" sz="2000" b="1" dirty="0">
                <a:solidFill>
                  <a:srgbClr val="000000"/>
                </a:solidFill>
                <a:latin typeface="ＭＳ Ｐゴシック" pitchFamily="50" charset="-128"/>
              </a:rPr>
              <a:t>本の指定となっております。</a:t>
            </a:r>
            <a:endParaRPr lang="en-US" altLang="ja-JP" sz="2000" b="1" dirty="0">
              <a:solidFill>
                <a:srgbClr val="000000"/>
              </a:solidFill>
              <a:latin typeface="ＭＳ Ｐゴシック" pitchFamily="50" charset="-128"/>
            </a:endParaRPr>
          </a:p>
          <a:p>
            <a:pPr fontAlgn="base">
              <a:spcBef>
                <a:spcPct val="0"/>
              </a:spcBef>
              <a:spcAft>
                <a:spcPct val="0"/>
              </a:spcAft>
              <a:buNone/>
            </a:pPr>
            <a:endParaRPr lang="en-US" altLang="ja-JP" sz="2000" b="1" dirty="0">
              <a:solidFill>
                <a:srgbClr val="000000"/>
              </a:solidFill>
              <a:latin typeface="ＭＳ Ｐゴシック" pitchFamily="50" charset="-128"/>
            </a:endParaRPr>
          </a:p>
          <a:p>
            <a:pPr fontAlgn="base">
              <a:spcBef>
                <a:spcPct val="0"/>
              </a:spcBef>
              <a:spcAft>
                <a:spcPct val="0"/>
              </a:spcAft>
              <a:buNone/>
            </a:pPr>
            <a:endParaRPr lang="ja-JP" altLang="en-US" sz="2000" b="1" dirty="0">
              <a:solidFill>
                <a:srgbClr val="000000"/>
              </a:solidFill>
              <a:latin typeface="ＭＳ Ｐゴシック" pitchFamily="50" charset="-128"/>
            </a:endParaRPr>
          </a:p>
        </p:txBody>
      </p:sp>
      <p:sp>
        <p:nvSpPr>
          <p:cNvPr id="2" name="テキスト ボックス 1">
            <a:extLst>
              <a:ext uri="{FF2B5EF4-FFF2-40B4-BE49-F238E27FC236}">
                <a16:creationId xmlns:a16="http://schemas.microsoft.com/office/drawing/2014/main" id="{982A5CD0-5F66-2877-C46D-F9195D59EC9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8</a:t>
            </a:r>
            <a:endParaRPr kumimoji="1" lang="ja-JP" altLang="en-US" dirty="0"/>
          </a:p>
        </p:txBody>
      </p:sp>
      <p:grpSp>
        <p:nvGrpSpPr>
          <p:cNvPr id="11" name="グループ化 10">
            <a:extLst>
              <a:ext uri="{FF2B5EF4-FFF2-40B4-BE49-F238E27FC236}">
                <a16:creationId xmlns:a16="http://schemas.microsoft.com/office/drawing/2014/main" id="{5FB5BB3E-A6C4-663F-315F-DDB300953886}"/>
              </a:ext>
            </a:extLst>
          </p:cNvPr>
          <p:cNvGrpSpPr/>
          <p:nvPr/>
        </p:nvGrpSpPr>
        <p:grpSpPr>
          <a:xfrm>
            <a:off x="1466850" y="2721088"/>
            <a:ext cx="9258300" cy="2549412"/>
            <a:chOff x="1466850" y="2721088"/>
            <a:chExt cx="9258300" cy="2549412"/>
          </a:xfrm>
        </p:grpSpPr>
        <p:pic>
          <p:nvPicPr>
            <p:cNvPr id="8" name="図 7">
              <a:extLst>
                <a:ext uri="{FF2B5EF4-FFF2-40B4-BE49-F238E27FC236}">
                  <a16:creationId xmlns:a16="http://schemas.microsoft.com/office/drawing/2014/main" id="{C94174BE-3501-8105-E48F-22AF18F4E903}"/>
                </a:ext>
              </a:extLst>
            </p:cNvPr>
            <p:cNvPicPr>
              <a:picLocks noChangeAspect="1"/>
            </p:cNvPicPr>
            <p:nvPr/>
          </p:nvPicPr>
          <p:blipFill>
            <a:blip r:embed="rId2"/>
            <a:stretch>
              <a:fillRect/>
            </a:stretch>
          </p:blipFill>
          <p:spPr>
            <a:xfrm>
              <a:off x="1466850" y="2721088"/>
              <a:ext cx="9258300" cy="1085850"/>
            </a:xfrm>
            <a:prstGeom prst="rect">
              <a:avLst/>
            </a:prstGeom>
          </p:spPr>
        </p:pic>
        <p:pic>
          <p:nvPicPr>
            <p:cNvPr id="10" name="図 9">
              <a:extLst>
                <a:ext uri="{FF2B5EF4-FFF2-40B4-BE49-F238E27FC236}">
                  <a16:creationId xmlns:a16="http://schemas.microsoft.com/office/drawing/2014/main" id="{666B7733-4957-D944-4DF8-CFD85CCC61F8}"/>
                </a:ext>
              </a:extLst>
            </p:cNvPr>
            <p:cNvPicPr>
              <a:picLocks noChangeAspect="1"/>
            </p:cNvPicPr>
            <p:nvPr/>
          </p:nvPicPr>
          <p:blipFill>
            <a:blip r:embed="rId3"/>
            <a:stretch>
              <a:fillRect/>
            </a:stretch>
          </p:blipFill>
          <p:spPr>
            <a:xfrm>
              <a:off x="1476375" y="3803650"/>
              <a:ext cx="9239250" cy="1466850"/>
            </a:xfrm>
            <a:prstGeom prst="rect">
              <a:avLst/>
            </a:prstGeom>
          </p:spPr>
        </p:pic>
      </p:grpSp>
      <p:sp>
        <p:nvSpPr>
          <p:cNvPr id="12" name="正方形/長方形 11">
            <a:extLst>
              <a:ext uri="{FF2B5EF4-FFF2-40B4-BE49-F238E27FC236}">
                <a16:creationId xmlns:a16="http://schemas.microsoft.com/office/drawing/2014/main" id="{E09037C2-44D9-6FDC-C720-BB8536DE2959}"/>
              </a:ext>
            </a:extLst>
          </p:cNvPr>
          <p:cNvSpPr/>
          <p:nvPr/>
        </p:nvSpPr>
        <p:spPr>
          <a:xfrm>
            <a:off x="7340367" y="4320330"/>
            <a:ext cx="1174459" cy="46139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B817362A-4A8A-683F-FBE2-5411C0E25D07}"/>
              </a:ext>
            </a:extLst>
          </p:cNvPr>
          <p:cNvSpPr txBox="1"/>
          <p:nvPr/>
        </p:nvSpPr>
        <p:spPr>
          <a:xfrm flipH="1">
            <a:off x="7340367" y="4521580"/>
            <a:ext cx="427665" cy="276999"/>
          </a:xfrm>
          <a:prstGeom prst="rect">
            <a:avLst/>
          </a:prstGeom>
          <a:noFill/>
        </p:spPr>
        <p:txBody>
          <a:bodyPr wrap="square" rtlCol="0">
            <a:spAutoFit/>
          </a:bodyPr>
          <a:lstStyle/>
          <a:p>
            <a:r>
              <a:rPr kumimoji="1" lang="en-US" altLang="ja-JP" sz="1200" dirty="0">
                <a:solidFill>
                  <a:srgbClr val="0070C0"/>
                </a:solidFill>
              </a:rPr>
              <a:t>※</a:t>
            </a:r>
            <a:endParaRPr kumimoji="1" lang="ja-JP" altLang="en-US" sz="1200" dirty="0">
              <a:solidFill>
                <a:srgbClr val="0070C0"/>
              </a:solidFill>
            </a:endParaRPr>
          </a:p>
        </p:txBody>
      </p:sp>
      <p:sp>
        <p:nvSpPr>
          <p:cNvPr id="15" name="テキスト ボックス 14">
            <a:extLst>
              <a:ext uri="{FF2B5EF4-FFF2-40B4-BE49-F238E27FC236}">
                <a16:creationId xmlns:a16="http://schemas.microsoft.com/office/drawing/2014/main" id="{4118FBC4-F5F7-4959-A896-D7D6E6B16D77}"/>
              </a:ext>
            </a:extLst>
          </p:cNvPr>
          <p:cNvSpPr txBox="1"/>
          <p:nvPr/>
        </p:nvSpPr>
        <p:spPr>
          <a:xfrm>
            <a:off x="3884103" y="1660629"/>
            <a:ext cx="6831521" cy="923330"/>
          </a:xfrm>
          <a:prstGeom prst="rect">
            <a:avLst/>
          </a:prstGeom>
          <a:noFill/>
          <a:ln w="28575">
            <a:solidFill>
              <a:srgbClr val="0070C0"/>
            </a:solidFill>
          </a:ln>
        </p:spPr>
        <p:txBody>
          <a:bodyPr wrap="square">
            <a:spAutoFit/>
          </a:bodyPr>
          <a:lstStyle/>
          <a:p>
            <a:r>
              <a:rPr lang="en-US" altLang="ja-JP" dirty="0"/>
              <a:t>※BW400</a:t>
            </a:r>
            <a:r>
              <a:rPr lang="ja-JP" altLang="en-US" dirty="0"/>
              <a:t>の</a:t>
            </a:r>
            <a:r>
              <a:rPr lang="en-US" altLang="ja-JP" dirty="0"/>
              <a:t>350A</a:t>
            </a:r>
            <a:r>
              <a:rPr lang="ja-JP" altLang="en-US" dirty="0"/>
              <a:t>定格についてはカタログ上は接続電線が</a:t>
            </a:r>
            <a:endParaRPr lang="en-US" altLang="ja-JP" dirty="0"/>
          </a:p>
          <a:p>
            <a:r>
              <a:rPr lang="ja-JP" altLang="en-US" dirty="0"/>
              <a:t>　</a:t>
            </a:r>
            <a:r>
              <a:rPr lang="en-US" altLang="ja-JP" dirty="0"/>
              <a:t>500MCMx1</a:t>
            </a:r>
            <a:r>
              <a:rPr lang="ja-JP" altLang="en-US" dirty="0"/>
              <a:t>となっておりますが、</a:t>
            </a:r>
          </a:p>
          <a:p>
            <a:r>
              <a:rPr lang="ja-JP" altLang="en-US" dirty="0"/>
              <a:t>　上位定格</a:t>
            </a:r>
            <a:r>
              <a:rPr lang="en-US" altLang="ja-JP" dirty="0"/>
              <a:t>400A</a:t>
            </a:r>
            <a:r>
              <a:rPr lang="ja-JP" altLang="en-US" dirty="0"/>
              <a:t>時の</a:t>
            </a:r>
            <a:r>
              <a:rPr lang="en-US" altLang="ja-JP" dirty="0"/>
              <a:t>3/0AWGx2</a:t>
            </a:r>
            <a:r>
              <a:rPr lang="ja-JP" altLang="en-US" dirty="0"/>
              <a:t>での</a:t>
            </a:r>
            <a:r>
              <a:rPr lang="en-US" altLang="ja-JP" dirty="0"/>
              <a:t>2</a:t>
            </a:r>
            <a:r>
              <a:rPr lang="ja-JP" altLang="en-US" dirty="0"/>
              <a:t>本接続が可能です。</a:t>
            </a:r>
          </a:p>
        </p:txBody>
      </p:sp>
      <p:cxnSp>
        <p:nvCxnSpPr>
          <p:cNvPr id="17" name="コネクタ: カギ線 16">
            <a:extLst>
              <a:ext uri="{FF2B5EF4-FFF2-40B4-BE49-F238E27FC236}">
                <a16:creationId xmlns:a16="http://schemas.microsoft.com/office/drawing/2014/main" id="{EB0C3B20-862A-F233-AD02-A44DABBC709E}"/>
              </a:ext>
            </a:extLst>
          </p:cNvPr>
          <p:cNvCxnSpPr>
            <a:cxnSpLocks/>
            <a:stCxn id="15" idx="1"/>
            <a:endCxn id="12" idx="1"/>
          </p:cNvCxnSpPr>
          <p:nvPr/>
        </p:nvCxnSpPr>
        <p:spPr>
          <a:xfrm rot="10800000" flipH="1" flipV="1">
            <a:off x="3884103" y="2122294"/>
            <a:ext cx="3456264" cy="2428734"/>
          </a:xfrm>
          <a:prstGeom prst="bentConnector3">
            <a:avLst>
              <a:gd name="adj1" fmla="val -6614"/>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69227DA5-18CE-0D63-D662-F7E78BBC8F43}"/>
              </a:ext>
            </a:extLst>
          </p:cNvPr>
          <p:cNvSpPr>
            <a:spLocks noGrp="1"/>
          </p:cNvSpPr>
          <p:nvPr>
            <p:ph type="sldNum" sz="quarter" idx="12"/>
          </p:nvPr>
        </p:nvSpPr>
        <p:spPr/>
        <p:txBody>
          <a:bodyPr/>
          <a:lstStyle/>
          <a:p>
            <a:fld id="{EE6B4B11-9538-48C2-A03B-57C923024A3C}" type="slidenum">
              <a:rPr kumimoji="1" lang="ja-JP" altLang="en-US" smtClean="0"/>
              <a:t>12</a:t>
            </a:fld>
            <a:r>
              <a:rPr kumimoji="1" lang="ja-JP" altLang="en-US"/>
              <a:t>ページ</a:t>
            </a:r>
            <a:endParaRPr kumimoji="1" lang="ja-JP" altLang="en-US" dirty="0"/>
          </a:p>
        </p:txBody>
      </p:sp>
    </p:spTree>
    <p:extLst>
      <p:ext uri="{BB962C8B-B14F-4D97-AF65-F5344CB8AC3E}">
        <p14:creationId xmlns:p14="http://schemas.microsoft.com/office/powerpoint/2010/main" val="326010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915DD14-E802-AF1F-93E9-FB3F19BE800E}"/>
              </a:ext>
            </a:extLst>
          </p:cNvPr>
          <p:cNvSpPr txBox="1">
            <a:spLocks/>
          </p:cNvSpPr>
          <p:nvPr/>
        </p:nvSpPr>
        <p:spPr>
          <a:xfrm>
            <a:off x="339969" y="191565"/>
            <a:ext cx="11523785" cy="5634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a:t>
            </a:r>
            <a:r>
              <a:rPr lang="ja-JP" altLang="en-US" sz="2800" dirty="0">
                <a:latin typeface="+mn-ea"/>
                <a:ea typeface="+mn-ea"/>
              </a:rPr>
              <a:t>　　オサダ製分岐端子台について</a:t>
            </a:r>
          </a:p>
        </p:txBody>
      </p:sp>
      <p:sp>
        <p:nvSpPr>
          <p:cNvPr id="7" name="テキスト ボックス 6">
            <a:extLst>
              <a:ext uri="{FF2B5EF4-FFF2-40B4-BE49-F238E27FC236}">
                <a16:creationId xmlns:a16="http://schemas.microsoft.com/office/drawing/2014/main" id="{03E641BC-44DF-857E-2C0E-84C7EE4FFE90}"/>
              </a:ext>
            </a:extLst>
          </p:cNvPr>
          <p:cNvSpPr txBox="1"/>
          <p:nvPr/>
        </p:nvSpPr>
        <p:spPr>
          <a:xfrm>
            <a:off x="1280719" y="1792003"/>
            <a:ext cx="9630561" cy="646331"/>
          </a:xfrm>
          <a:prstGeom prst="rect">
            <a:avLst/>
          </a:prstGeom>
          <a:noFill/>
        </p:spPr>
        <p:txBody>
          <a:bodyPr wrap="square">
            <a:spAutoFit/>
          </a:bodyPr>
          <a:lstStyle/>
          <a:p>
            <a:br>
              <a:rPr lang="en-US" altLang="ja-JP" sz="1800" dirty="0"/>
            </a:br>
            <a:endParaRPr lang="ja-JP" altLang="en-US" dirty="0"/>
          </a:p>
        </p:txBody>
      </p:sp>
      <p:sp>
        <p:nvSpPr>
          <p:cNvPr id="11" name="テキスト ボックス 10">
            <a:extLst>
              <a:ext uri="{FF2B5EF4-FFF2-40B4-BE49-F238E27FC236}">
                <a16:creationId xmlns:a16="http://schemas.microsoft.com/office/drawing/2014/main" id="{F8CF6BC9-7B72-CB1A-4303-E0FE2E707949}"/>
              </a:ext>
            </a:extLst>
          </p:cNvPr>
          <p:cNvSpPr txBox="1"/>
          <p:nvPr/>
        </p:nvSpPr>
        <p:spPr>
          <a:xfrm>
            <a:off x="838196" y="894149"/>
            <a:ext cx="10515599" cy="4401205"/>
          </a:xfrm>
          <a:prstGeom prst="rect">
            <a:avLst/>
          </a:prstGeom>
          <a:noFill/>
        </p:spPr>
        <p:txBody>
          <a:bodyPr wrap="square">
            <a:spAutoFit/>
          </a:bodyPr>
          <a:lstStyle/>
          <a:p>
            <a:r>
              <a:rPr lang="en-US" altLang="ja-JP" sz="2000" dirty="0"/>
              <a:t>2.0</a:t>
            </a:r>
            <a:r>
              <a:rPr lang="ja-JP" altLang="en-US" sz="2000" dirty="0"/>
              <a:t>　分岐端子台の配線方法</a:t>
            </a:r>
            <a:endParaRPr lang="en-US" altLang="ja-JP" sz="2000" dirty="0"/>
          </a:p>
          <a:p>
            <a:r>
              <a:rPr lang="en-US" altLang="ja-JP" sz="2000" dirty="0"/>
              <a:t>	2.0.1</a:t>
            </a:r>
            <a:r>
              <a:rPr lang="ja-JP" altLang="en-US" sz="2000" dirty="0"/>
              <a:t>　修正箇所について（</a:t>
            </a:r>
            <a:r>
              <a:rPr lang="en-US" altLang="ja-JP" sz="2000" dirty="0"/>
              <a:t>2023.6.2</a:t>
            </a:r>
            <a:r>
              <a:rPr lang="ja-JP" altLang="en-US" sz="2000" dirty="0"/>
              <a:t>提示仕様からの修正箇所）</a:t>
            </a:r>
            <a:endParaRPr lang="en-US" altLang="ja-JP" sz="2000" dirty="0"/>
          </a:p>
          <a:p>
            <a:r>
              <a:rPr lang="en-US" altLang="ja-JP" sz="2000" dirty="0"/>
              <a:t>	2.0.2</a:t>
            </a:r>
            <a:r>
              <a:rPr lang="ja-JP" altLang="en-US" sz="2000" dirty="0"/>
              <a:t>　分岐端子台の配線方法</a:t>
            </a:r>
            <a:endParaRPr lang="en-US" altLang="ja-JP" sz="2000" dirty="0"/>
          </a:p>
          <a:p>
            <a:br>
              <a:rPr lang="ja-JP" altLang="en-US" sz="2000" dirty="0"/>
            </a:br>
            <a:r>
              <a:rPr lang="en-US" altLang="ja-JP" sz="2000" dirty="0"/>
              <a:t>2.1</a:t>
            </a:r>
            <a:r>
              <a:rPr lang="ja-JP" altLang="en-US" sz="2000" dirty="0"/>
              <a:t>　富士電機製ブレーカとの組合せ</a:t>
            </a:r>
            <a:br>
              <a:rPr lang="ja-JP" altLang="en-US" sz="2000" dirty="0"/>
            </a:br>
            <a:r>
              <a:rPr lang="en-US" altLang="ja-JP" sz="2000" dirty="0"/>
              <a:t>	2.1.1</a:t>
            </a:r>
            <a:r>
              <a:rPr lang="ja-JP" altLang="en-US" sz="2000" dirty="0"/>
              <a:t>　オサダ製分岐端子台と富士電機製ブレーカの組合せ（</a:t>
            </a:r>
            <a:r>
              <a:rPr lang="en-US" altLang="ja-JP" sz="2000" dirty="0"/>
              <a:t>AC480V</a:t>
            </a:r>
            <a:r>
              <a:rPr lang="ja-JP" altLang="en-US" sz="2000" dirty="0"/>
              <a:t>系）</a:t>
            </a:r>
            <a:br>
              <a:rPr lang="ja-JP" altLang="en-US" sz="2000" dirty="0"/>
            </a:br>
            <a:r>
              <a:rPr lang="en-US" altLang="ja-JP" sz="2000" dirty="0"/>
              <a:t>	2.1.2</a:t>
            </a:r>
            <a:r>
              <a:rPr lang="ja-JP" altLang="en-US" sz="2000" dirty="0"/>
              <a:t>　オサダ製分岐端子台と富士電機製ブレーカの組合せ（</a:t>
            </a:r>
            <a:r>
              <a:rPr lang="en-US" altLang="ja-JP" sz="2000" dirty="0"/>
              <a:t>AC240V</a:t>
            </a:r>
            <a:r>
              <a:rPr lang="ja-JP" altLang="en-US" sz="2000" dirty="0"/>
              <a:t>系）</a:t>
            </a:r>
            <a:endParaRPr lang="en-US" altLang="ja-JP" sz="2000" dirty="0"/>
          </a:p>
          <a:p>
            <a:br>
              <a:rPr lang="en-US" altLang="ja-JP" sz="2000" dirty="0"/>
            </a:br>
            <a:r>
              <a:rPr lang="en-US" altLang="ja-JP" sz="2000" dirty="0"/>
              <a:t>2.2</a:t>
            </a:r>
            <a:r>
              <a:rPr lang="ja-JP" altLang="en-US" sz="2000" dirty="0"/>
              <a:t>　三菱電機製ブレーカとの組合せ</a:t>
            </a:r>
            <a:r>
              <a:rPr lang="en-US" altLang="ja-JP" sz="2000" dirty="0"/>
              <a:t>	</a:t>
            </a:r>
          </a:p>
          <a:p>
            <a:r>
              <a:rPr lang="en-US" altLang="ja-JP" sz="2000" dirty="0"/>
              <a:t>	2.2.1</a:t>
            </a:r>
            <a:r>
              <a:rPr lang="ja-JP" altLang="en-US" sz="2000" dirty="0"/>
              <a:t>　オサダ製分岐端子台と三菱電機製ブレーカの組合せ（</a:t>
            </a:r>
            <a:r>
              <a:rPr lang="en-US" altLang="ja-JP" sz="2000" dirty="0"/>
              <a:t>AC480V</a:t>
            </a:r>
            <a:r>
              <a:rPr lang="ja-JP" altLang="en-US" sz="2000" dirty="0"/>
              <a:t>系）</a:t>
            </a:r>
            <a:br>
              <a:rPr lang="ja-JP" altLang="en-US" sz="2000" dirty="0"/>
            </a:br>
            <a:r>
              <a:rPr lang="ja-JP" altLang="en-US" sz="2000" dirty="0"/>
              <a:t>	</a:t>
            </a:r>
            <a:r>
              <a:rPr lang="en-US" altLang="ja-JP" sz="2000" dirty="0"/>
              <a:t>2.2.2</a:t>
            </a:r>
            <a:r>
              <a:rPr lang="ja-JP" altLang="en-US" sz="2000" dirty="0"/>
              <a:t>　オサダ製分岐端子台と三菱電機製ブレーカの組合せ（</a:t>
            </a:r>
            <a:r>
              <a:rPr lang="en-US" altLang="ja-JP" sz="2000" dirty="0"/>
              <a:t>AC240V</a:t>
            </a:r>
            <a:r>
              <a:rPr lang="ja-JP" altLang="en-US" sz="2000" dirty="0"/>
              <a:t>系）</a:t>
            </a:r>
            <a:endParaRPr lang="en-US" altLang="ja-JP" sz="2000" dirty="0"/>
          </a:p>
          <a:p>
            <a:br>
              <a:rPr lang="ja-JP" altLang="en-US" sz="2000" dirty="0"/>
            </a:br>
            <a:r>
              <a:rPr lang="en-US" altLang="ja-JP" sz="2000" dirty="0"/>
              <a:t>2.3</a:t>
            </a:r>
            <a:r>
              <a:rPr lang="ja-JP" altLang="en-US" sz="2000" dirty="0"/>
              <a:t>　　オサダ端子台の</a:t>
            </a:r>
            <a:r>
              <a:rPr lang="en-US" altLang="ja-JP" sz="2000" dirty="0"/>
              <a:t>UL</a:t>
            </a:r>
            <a:r>
              <a:rPr lang="ja-JP" altLang="en-US" sz="2000" dirty="0"/>
              <a:t>ファイル</a:t>
            </a:r>
            <a:endParaRPr lang="en-US" altLang="ja-JP" sz="2000" dirty="0"/>
          </a:p>
          <a:p>
            <a:r>
              <a:rPr lang="en-US" altLang="ja-JP" sz="2000" dirty="0"/>
              <a:t>2.4</a:t>
            </a:r>
            <a:r>
              <a:rPr lang="ja-JP" altLang="en-US" sz="2000" dirty="0"/>
              <a:t>　　オサダ端子台の参考図面</a:t>
            </a:r>
          </a:p>
        </p:txBody>
      </p:sp>
      <p:sp>
        <p:nvSpPr>
          <p:cNvPr id="8" name="スライド番号プレースホルダー 7">
            <a:extLst>
              <a:ext uri="{FF2B5EF4-FFF2-40B4-BE49-F238E27FC236}">
                <a16:creationId xmlns:a16="http://schemas.microsoft.com/office/drawing/2014/main" id="{A397B0D5-BA26-82E6-2B76-4004F0C754D5}"/>
              </a:ext>
            </a:extLst>
          </p:cNvPr>
          <p:cNvSpPr>
            <a:spLocks noGrp="1"/>
          </p:cNvSpPr>
          <p:nvPr>
            <p:ph type="sldNum" sz="quarter" idx="12"/>
          </p:nvPr>
        </p:nvSpPr>
        <p:spPr/>
        <p:txBody>
          <a:bodyPr/>
          <a:lstStyle/>
          <a:p>
            <a:fld id="{EE6B4B11-9538-48C2-A03B-57C923024A3C}" type="slidenum">
              <a:rPr kumimoji="1" lang="ja-JP" altLang="en-US" smtClean="0"/>
              <a:t>13</a:t>
            </a:fld>
            <a:r>
              <a:rPr kumimoji="1" lang="ja-JP" altLang="en-US"/>
              <a:t>ページ</a:t>
            </a:r>
            <a:endParaRPr kumimoji="1" lang="ja-JP" altLang="en-US" dirty="0"/>
          </a:p>
        </p:txBody>
      </p:sp>
    </p:spTree>
    <p:extLst>
      <p:ext uri="{BB962C8B-B14F-4D97-AF65-F5344CB8AC3E}">
        <p14:creationId xmlns:p14="http://schemas.microsoft.com/office/powerpoint/2010/main" val="163284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右 5">
            <a:extLst>
              <a:ext uri="{FF2B5EF4-FFF2-40B4-BE49-F238E27FC236}">
                <a16:creationId xmlns:a16="http://schemas.microsoft.com/office/drawing/2014/main" id="{0EC1C389-5E0F-DD4E-14AB-460FE68893A2}"/>
              </a:ext>
            </a:extLst>
          </p:cNvPr>
          <p:cNvSpPr/>
          <p:nvPr/>
        </p:nvSpPr>
        <p:spPr>
          <a:xfrm>
            <a:off x="4559856" y="3209756"/>
            <a:ext cx="84543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234FF6AF-6FED-E9D8-DB85-6D73E93A607B}"/>
              </a:ext>
            </a:extLst>
          </p:cNvPr>
          <p:cNvSpPr>
            <a:spLocks noGrp="1"/>
          </p:cNvSpPr>
          <p:nvPr>
            <p:ph type="title"/>
          </p:nvPr>
        </p:nvSpPr>
        <p:spPr>
          <a:xfrm>
            <a:off x="328247" y="799696"/>
            <a:ext cx="6845258" cy="338022"/>
          </a:xfrm>
        </p:spPr>
        <p:txBody>
          <a:bodyPr>
            <a:noAutofit/>
          </a:bodyPr>
          <a:lstStyle/>
          <a:p>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参考</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1.1</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　オサダ　端子台総合カタログ　</a:t>
            </a:r>
            <a:r>
              <a:rPr kumimoji="1" lang="en-US" altLang="ja-JP"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2022.12</a:t>
            </a:r>
            <a:r>
              <a:rPr kumimoji="1" lang="ja-JP" altLang="en-US" sz="1800" b="1"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rPr>
              <a:t>版の訂正箇所①</a:t>
            </a:r>
            <a:endParaRPr kumimoji="1" lang="ja-JP" altLang="en-US" sz="1800" b="1" dirty="0">
              <a:latin typeface="HGSｺﾞｼｯｸE" panose="020B0900000000000000" pitchFamily="50" charset="-128"/>
              <a:ea typeface="HGSｺﾞｼｯｸE" panose="020B0900000000000000" pitchFamily="50" charset="-128"/>
            </a:endParaRPr>
          </a:p>
        </p:txBody>
      </p:sp>
      <p:sp>
        <p:nvSpPr>
          <p:cNvPr id="34" name="テキスト ボックス 33">
            <a:extLst>
              <a:ext uri="{FF2B5EF4-FFF2-40B4-BE49-F238E27FC236}">
                <a16:creationId xmlns:a16="http://schemas.microsoft.com/office/drawing/2014/main" id="{9F675355-70FF-1CC3-FBAD-4670FF8B765D}"/>
              </a:ext>
            </a:extLst>
          </p:cNvPr>
          <p:cNvSpPr txBox="1"/>
          <p:nvPr/>
        </p:nvSpPr>
        <p:spPr>
          <a:xfrm>
            <a:off x="328246" y="1122823"/>
            <a:ext cx="4944611" cy="584775"/>
          </a:xfrm>
          <a:prstGeom prst="rect">
            <a:avLst/>
          </a:prstGeom>
          <a:noFill/>
        </p:spPr>
        <p:txBody>
          <a:bodyPr wrap="square">
            <a:spAutoFit/>
          </a:bodyPr>
          <a:lstStyle/>
          <a:p>
            <a:r>
              <a:rPr kumimoji="1" lang="en-US" altLang="ja-JP" sz="1600" dirty="0"/>
              <a:t>P43.SCCR</a:t>
            </a:r>
            <a:r>
              <a:rPr kumimoji="1" lang="ja-JP" altLang="en-US" sz="1600" dirty="0"/>
              <a:t>分岐端子台の複数分岐の方法</a:t>
            </a:r>
            <a:endParaRPr lang="en-US" altLang="ja-JP" sz="1600" dirty="0"/>
          </a:p>
          <a:p>
            <a:r>
              <a:rPr lang="ja-JP" altLang="en-US" sz="1600" dirty="0"/>
              <a:t>（</a:t>
            </a:r>
            <a:r>
              <a:rPr lang="en-US" altLang="ja-JP" sz="1600" dirty="0"/>
              <a:t>2023</a:t>
            </a:r>
            <a:r>
              <a:rPr lang="ja-JP" altLang="en-US" sz="1600" dirty="0"/>
              <a:t>年</a:t>
            </a:r>
            <a:r>
              <a:rPr lang="en-US" altLang="ja-JP" sz="1600" dirty="0"/>
              <a:t>3</a:t>
            </a:r>
            <a:r>
              <a:rPr lang="ja-JP" altLang="en-US" sz="1600" dirty="0"/>
              <a:t>月</a:t>
            </a:r>
            <a:r>
              <a:rPr lang="en-US" altLang="ja-JP" sz="1600" dirty="0"/>
              <a:t>30</a:t>
            </a:r>
            <a:r>
              <a:rPr lang="ja-JP" altLang="en-US" sz="1600" dirty="0"/>
              <a:t>日以前には</a:t>
            </a:r>
            <a:r>
              <a:rPr lang="en-US" altLang="ja-JP" sz="1600" dirty="0"/>
              <a:t>HP</a:t>
            </a:r>
            <a:r>
              <a:rPr lang="ja-JP" altLang="en-US" sz="1600" dirty="0"/>
              <a:t>にも記載あり）</a:t>
            </a:r>
            <a:endParaRPr kumimoji="1" lang="ja-JP" altLang="en-US" sz="1600" dirty="0"/>
          </a:p>
        </p:txBody>
      </p:sp>
      <p:pic>
        <p:nvPicPr>
          <p:cNvPr id="40" name="図 39">
            <a:extLst>
              <a:ext uri="{FF2B5EF4-FFF2-40B4-BE49-F238E27FC236}">
                <a16:creationId xmlns:a16="http://schemas.microsoft.com/office/drawing/2014/main" id="{C270A3BA-6FB3-F8A8-A968-7087078CBF26}"/>
              </a:ext>
            </a:extLst>
          </p:cNvPr>
          <p:cNvPicPr>
            <a:picLocks noChangeAspect="1"/>
          </p:cNvPicPr>
          <p:nvPr/>
        </p:nvPicPr>
        <p:blipFill>
          <a:blip r:embed="rId2"/>
          <a:stretch>
            <a:fillRect/>
          </a:stretch>
        </p:blipFill>
        <p:spPr>
          <a:xfrm>
            <a:off x="172491" y="1788754"/>
            <a:ext cx="2238741" cy="3186596"/>
          </a:xfrm>
          <a:prstGeom prst="rect">
            <a:avLst/>
          </a:prstGeom>
        </p:spPr>
      </p:pic>
      <p:sp>
        <p:nvSpPr>
          <p:cNvPr id="37" name="正方形/長方形 36">
            <a:extLst>
              <a:ext uri="{FF2B5EF4-FFF2-40B4-BE49-F238E27FC236}">
                <a16:creationId xmlns:a16="http://schemas.microsoft.com/office/drawing/2014/main" id="{79CD74FE-08DB-844E-746D-D1EE10CC7CF1}"/>
              </a:ext>
            </a:extLst>
          </p:cNvPr>
          <p:cNvSpPr/>
          <p:nvPr/>
        </p:nvSpPr>
        <p:spPr>
          <a:xfrm>
            <a:off x="5529706" y="1415211"/>
            <a:ext cx="6423836" cy="49411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線 34">
            <a:extLst>
              <a:ext uri="{FF2B5EF4-FFF2-40B4-BE49-F238E27FC236}">
                <a16:creationId xmlns:a16="http://schemas.microsoft.com/office/drawing/2014/main" id="{A1F4922D-9D15-2328-FBAC-2B8D81C51EE2}"/>
              </a:ext>
            </a:extLst>
          </p:cNvPr>
          <p:cNvSpPr/>
          <p:nvPr/>
        </p:nvSpPr>
        <p:spPr>
          <a:xfrm>
            <a:off x="7269763" y="641982"/>
            <a:ext cx="4683779" cy="715944"/>
          </a:xfrm>
          <a:prstGeom prst="borderCallout1">
            <a:avLst>
              <a:gd name="adj1" fmla="val 99326"/>
              <a:gd name="adj2" fmla="val 96959"/>
              <a:gd name="adj3" fmla="val 571006"/>
              <a:gd name="adj4" fmla="val 70024"/>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0000"/>
                </a:solidFill>
              </a:rPr>
              <a:t>①分岐端子の出力側端子数が足りない場合には</a:t>
            </a:r>
            <a:endParaRPr kumimoji="1" lang="en-US" altLang="ja-JP" sz="1400" dirty="0">
              <a:solidFill>
                <a:srgbClr val="FF0000"/>
              </a:solidFill>
            </a:endParaRPr>
          </a:p>
          <a:p>
            <a:pPr algn="ctr"/>
            <a:r>
              <a:rPr lang="ja-JP" altLang="en-US" sz="1400" dirty="0">
                <a:solidFill>
                  <a:srgbClr val="FF0000"/>
                </a:solidFill>
              </a:rPr>
              <a:t>組合せ認定ブレーカと分岐端子台を追加</a:t>
            </a:r>
            <a:endParaRPr lang="en-US" altLang="ja-JP" sz="1400" dirty="0">
              <a:solidFill>
                <a:srgbClr val="FF0000"/>
              </a:solidFill>
            </a:endParaRPr>
          </a:p>
        </p:txBody>
      </p:sp>
      <p:pic>
        <p:nvPicPr>
          <p:cNvPr id="42" name="図 41">
            <a:extLst>
              <a:ext uri="{FF2B5EF4-FFF2-40B4-BE49-F238E27FC236}">
                <a16:creationId xmlns:a16="http://schemas.microsoft.com/office/drawing/2014/main" id="{39C40FE3-1751-FFEB-7E8B-C5922DC0FD50}"/>
              </a:ext>
            </a:extLst>
          </p:cNvPr>
          <p:cNvPicPr>
            <a:picLocks noChangeAspect="1"/>
          </p:cNvPicPr>
          <p:nvPr/>
        </p:nvPicPr>
        <p:blipFill>
          <a:blip r:embed="rId3"/>
          <a:stretch>
            <a:fillRect/>
          </a:stretch>
        </p:blipFill>
        <p:spPr>
          <a:xfrm>
            <a:off x="5965032" y="3393499"/>
            <a:ext cx="1406596" cy="861949"/>
          </a:xfrm>
          <a:prstGeom prst="rect">
            <a:avLst/>
          </a:prstGeom>
        </p:spPr>
      </p:pic>
      <p:sp>
        <p:nvSpPr>
          <p:cNvPr id="49" name="テキスト ボックス 48">
            <a:extLst>
              <a:ext uri="{FF2B5EF4-FFF2-40B4-BE49-F238E27FC236}">
                <a16:creationId xmlns:a16="http://schemas.microsoft.com/office/drawing/2014/main" id="{6D9E8962-9306-83DF-12A0-B4C3B9EBE8FD}"/>
              </a:ext>
            </a:extLst>
          </p:cNvPr>
          <p:cNvSpPr txBox="1"/>
          <p:nvPr/>
        </p:nvSpPr>
        <p:spPr>
          <a:xfrm>
            <a:off x="6987004" y="3061341"/>
            <a:ext cx="1880481" cy="276999"/>
          </a:xfrm>
          <a:prstGeom prst="rect">
            <a:avLst/>
          </a:prstGeom>
          <a:noFill/>
        </p:spPr>
        <p:txBody>
          <a:bodyPr wrap="square" rtlCol="0">
            <a:spAutoFit/>
          </a:bodyPr>
          <a:lstStyle/>
          <a:p>
            <a:r>
              <a:rPr kumimoji="1" lang="en-US" altLang="ja-JP" sz="1200" dirty="0"/>
              <a:t>OTP-6000N-2-3P-SCCR</a:t>
            </a:r>
          </a:p>
        </p:txBody>
      </p:sp>
      <p:cxnSp>
        <p:nvCxnSpPr>
          <p:cNvPr id="19" name="直線コネクタ 18">
            <a:extLst>
              <a:ext uri="{FF2B5EF4-FFF2-40B4-BE49-F238E27FC236}">
                <a16:creationId xmlns:a16="http://schemas.microsoft.com/office/drawing/2014/main" id="{6F37BCB5-7EC6-07FF-81FB-D799419B1306}"/>
              </a:ext>
            </a:extLst>
          </p:cNvPr>
          <p:cNvCxnSpPr>
            <a:cxnSpLocks/>
          </p:cNvCxnSpPr>
          <p:nvPr/>
        </p:nvCxnSpPr>
        <p:spPr>
          <a:xfrm>
            <a:off x="6666077" y="2512439"/>
            <a:ext cx="0" cy="1041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1BED929-580E-1B88-9B5A-4CBD1E5F74D9}"/>
              </a:ext>
            </a:extLst>
          </p:cNvPr>
          <p:cNvCxnSpPr>
            <a:cxnSpLocks/>
          </p:cNvCxnSpPr>
          <p:nvPr/>
        </p:nvCxnSpPr>
        <p:spPr>
          <a:xfrm flipH="1">
            <a:off x="6278973" y="2512439"/>
            <a:ext cx="184276" cy="104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270523-21D7-7DAE-C7EC-F40A5E13505A}"/>
              </a:ext>
            </a:extLst>
          </p:cNvPr>
          <p:cNvCxnSpPr>
            <a:cxnSpLocks/>
          </p:cNvCxnSpPr>
          <p:nvPr/>
        </p:nvCxnSpPr>
        <p:spPr>
          <a:xfrm>
            <a:off x="6777190" y="2512439"/>
            <a:ext cx="267189" cy="1020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descr="BW250RAGU-3Pの参考画像">
            <a:extLst>
              <a:ext uri="{FF2B5EF4-FFF2-40B4-BE49-F238E27FC236}">
                <a16:creationId xmlns:a16="http://schemas.microsoft.com/office/drawing/2014/main" id="{593B6ABA-F4DC-42EC-9D0B-014760A57C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40" r="26878"/>
          <a:stretch/>
        </p:blipFill>
        <p:spPr bwMode="auto">
          <a:xfrm>
            <a:off x="6324041" y="1797097"/>
            <a:ext cx="656948" cy="8732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コネクタ: カギ線 1">
            <a:extLst>
              <a:ext uri="{FF2B5EF4-FFF2-40B4-BE49-F238E27FC236}">
                <a16:creationId xmlns:a16="http://schemas.microsoft.com/office/drawing/2014/main" id="{81EB6223-5B36-6A6B-4763-1505E5B8964B}"/>
              </a:ext>
            </a:extLst>
          </p:cNvPr>
          <p:cNvCxnSpPr>
            <a:cxnSpLocks/>
            <a:stCxn id="27" idx="3"/>
            <a:endCxn id="49" idx="3"/>
          </p:cNvCxnSpPr>
          <p:nvPr/>
        </p:nvCxnSpPr>
        <p:spPr>
          <a:xfrm>
            <a:off x="8615833" y="2111919"/>
            <a:ext cx="251652" cy="1087922"/>
          </a:xfrm>
          <a:prstGeom prst="bentConnector3">
            <a:avLst>
              <a:gd name="adj1" fmla="val 190840"/>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400C7F3-1BAA-219F-314E-80A31954F297}"/>
              </a:ext>
            </a:extLst>
          </p:cNvPr>
          <p:cNvSpPr txBox="1"/>
          <p:nvPr/>
        </p:nvSpPr>
        <p:spPr>
          <a:xfrm>
            <a:off x="7046173" y="1788753"/>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BW250RAGU-3P</a:t>
            </a:r>
          </a:p>
          <a:p>
            <a:r>
              <a:rPr kumimoji="1" lang="en-US" altLang="ja-JP" sz="1200" dirty="0"/>
              <a:t>SCCR</a:t>
            </a:r>
            <a:r>
              <a:rPr kumimoji="1" lang="ja-JP" altLang="en-US" sz="1200" dirty="0"/>
              <a:t>：</a:t>
            </a:r>
            <a:r>
              <a:rPr kumimoji="1" lang="en-US" altLang="ja-JP" sz="1200" dirty="0"/>
              <a:t>50kA</a:t>
            </a:r>
            <a:endParaRPr kumimoji="1" lang="ja-JP" altLang="en-US" sz="1200" dirty="0"/>
          </a:p>
        </p:txBody>
      </p:sp>
      <p:pic>
        <p:nvPicPr>
          <p:cNvPr id="4" name="図 3">
            <a:extLst>
              <a:ext uri="{FF2B5EF4-FFF2-40B4-BE49-F238E27FC236}">
                <a16:creationId xmlns:a16="http://schemas.microsoft.com/office/drawing/2014/main" id="{153B94CE-6684-9BDB-09D8-5E513534722B}"/>
              </a:ext>
            </a:extLst>
          </p:cNvPr>
          <p:cNvPicPr>
            <a:picLocks noChangeAspect="1"/>
          </p:cNvPicPr>
          <p:nvPr/>
        </p:nvPicPr>
        <p:blipFill>
          <a:blip r:embed="rId5"/>
          <a:stretch>
            <a:fillRect/>
          </a:stretch>
        </p:blipFill>
        <p:spPr>
          <a:xfrm>
            <a:off x="2378743" y="1788753"/>
            <a:ext cx="2055359" cy="3156095"/>
          </a:xfrm>
          <a:prstGeom prst="rect">
            <a:avLst/>
          </a:prstGeom>
        </p:spPr>
      </p:pic>
      <p:cxnSp>
        <p:nvCxnSpPr>
          <p:cNvPr id="31" name="コネクタ: カギ線 30">
            <a:extLst>
              <a:ext uri="{FF2B5EF4-FFF2-40B4-BE49-F238E27FC236}">
                <a16:creationId xmlns:a16="http://schemas.microsoft.com/office/drawing/2014/main" id="{9BA57C2D-204D-092E-F2F3-933ADFC8C958}"/>
              </a:ext>
            </a:extLst>
          </p:cNvPr>
          <p:cNvCxnSpPr>
            <a:cxnSpLocks/>
          </p:cNvCxnSpPr>
          <p:nvPr/>
        </p:nvCxnSpPr>
        <p:spPr>
          <a:xfrm>
            <a:off x="7173504" y="4299837"/>
            <a:ext cx="1357146" cy="478129"/>
          </a:xfrm>
          <a:prstGeom prst="bentConnector3">
            <a:avLst>
              <a:gd name="adj1" fmla="val 10563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EDC4E2EB-8DEE-7626-B7EA-96745A4CE8B8}"/>
              </a:ext>
            </a:extLst>
          </p:cNvPr>
          <p:cNvCxnSpPr>
            <a:cxnSpLocks/>
          </p:cNvCxnSpPr>
          <p:nvPr/>
        </p:nvCxnSpPr>
        <p:spPr>
          <a:xfrm>
            <a:off x="6577013" y="4386444"/>
            <a:ext cx="1953637" cy="518095"/>
          </a:xfrm>
          <a:prstGeom prst="bentConnector3">
            <a:avLst>
              <a:gd name="adj1" fmla="val 9851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31316DAC-1F63-F47D-5294-62A3CDC83CA6}"/>
              </a:ext>
            </a:extLst>
          </p:cNvPr>
          <p:cNvCxnSpPr>
            <a:cxnSpLocks/>
          </p:cNvCxnSpPr>
          <p:nvPr/>
        </p:nvCxnSpPr>
        <p:spPr>
          <a:xfrm>
            <a:off x="7004347" y="4467276"/>
            <a:ext cx="1433601" cy="520397"/>
          </a:xfrm>
          <a:prstGeom prst="bentConnector3">
            <a:avLst>
              <a:gd name="adj1" fmla="val 9856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B84CC74-16D3-38BA-3795-ADCEA3746EFD}"/>
              </a:ext>
            </a:extLst>
          </p:cNvPr>
          <p:cNvGrpSpPr/>
          <p:nvPr/>
        </p:nvGrpSpPr>
        <p:grpSpPr>
          <a:xfrm>
            <a:off x="8032105" y="4677991"/>
            <a:ext cx="2405041" cy="1599532"/>
            <a:chOff x="8157314" y="4176064"/>
            <a:chExt cx="2405041" cy="1599532"/>
          </a:xfrm>
        </p:grpSpPr>
        <p:cxnSp>
          <p:nvCxnSpPr>
            <p:cNvPr id="20" name="直線コネクタ 19">
              <a:extLst>
                <a:ext uri="{FF2B5EF4-FFF2-40B4-BE49-F238E27FC236}">
                  <a16:creationId xmlns:a16="http://schemas.microsoft.com/office/drawing/2014/main" id="{97FFCF56-8B0B-B333-B489-B030884F9A8B}"/>
                </a:ext>
              </a:extLst>
            </p:cNvPr>
            <p:cNvCxnSpPr>
              <a:cxnSpLocks/>
            </p:cNvCxnSpPr>
            <p:nvPr/>
          </p:nvCxnSpPr>
          <p:spPr>
            <a:xfrm flipH="1">
              <a:off x="8576088" y="4456380"/>
              <a:ext cx="1" cy="76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53F1FCB5-4723-AAA5-DBEE-80F9002C5279}"/>
                </a:ext>
              </a:extLst>
            </p:cNvPr>
            <p:cNvPicPr>
              <a:picLocks noChangeAspect="1"/>
            </p:cNvPicPr>
            <p:nvPr/>
          </p:nvPicPr>
          <p:blipFill>
            <a:blip r:embed="rId6"/>
            <a:stretch>
              <a:fillRect/>
            </a:stretch>
          </p:blipFill>
          <p:spPr>
            <a:xfrm>
              <a:off x="8157314" y="5124400"/>
              <a:ext cx="868261" cy="651196"/>
            </a:xfrm>
            <a:prstGeom prst="rect">
              <a:avLst/>
            </a:prstGeom>
          </p:spPr>
        </p:pic>
        <p:grpSp>
          <p:nvGrpSpPr>
            <p:cNvPr id="26" name="グループ化 25">
              <a:extLst>
                <a:ext uri="{FF2B5EF4-FFF2-40B4-BE49-F238E27FC236}">
                  <a16:creationId xmlns:a16="http://schemas.microsoft.com/office/drawing/2014/main" id="{CA9F8996-23DD-9C78-B9D9-8CABCB2FB558}"/>
                </a:ext>
              </a:extLst>
            </p:cNvPr>
            <p:cNvGrpSpPr/>
            <p:nvPr/>
          </p:nvGrpSpPr>
          <p:grpSpPr>
            <a:xfrm>
              <a:off x="8992695" y="4225548"/>
              <a:ext cx="1569660" cy="1426704"/>
              <a:chOff x="8992695" y="4225548"/>
              <a:chExt cx="1569660" cy="1426704"/>
            </a:xfrm>
          </p:grpSpPr>
          <p:sp>
            <p:nvSpPr>
              <p:cNvPr id="47" name="テキスト ボックス 46">
                <a:extLst>
                  <a:ext uri="{FF2B5EF4-FFF2-40B4-BE49-F238E27FC236}">
                    <a16:creationId xmlns:a16="http://schemas.microsoft.com/office/drawing/2014/main" id="{C074498A-A7D4-F803-A998-083154F613F0}"/>
                  </a:ext>
                </a:extLst>
              </p:cNvPr>
              <p:cNvSpPr txBox="1"/>
              <p:nvPr/>
            </p:nvSpPr>
            <p:spPr>
              <a:xfrm>
                <a:off x="9116927" y="5375253"/>
                <a:ext cx="1321196" cy="276999"/>
              </a:xfrm>
              <a:prstGeom prst="rect">
                <a:avLst/>
              </a:prstGeom>
              <a:noFill/>
            </p:spPr>
            <p:txBody>
              <a:bodyPr wrap="none" rtlCol="0">
                <a:spAutoFit/>
              </a:bodyPr>
              <a:lstStyle/>
              <a:p>
                <a:r>
                  <a:rPr kumimoji="1" lang="en-US" altLang="ja-JP" sz="1200" dirty="0"/>
                  <a:t>OTP-80N-SCCR</a:t>
                </a:r>
              </a:p>
            </p:txBody>
          </p:sp>
          <p:sp>
            <p:nvSpPr>
              <p:cNvPr id="51" name="テキスト ボックス 50">
                <a:extLst>
                  <a:ext uri="{FF2B5EF4-FFF2-40B4-BE49-F238E27FC236}">
                    <a16:creationId xmlns:a16="http://schemas.microsoft.com/office/drawing/2014/main" id="{18808603-29B4-559E-1DF6-3E7179D39D6E}"/>
                  </a:ext>
                </a:extLst>
              </p:cNvPr>
              <p:cNvSpPr txBox="1"/>
              <p:nvPr/>
            </p:nvSpPr>
            <p:spPr>
              <a:xfrm>
                <a:off x="8992695" y="4225548"/>
                <a:ext cx="1569660" cy="646331"/>
              </a:xfrm>
              <a:prstGeom prst="rect">
                <a:avLst/>
              </a:prstGeom>
              <a:noFill/>
            </p:spPr>
            <p:txBody>
              <a:bodyPr wrap="none" rtlCol="0">
                <a:spAutoFit/>
              </a:bodyPr>
              <a:lstStyle/>
              <a:p>
                <a:r>
                  <a:rPr kumimoji="1" lang="ja-JP" altLang="en-US" sz="1200" dirty="0"/>
                  <a:t>組合せ認定ブレーカ</a:t>
                </a:r>
                <a:endParaRPr kumimoji="1" lang="en-US" altLang="ja-JP" sz="1200" dirty="0"/>
              </a:p>
              <a:p>
                <a:r>
                  <a:rPr kumimoji="1" lang="en-US" altLang="ja-JP" sz="1200" dirty="0"/>
                  <a:t>BW50RBGU-3P</a:t>
                </a:r>
              </a:p>
              <a:p>
                <a:r>
                  <a:rPr lang="en-US" altLang="ja-JP" sz="1200" dirty="0"/>
                  <a:t>SCCR:50kA</a:t>
                </a:r>
                <a:endParaRPr kumimoji="1" lang="en-US" altLang="ja-JP" sz="1200" dirty="0"/>
              </a:p>
            </p:txBody>
          </p:sp>
          <p:cxnSp>
            <p:nvCxnSpPr>
              <p:cNvPr id="15" name="コネクタ: カギ線 14">
                <a:extLst>
                  <a:ext uri="{FF2B5EF4-FFF2-40B4-BE49-F238E27FC236}">
                    <a16:creationId xmlns:a16="http://schemas.microsoft.com/office/drawing/2014/main" id="{E5A7A6A2-0DDB-2E32-F76A-6DD06A7A78CD}"/>
                  </a:ext>
                </a:extLst>
              </p:cNvPr>
              <p:cNvCxnSpPr>
                <a:cxnSpLocks/>
                <a:stCxn id="51" idx="3"/>
                <a:endCxn id="47" idx="3"/>
              </p:cNvCxnSpPr>
              <p:nvPr/>
            </p:nvCxnSpPr>
            <p:spPr>
              <a:xfrm flipH="1">
                <a:off x="10438123" y="4548714"/>
                <a:ext cx="124232" cy="965039"/>
              </a:xfrm>
              <a:prstGeom prst="bentConnector3">
                <a:avLst>
                  <a:gd name="adj1" fmla="val -184011"/>
                </a:avLst>
              </a:prstGeom>
            </p:spPr>
            <p:style>
              <a:lnRef idx="1">
                <a:schemeClr val="accent1"/>
              </a:lnRef>
              <a:fillRef idx="0">
                <a:schemeClr val="accent1"/>
              </a:fillRef>
              <a:effectRef idx="0">
                <a:schemeClr val="accent1"/>
              </a:effectRef>
              <a:fontRef idx="minor">
                <a:schemeClr val="tx1"/>
              </a:fontRef>
            </p:style>
          </p:cxnSp>
        </p:grpSp>
        <p:pic>
          <p:nvPicPr>
            <p:cNvPr id="48" name="図 47"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82" r="30380"/>
            <a:stretch/>
          </p:blipFill>
          <p:spPr bwMode="auto">
            <a:xfrm>
              <a:off x="8342633" y="4176064"/>
              <a:ext cx="474423" cy="68108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コネクタ: カギ線 52">
            <a:extLst>
              <a:ext uri="{FF2B5EF4-FFF2-40B4-BE49-F238E27FC236}">
                <a16:creationId xmlns:a16="http://schemas.microsoft.com/office/drawing/2014/main" id="{1CF0ACD7-4BCB-4635-0738-F5E447A414DA}"/>
              </a:ext>
            </a:extLst>
          </p:cNvPr>
          <p:cNvCxnSpPr>
            <a:cxnSpLocks/>
          </p:cNvCxnSpPr>
          <p:nvPr/>
        </p:nvCxnSpPr>
        <p:spPr>
          <a:xfrm>
            <a:off x="6202261" y="4057275"/>
            <a:ext cx="822071" cy="410001"/>
          </a:xfrm>
          <a:prstGeom prst="bentConnector3">
            <a:avLst>
              <a:gd name="adj1" fmla="val -3064"/>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60DCFCDB-0ECD-1F8D-FB83-73AED60E7CF1}"/>
              </a:ext>
            </a:extLst>
          </p:cNvPr>
          <p:cNvCxnSpPr>
            <a:cxnSpLocks/>
          </p:cNvCxnSpPr>
          <p:nvPr/>
        </p:nvCxnSpPr>
        <p:spPr>
          <a:xfrm>
            <a:off x="6577013" y="4074825"/>
            <a:ext cx="538405" cy="311619"/>
          </a:xfrm>
          <a:prstGeom prst="bentConnector3">
            <a:avLst>
              <a:gd name="adj1" fmla="val -218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2750300E-7C7D-E7A7-C492-252AB72A5245}"/>
              </a:ext>
            </a:extLst>
          </p:cNvPr>
          <p:cNvCxnSpPr>
            <a:cxnSpLocks/>
          </p:cNvCxnSpPr>
          <p:nvPr/>
        </p:nvCxnSpPr>
        <p:spPr>
          <a:xfrm>
            <a:off x="6927892" y="4071409"/>
            <a:ext cx="1677194" cy="236366"/>
          </a:xfrm>
          <a:prstGeom prst="bentConnector3">
            <a:avLst>
              <a:gd name="adj1" fmla="val 98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94AAB77F-2341-01B3-876B-FD27144520CE}"/>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2.0.1</a:t>
            </a:r>
            <a:r>
              <a:rPr lang="ja-JP" altLang="en-US" sz="2800" dirty="0">
                <a:latin typeface="+mn-ea"/>
                <a:ea typeface="+mn-ea"/>
              </a:rPr>
              <a:t>　修正箇所について（</a:t>
            </a:r>
            <a:r>
              <a:rPr lang="en-US" altLang="ja-JP" sz="2800" dirty="0">
                <a:latin typeface="+mn-ea"/>
                <a:ea typeface="+mn-ea"/>
              </a:rPr>
              <a:t>2023.6.2</a:t>
            </a:r>
            <a:r>
              <a:rPr lang="ja-JP" altLang="en-US" sz="2800" dirty="0">
                <a:latin typeface="+mn-ea"/>
                <a:ea typeface="+mn-ea"/>
              </a:rPr>
              <a:t>提示仕様からの修正箇所）</a:t>
            </a:r>
          </a:p>
        </p:txBody>
      </p:sp>
      <p:sp>
        <p:nvSpPr>
          <p:cNvPr id="17" name="テキスト ボックス 16">
            <a:extLst>
              <a:ext uri="{FF2B5EF4-FFF2-40B4-BE49-F238E27FC236}">
                <a16:creationId xmlns:a16="http://schemas.microsoft.com/office/drawing/2014/main" id="{823BF260-BE19-EF1D-39AD-A62C2E9E9CAF}"/>
              </a:ext>
            </a:extLst>
          </p:cNvPr>
          <p:cNvSpPr txBox="1"/>
          <p:nvPr/>
        </p:nvSpPr>
        <p:spPr>
          <a:xfrm>
            <a:off x="267620" y="5241606"/>
            <a:ext cx="1775322" cy="1169551"/>
          </a:xfrm>
          <a:prstGeom prst="rect">
            <a:avLst/>
          </a:prstGeom>
          <a:noFill/>
          <a:ln w="28575">
            <a:solidFill>
              <a:srgbClr val="FF0000"/>
            </a:solidFill>
          </a:ln>
        </p:spPr>
        <p:txBody>
          <a:bodyPr wrap="square" rtlCol="0">
            <a:spAutoFit/>
          </a:bodyPr>
          <a:lstStyle/>
          <a:p>
            <a:pPr algn="ctr"/>
            <a:r>
              <a:rPr lang="en-US" altLang="ja-JP" sz="1400" dirty="0">
                <a:solidFill>
                  <a:srgbClr val="FF0000"/>
                </a:solidFill>
              </a:rPr>
              <a:t>1</a:t>
            </a:r>
            <a:r>
              <a:rPr lang="ja-JP" altLang="en-US" sz="1400" dirty="0">
                <a:solidFill>
                  <a:srgbClr val="FF0000"/>
                </a:solidFill>
              </a:rPr>
              <a:t>次側</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endParaRPr lang="en-US" altLang="ja-JP" sz="1400" dirty="0">
              <a:solidFill>
                <a:srgbClr val="FF0000"/>
              </a:solidFill>
            </a:endParaRPr>
          </a:p>
          <a:p>
            <a:pPr algn="ctr"/>
            <a:r>
              <a:rPr lang="ja-JP" altLang="en-US" sz="1400" dirty="0">
                <a:solidFill>
                  <a:srgbClr val="FF0000"/>
                </a:solidFill>
              </a:rPr>
              <a:t>／渡り配線</a:t>
            </a:r>
          </a:p>
          <a:p>
            <a:pPr algn="ctr"/>
            <a:r>
              <a:rPr kumimoji="1" lang="en-US" altLang="ja-JP" sz="1400" dirty="0">
                <a:solidFill>
                  <a:srgbClr val="FF0000"/>
                </a:solidFill>
              </a:rPr>
              <a:t>NG</a:t>
            </a:r>
          </a:p>
          <a:p>
            <a:pPr algn="ctr"/>
            <a:r>
              <a:rPr lang="en-US" altLang="ja-JP" sz="1400" dirty="0">
                <a:solidFill>
                  <a:srgbClr val="FF0000"/>
                </a:solidFill>
              </a:rPr>
              <a:t>2023.8.9</a:t>
            </a:r>
            <a:r>
              <a:rPr lang="ja-JP" altLang="en-US" sz="1400" dirty="0">
                <a:solidFill>
                  <a:srgbClr val="FF0000"/>
                </a:solidFill>
              </a:rPr>
              <a:t>追記</a:t>
            </a:r>
          </a:p>
        </p:txBody>
      </p:sp>
      <p:cxnSp>
        <p:nvCxnSpPr>
          <p:cNvPr id="18" name="コネクタ: カギ線 17">
            <a:extLst>
              <a:ext uri="{FF2B5EF4-FFF2-40B4-BE49-F238E27FC236}">
                <a16:creationId xmlns:a16="http://schemas.microsoft.com/office/drawing/2014/main" id="{B90225AB-0B73-59F1-5BFE-FBB4B6E08266}"/>
              </a:ext>
            </a:extLst>
          </p:cNvPr>
          <p:cNvCxnSpPr>
            <a:cxnSpLocks/>
            <a:stCxn id="17" idx="0"/>
          </p:cNvCxnSpPr>
          <p:nvPr/>
        </p:nvCxnSpPr>
        <p:spPr>
          <a:xfrm rot="5400000" flipH="1" flipV="1">
            <a:off x="475762" y="4352577"/>
            <a:ext cx="1568548" cy="209510"/>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E366A2D-5B65-E254-04B7-3F93F84F90C0}"/>
              </a:ext>
            </a:extLst>
          </p:cNvPr>
          <p:cNvSpPr txBox="1"/>
          <p:nvPr/>
        </p:nvSpPr>
        <p:spPr>
          <a:xfrm>
            <a:off x="2417693" y="5241350"/>
            <a:ext cx="2538035" cy="954107"/>
          </a:xfrm>
          <a:prstGeom prst="rect">
            <a:avLst/>
          </a:prstGeom>
          <a:noFill/>
          <a:ln w="28575">
            <a:solidFill>
              <a:srgbClr val="FF0000"/>
            </a:solidFill>
          </a:ln>
        </p:spPr>
        <p:txBody>
          <a:bodyPr wrap="square" rtlCol="0">
            <a:spAutoFit/>
          </a:bodyPr>
          <a:lstStyle/>
          <a:p>
            <a:pPr algn="ctr"/>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pPr algn="ctr"/>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枚ね重ね</a:t>
            </a:r>
            <a:r>
              <a:rPr lang="en-US" altLang="ja-JP" sz="1400" dirty="0">
                <a:solidFill>
                  <a:srgbClr val="FF0000"/>
                </a:solidFill>
              </a:rPr>
              <a:t>NG</a:t>
            </a:r>
          </a:p>
          <a:p>
            <a:pPr algn="ctr"/>
            <a:r>
              <a:rPr lang="en-US" altLang="ja-JP" sz="1400" dirty="0">
                <a:solidFill>
                  <a:srgbClr val="FF0000"/>
                </a:solidFill>
              </a:rPr>
              <a:t>10kA</a:t>
            </a:r>
            <a:r>
              <a:rPr lang="ja-JP" altLang="en-US" sz="1400" dirty="0">
                <a:solidFill>
                  <a:srgbClr val="FF0000"/>
                </a:solidFill>
              </a:rPr>
              <a:t>時</a:t>
            </a:r>
            <a:r>
              <a:rPr lang="en-US" altLang="ja-JP" sz="1400" dirty="0">
                <a:solidFill>
                  <a:srgbClr val="FF0000"/>
                </a:solidFill>
              </a:rPr>
              <a:t>UL</a:t>
            </a:r>
            <a:r>
              <a:rPr lang="ja-JP" altLang="en-US" sz="1400" dirty="0">
                <a:solidFill>
                  <a:srgbClr val="FF0000"/>
                </a:solidFill>
              </a:rPr>
              <a:t>ファイル参照</a:t>
            </a:r>
            <a:endParaRPr lang="en-US" altLang="ja-JP" sz="1400" dirty="0">
              <a:solidFill>
                <a:srgbClr val="FF0000"/>
              </a:solidFill>
            </a:endParaRPr>
          </a:p>
          <a:p>
            <a:pPr algn="ctr"/>
            <a:r>
              <a:rPr kumimoji="1" lang="en-US" altLang="ja-JP" sz="1400" dirty="0">
                <a:solidFill>
                  <a:srgbClr val="FF0000"/>
                </a:solidFill>
              </a:rPr>
              <a:t>2023.8.9</a:t>
            </a:r>
            <a:r>
              <a:rPr kumimoji="1" lang="ja-JP" altLang="en-US" sz="1400" dirty="0">
                <a:solidFill>
                  <a:srgbClr val="FF0000"/>
                </a:solidFill>
              </a:rPr>
              <a:t>追記</a:t>
            </a:r>
            <a:endParaRPr kumimoji="1" lang="en-US" altLang="ja-JP" sz="1400" dirty="0">
              <a:solidFill>
                <a:srgbClr val="FF0000"/>
              </a:solidFill>
            </a:endParaRPr>
          </a:p>
        </p:txBody>
      </p:sp>
      <p:cxnSp>
        <p:nvCxnSpPr>
          <p:cNvPr id="41" name="コネクタ: カギ線 40">
            <a:extLst>
              <a:ext uri="{FF2B5EF4-FFF2-40B4-BE49-F238E27FC236}">
                <a16:creationId xmlns:a16="http://schemas.microsoft.com/office/drawing/2014/main" id="{AF7D0772-0CB8-9BE8-3A9F-183AC20626EA}"/>
              </a:ext>
            </a:extLst>
          </p:cNvPr>
          <p:cNvCxnSpPr>
            <a:cxnSpLocks/>
            <a:stCxn id="39" idx="0"/>
          </p:cNvCxnSpPr>
          <p:nvPr/>
        </p:nvCxnSpPr>
        <p:spPr>
          <a:xfrm rot="16200000" flipV="1">
            <a:off x="3136428" y="4691067"/>
            <a:ext cx="979328" cy="121238"/>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a:extLst>
              <a:ext uri="{FF2B5EF4-FFF2-40B4-BE49-F238E27FC236}">
                <a16:creationId xmlns:a16="http://schemas.microsoft.com/office/drawing/2014/main" id="{7FB1B69E-5B00-BB94-3AB6-32AB38C5920F}"/>
              </a:ext>
            </a:extLst>
          </p:cNvPr>
          <p:cNvSpPr>
            <a:spLocks noGrp="1"/>
          </p:cNvSpPr>
          <p:nvPr>
            <p:ph type="sldNum" sz="quarter" idx="12"/>
          </p:nvPr>
        </p:nvSpPr>
        <p:spPr/>
        <p:txBody>
          <a:bodyPr/>
          <a:lstStyle/>
          <a:p>
            <a:fld id="{EE6B4B11-9538-48C2-A03B-57C923024A3C}" type="slidenum">
              <a:rPr kumimoji="1" lang="ja-JP" altLang="en-US" smtClean="0"/>
              <a:t>14</a:t>
            </a:fld>
            <a:r>
              <a:rPr kumimoji="1" lang="ja-JP" altLang="en-US"/>
              <a:t>ページ</a:t>
            </a:r>
            <a:endParaRPr kumimoji="1" lang="ja-JP" altLang="en-US" dirty="0"/>
          </a:p>
        </p:txBody>
      </p:sp>
    </p:spTree>
    <p:extLst>
      <p:ext uri="{BB962C8B-B14F-4D97-AF65-F5344CB8AC3E}">
        <p14:creationId xmlns:p14="http://schemas.microsoft.com/office/powerpoint/2010/main" val="399400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a:extLst>
              <a:ext uri="{FF2B5EF4-FFF2-40B4-BE49-F238E27FC236}">
                <a16:creationId xmlns:a16="http://schemas.microsoft.com/office/drawing/2014/main" id="{7E15B359-8A5A-07AC-EC5A-3BE9DC7B5D82}"/>
              </a:ext>
            </a:extLst>
          </p:cNvPr>
          <p:cNvSpPr/>
          <p:nvPr/>
        </p:nvSpPr>
        <p:spPr>
          <a:xfrm>
            <a:off x="5772770" y="1560817"/>
            <a:ext cx="6218754" cy="454749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7" name="図 206">
            <a:extLst>
              <a:ext uri="{FF2B5EF4-FFF2-40B4-BE49-F238E27FC236}">
                <a16:creationId xmlns:a16="http://schemas.microsoft.com/office/drawing/2014/main" id="{20DB117D-9D00-B026-A046-5CBB4732E498}"/>
              </a:ext>
            </a:extLst>
          </p:cNvPr>
          <p:cNvPicPr>
            <a:picLocks noChangeAspect="1"/>
          </p:cNvPicPr>
          <p:nvPr/>
        </p:nvPicPr>
        <p:blipFill>
          <a:blip r:embed="rId2"/>
          <a:stretch>
            <a:fillRect/>
          </a:stretch>
        </p:blipFill>
        <p:spPr>
          <a:xfrm>
            <a:off x="9056102" y="2342566"/>
            <a:ext cx="775010" cy="1323975"/>
          </a:xfrm>
          <a:prstGeom prst="rect">
            <a:avLst/>
          </a:prstGeom>
        </p:spPr>
      </p:pic>
      <p:pic>
        <p:nvPicPr>
          <p:cNvPr id="203" name="図 202">
            <a:extLst>
              <a:ext uri="{FF2B5EF4-FFF2-40B4-BE49-F238E27FC236}">
                <a16:creationId xmlns:a16="http://schemas.microsoft.com/office/drawing/2014/main" id="{03F24B79-2300-183E-5B1C-7BCA198A095F}"/>
              </a:ext>
            </a:extLst>
          </p:cNvPr>
          <p:cNvPicPr>
            <a:picLocks noChangeAspect="1"/>
          </p:cNvPicPr>
          <p:nvPr/>
        </p:nvPicPr>
        <p:blipFill>
          <a:blip r:embed="rId2"/>
          <a:stretch>
            <a:fillRect/>
          </a:stretch>
        </p:blipFill>
        <p:spPr>
          <a:xfrm>
            <a:off x="6584893" y="2348638"/>
            <a:ext cx="775010" cy="1323975"/>
          </a:xfrm>
          <a:prstGeom prst="rect">
            <a:avLst/>
          </a:prstGeom>
        </p:spPr>
      </p:pic>
      <p:sp>
        <p:nvSpPr>
          <p:cNvPr id="3" name="コンテンツ プレースホルダー 2">
            <a:extLst>
              <a:ext uri="{FF2B5EF4-FFF2-40B4-BE49-F238E27FC236}">
                <a16:creationId xmlns:a16="http://schemas.microsoft.com/office/drawing/2014/main" id="{F0403446-2EF9-050E-885B-052E0AF9ACA3}"/>
              </a:ext>
            </a:extLst>
          </p:cNvPr>
          <p:cNvSpPr>
            <a:spLocks noGrp="1"/>
          </p:cNvSpPr>
          <p:nvPr>
            <p:ph idx="1"/>
          </p:nvPr>
        </p:nvSpPr>
        <p:spPr>
          <a:xfrm>
            <a:off x="328246" y="736409"/>
            <a:ext cx="11535508" cy="774663"/>
          </a:xfrm>
        </p:spPr>
        <p:txBody>
          <a:bodyPr>
            <a:normAutofit/>
          </a:bodyPr>
          <a:lstStyle/>
          <a:p>
            <a:pPr marL="514350" indent="-514350">
              <a:buFont typeface="+mj-ea"/>
              <a:buAutoNum type="circleNumDbPlain"/>
            </a:pPr>
            <a:r>
              <a:rPr kumimoji="1" lang="en-US" altLang="ja-JP" sz="1800" dirty="0"/>
              <a:t>1</a:t>
            </a:r>
            <a:r>
              <a:rPr kumimoji="1" lang="ja-JP" altLang="en-US" sz="1800" dirty="0"/>
              <a:t>次側配線（入力側）</a:t>
            </a:r>
            <a:r>
              <a:rPr lang="ja-JP" altLang="en-US" sz="1800" dirty="0"/>
              <a:t>圧着端子</a:t>
            </a:r>
            <a:r>
              <a:rPr lang="en-US" altLang="ja-JP" sz="1800" dirty="0"/>
              <a:t>2</a:t>
            </a:r>
            <a:r>
              <a:rPr lang="ja-JP" altLang="en-US" sz="1800" dirty="0"/>
              <a:t>枚重ね</a:t>
            </a:r>
            <a:r>
              <a:rPr lang="en-US" altLang="ja-JP" sz="1800" dirty="0">
                <a:solidFill>
                  <a:srgbClr val="0070C0"/>
                </a:solidFill>
              </a:rPr>
              <a:t>OK</a:t>
            </a:r>
            <a:r>
              <a:rPr lang="ja-JP" altLang="en-US" sz="1800" dirty="0"/>
              <a:t>→</a:t>
            </a:r>
            <a:r>
              <a:rPr lang="en-US" altLang="ja-JP" sz="1800" dirty="0">
                <a:solidFill>
                  <a:srgbClr val="FF0000"/>
                </a:solidFill>
              </a:rPr>
              <a:t>NG</a:t>
            </a:r>
            <a:endParaRPr kumimoji="1" lang="en-US" altLang="ja-JP" sz="1800" dirty="0"/>
          </a:p>
          <a:p>
            <a:pPr marL="514350" indent="-514350">
              <a:buFont typeface="+mj-ea"/>
              <a:buAutoNum type="circleNumDbPlain"/>
            </a:pPr>
            <a:r>
              <a:rPr lang="en-US" altLang="ja-JP" sz="1800" dirty="0"/>
              <a:t>2</a:t>
            </a:r>
            <a:r>
              <a:rPr lang="ja-JP" altLang="en-US" sz="1800" dirty="0"/>
              <a:t>次側配線（出力側）圧着端子</a:t>
            </a:r>
            <a:r>
              <a:rPr lang="en-US" altLang="ja-JP" sz="1800" dirty="0"/>
              <a:t>2</a:t>
            </a:r>
            <a:r>
              <a:rPr lang="ja-JP" altLang="en-US" sz="1800" dirty="0"/>
              <a:t>枚重ね</a:t>
            </a:r>
            <a:r>
              <a:rPr lang="en-US" altLang="ja-JP" sz="1800" dirty="0">
                <a:solidFill>
                  <a:srgbClr val="FF0000"/>
                </a:solidFill>
              </a:rPr>
              <a:t>NG</a:t>
            </a:r>
            <a:r>
              <a:rPr lang="ja-JP" altLang="en-US" sz="1800" dirty="0"/>
              <a:t>→</a:t>
            </a:r>
            <a:r>
              <a:rPr lang="en-US" altLang="ja-JP" sz="1800" dirty="0">
                <a:solidFill>
                  <a:srgbClr val="0070C0"/>
                </a:solidFill>
              </a:rPr>
              <a:t> </a:t>
            </a:r>
            <a:r>
              <a:rPr lang="ja-JP" altLang="en-US" sz="1800" dirty="0">
                <a:solidFill>
                  <a:srgbClr val="0070C0"/>
                </a:solidFill>
              </a:rPr>
              <a:t>一部</a:t>
            </a:r>
            <a:r>
              <a:rPr lang="en-US" altLang="ja-JP" sz="1800" dirty="0">
                <a:solidFill>
                  <a:srgbClr val="0070C0"/>
                </a:solidFill>
              </a:rPr>
              <a:t>OK</a:t>
            </a:r>
            <a:r>
              <a:rPr lang="ja-JP" altLang="en-US" sz="1800" dirty="0">
                <a:solidFill>
                  <a:srgbClr val="0070C0"/>
                </a:solidFill>
              </a:rPr>
              <a:t>（</a:t>
            </a:r>
            <a:r>
              <a:rPr lang="en-US" altLang="ja-JP" sz="1800" dirty="0">
                <a:solidFill>
                  <a:srgbClr val="0070C0"/>
                </a:solidFill>
              </a:rPr>
              <a:t>UL</a:t>
            </a:r>
            <a:r>
              <a:rPr lang="ja-JP" altLang="en-US" sz="1800" dirty="0">
                <a:solidFill>
                  <a:srgbClr val="0070C0"/>
                </a:solidFill>
              </a:rPr>
              <a:t>ファイル参照）</a:t>
            </a:r>
            <a:endParaRPr kumimoji="1" lang="en-US" altLang="ja-JP" sz="1800" dirty="0"/>
          </a:p>
        </p:txBody>
      </p:sp>
      <p:sp>
        <p:nvSpPr>
          <p:cNvPr id="4" name="タイトル 1">
            <a:extLst>
              <a:ext uri="{FF2B5EF4-FFF2-40B4-BE49-F238E27FC236}">
                <a16:creationId xmlns:a16="http://schemas.microsoft.com/office/drawing/2014/main" id="{B7303AA6-A1F2-1635-F5D3-5ECA1A9AF613}"/>
              </a:ext>
            </a:extLst>
          </p:cNvPr>
          <p:cNvSpPr>
            <a:spLocks noGrp="1"/>
          </p:cNvSpPr>
          <p:nvPr>
            <p:ph type="title"/>
          </p:nvPr>
        </p:nvSpPr>
        <p:spPr>
          <a:xfrm>
            <a:off x="328246" y="184671"/>
            <a:ext cx="11535508" cy="496365"/>
          </a:xfrm>
        </p:spPr>
        <p:txBody>
          <a:bodyPr>
            <a:normAutofit/>
          </a:bodyPr>
          <a:lstStyle/>
          <a:p>
            <a:r>
              <a:rPr kumimoji="1" lang="en-US" altLang="ja-JP" sz="2800" dirty="0">
                <a:latin typeface="+mn-ea"/>
                <a:ea typeface="+mn-ea"/>
              </a:rPr>
              <a:t>2.0.1</a:t>
            </a:r>
            <a:r>
              <a:rPr kumimoji="1" lang="ja-JP" altLang="en-US" sz="2800" dirty="0">
                <a:latin typeface="+mn-ea"/>
                <a:ea typeface="+mn-ea"/>
              </a:rPr>
              <a:t>　修正箇所について（</a:t>
            </a:r>
            <a:r>
              <a:rPr kumimoji="1" lang="en-US" altLang="ja-JP" sz="2800" dirty="0">
                <a:latin typeface="+mn-ea"/>
                <a:ea typeface="+mn-ea"/>
              </a:rPr>
              <a:t>2023.6.2</a:t>
            </a:r>
            <a:r>
              <a:rPr kumimoji="1" lang="ja-JP" altLang="en-US" sz="2800" dirty="0">
                <a:latin typeface="+mn-ea"/>
                <a:ea typeface="+mn-ea"/>
              </a:rPr>
              <a:t>提示仕様からの修正箇所）</a:t>
            </a:r>
          </a:p>
        </p:txBody>
      </p:sp>
      <p:grpSp>
        <p:nvGrpSpPr>
          <p:cNvPr id="100" name="グループ化 99">
            <a:extLst>
              <a:ext uri="{FF2B5EF4-FFF2-40B4-BE49-F238E27FC236}">
                <a16:creationId xmlns:a16="http://schemas.microsoft.com/office/drawing/2014/main" id="{B7ADA942-FBB2-844A-2B3B-B6655B19F2F6}"/>
              </a:ext>
            </a:extLst>
          </p:cNvPr>
          <p:cNvGrpSpPr/>
          <p:nvPr/>
        </p:nvGrpSpPr>
        <p:grpSpPr>
          <a:xfrm>
            <a:off x="392078" y="1563941"/>
            <a:ext cx="4764314" cy="4547499"/>
            <a:chOff x="5370285" y="2045632"/>
            <a:chExt cx="4397829" cy="4166482"/>
          </a:xfrm>
        </p:grpSpPr>
        <p:sp>
          <p:nvSpPr>
            <p:cNvPr id="99" name="正方形/長方形 98">
              <a:extLst>
                <a:ext uri="{FF2B5EF4-FFF2-40B4-BE49-F238E27FC236}">
                  <a16:creationId xmlns:a16="http://schemas.microsoft.com/office/drawing/2014/main" id="{5998C21C-047B-5C80-5F8E-2F72F499BE4F}"/>
                </a:ext>
              </a:extLst>
            </p:cNvPr>
            <p:cNvSpPr/>
            <p:nvPr/>
          </p:nvSpPr>
          <p:spPr>
            <a:xfrm>
              <a:off x="5370285" y="2045632"/>
              <a:ext cx="4397829" cy="4166482"/>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4F72E163-8B30-FC21-EF76-54C0B849CD33}"/>
                </a:ext>
              </a:extLst>
            </p:cNvPr>
            <p:cNvGrpSpPr/>
            <p:nvPr/>
          </p:nvGrpSpPr>
          <p:grpSpPr>
            <a:xfrm>
              <a:off x="5490470" y="2774515"/>
              <a:ext cx="4142265" cy="3311783"/>
              <a:chOff x="5769307" y="2028622"/>
              <a:chExt cx="5439265" cy="4088601"/>
            </a:xfrm>
          </p:grpSpPr>
          <p:sp>
            <p:nvSpPr>
              <p:cNvPr id="6" name="吹き出し: 線 5">
                <a:extLst>
                  <a:ext uri="{FF2B5EF4-FFF2-40B4-BE49-F238E27FC236}">
                    <a16:creationId xmlns:a16="http://schemas.microsoft.com/office/drawing/2014/main" id="{482EBCE0-CD83-24DC-B220-51A9BEE41183}"/>
                  </a:ext>
                </a:extLst>
              </p:cNvPr>
              <p:cNvSpPr/>
              <p:nvPr/>
            </p:nvSpPr>
            <p:spPr>
              <a:xfrm>
                <a:off x="5769307" y="2028622"/>
                <a:ext cx="5439265" cy="821723"/>
              </a:xfrm>
              <a:prstGeom prst="borderCallout1">
                <a:avLst>
                  <a:gd name="adj1" fmla="val 50244"/>
                  <a:gd name="adj2" fmla="val -148"/>
                  <a:gd name="adj3" fmla="val 56826"/>
                  <a:gd name="adj4" fmla="val 218"/>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FF0000"/>
                    </a:solidFill>
                  </a:rPr>
                  <a:t>②</a:t>
                </a:r>
                <a:r>
                  <a:rPr kumimoji="1" lang="en-US" altLang="ja-JP" sz="1100" dirty="0">
                    <a:solidFill>
                      <a:srgbClr val="FF0000"/>
                    </a:solidFill>
                  </a:rPr>
                  <a:t>SCCR</a:t>
                </a:r>
                <a:r>
                  <a:rPr kumimoji="1" lang="ja-JP" altLang="en-US" sz="1100" b="1" u="sng" dirty="0">
                    <a:solidFill>
                      <a:schemeClr val="tx1"/>
                    </a:solidFill>
                  </a:rPr>
                  <a:t>分岐</a:t>
                </a:r>
                <a:r>
                  <a:rPr kumimoji="1" lang="ja-JP" altLang="en-US" sz="1100" dirty="0">
                    <a:solidFill>
                      <a:srgbClr val="FF0000"/>
                    </a:solidFill>
                  </a:rPr>
                  <a:t>端子台の出力側に</a:t>
                </a:r>
                <a:r>
                  <a:rPr kumimoji="1" lang="en-US" altLang="ja-JP" sz="1100" dirty="0">
                    <a:solidFill>
                      <a:srgbClr val="FF0000"/>
                    </a:solidFill>
                  </a:rPr>
                  <a:t>2</a:t>
                </a:r>
                <a:r>
                  <a:rPr kumimoji="1" lang="ja-JP" altLang="en-US" sz="1100" dirty="0">
                    <a:solidFill>
                      <a:srgbClr val="FF0000"/>
                    </a:solidFill>
                  </a:rPr>
                  <a:t>枚圧着端子の使用はできません。</a:t>
                </a:r>
                <a:endParaRPr kumimoji="1" lang="en-US" altLang="ja-JP" sz="1100" dirty="0">
                  <a:solidFill>
                    <a:srgbClr val="FF0000"/>
                  </a:solidFill>
                </a:endParaRPr>
              </a:p>
              <a:p>
                <a:pPr algn="ctr"/>
                <a:r>
                  <a:rPr lang="ja-JP" altLang="en-US" sz="1100" dirty="0">
                    <a:solidFill>
                      <a:srgbClr val="FF0000"/>
                    </a:solidFill>
                  </a:rPr>
                  <a:t>（中継端子台では使用可）</a:t>
                </a:r>
                <a:endParaRPr kumimoji="1" lang="en-US" altLang="ja-JP" sz="1100" dirty="0">
                  <a:solidFill>
                    <a:srgbClr val="FF0000"/>
                  </a:solidFill>
                </a:endParaRPr>
              </a:p>
            </p:txBody>
          </p:sp>
          <p:pic>
            <p:nvPicPr>
              <p:cNvPr id="7" name="図 6">
                <a:extLst>
                  <a:ext uri="{FF2B5EF4-FFF2-40B4-BE49-F238E27FC236}">
                    <a16:creationId xmlns:a16="http://schemas.microsoft.com/office/drawing/2014/main" id="{1439BED8-8529-CC94-4C2C-1243462D6519}"/>
                  </a:ext>
                </a:extLst>
              </p:cNvPr>
              <p:cNvPicPr>
                <a:picLocks noChangeAspect="1"/>
              </p:cNvPicPr>
              <p:nvPr/>
            </p:nvPicPr>
            <p:blipFill>
              <a:blip r:embed="rId3"/>
              <a:stretch>
                <a:fillRect/>
              </a:stretch>
            </p:blipFill>
            <p:spPr>
              <a:xfrm>
                <a:off x="9141257" y="3915510"/>
                <a:ext cx="1579053" cy="1180457"/>
              </a:xfrm>
              <a:prstGeom prst="rect">
                <a:avLst/>
              </a:prstGeom>
              <a:ln>
                <a:solidFill>
                  <a:schemeClr val="tx1"/>
                </a:solidFill>
              </a:ln>
            </p:spPr>
          </p:pic>
          <p:grpSp>
            <p:nvGrpSpPr>
              <p:cNvPr id="8" name="グループ化 7">
                <a:extLst>
                  <a:ext uri="{FF2B5EF4-FFF2-40B4-BE49-F238E27FC236}">
                    <a16:creationId xmlns:a16="http://schemas.microsoft.com/office/drawing/2014/main" id="{6006F0E8-D074-3ECC-B195-D1E756CC7077}"/>
                  </a:ext>
                </a:extLst>
              </p:cNvPr>
              <p:cNvGrpSpPr/>
              <p:nvPr/>
            </p:nvGrpSpPr>
            <p:grpSpPr>
              <a:xfrm>
                <a:off x="9819146" y="3556843"/>
                <a:ext cx="220804" cy="693386"/>
                <a:chOff x="5821663" y="3812131"/>
                <a:chExt cx="220804" cy="693386"/>
              </a:xfrm>
            </p:grpSpPr>
            <p:cxnSp>
              <p:nvCxnSpPr>
                <p:cNvPr id="97" name="直線コネクタ 96">
                  <a:extLst>
                    <a:ext uri="{FF2B5EF4-FFF2-40B4-BE49-F238E27FC236}">
                      <a16:creationId xmlns:a16="http://schemas.microsoft.com/office/drawing/2014/main" id="{A48BBC26-6694-9904-A2B2-4E7A5736F929}"/>
                    </a:ext>
                  </a:extLst>
                </p:cNvPr>
                <p:cNvCxnSpPr>
                  <a:cxnSpLocks/>
                </p:cNvCxnSpPr>
                <p:nvPr/>
              </p:nvCxnSpPr>
              <p:spPr>
                <a:xfrm flipH="1">
                  <a:off x="5930629" y="3833804"/>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02F1D68B-32B8-77A9-2694-1A2ED20CBA0C}"/>
                    </a:ext>
                  </a:extLst>
                </p:cNvPr>
                <p:cNvCxnSpPr>
                  <a:cxnSpLocks/>
                </p:cNvCxnSpPr>
                <p:nvPr/>
              </p:nvCxnSpPr>
              <p:spPr>
                <a:xfrm>
                  <a:off x="5821663" y="3812131"/>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63660093-9320-52A5-AA70-CDFAC37B46FA}"/>
                  </a:ext>
                </a:extLst>
              </p:cNvPr>
              <p:cNvGrpSpPr/>
              <p:nvPr/>
            </p:nvGrpSpPr>
            <p:grpSpPr>
              <a:xfrm>
                <a:off x="10318099" y="3564456"/>
                <a:ext cx="226528" cy="693386"/>
                <a:chOff x="5821663" y="3830573"/>
                <a:chExt cx="226528" cy="693386"/>
              </a:xfrm>
            </p:grpSpPr>
            <p:cxnSp>
              <p:nvCxnSpPr>
                <p:cNvPr id="95" name="直線コネクタ 94">
                  <a:extLst>
                    <a:ext uri="{FF2B5EF4-FFF2-40B4-BE49-F238E27FC236}">
                      <a16:creationId xmlns:a16="http://schemas.microsoft.com/office/drawing/2014/main" id="{080E5DFF-5E72-F5D6-8BDB-395199124D71}"/>
                    </a:ext>
                  </a:extLst>
                </p:cNvPr>
                <p:cNvCxnSpPr>
                  <a:cxnSpLocks/>
                </p:cNvCxnSpPr>
                <p:nvPr/>
              </p:nvCxnSpPr>
              <p:spPr>
                <a:xfrm flipH="1">
                  <a:off x="5936353" y="3853055"/>
                  <a:ext cx="111838"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088E5B92-E769-7833-956A-B5E3726CF768}"/>
                    </a:ext>
                  </a:extLst>
                </p:cNvPr>
                <p:cNvCxnSpPr>
                  <a:cxnSpLocks/>
                </p:cNvCxnSpPr>
                <p:nvPr/>
              </p:nvCxnSpPr>
              <p:spPr>
                <a:xfrm>
                  <a:off x="5821663" y="3830573"/>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7ECD3E8C-051E-5194-5227-EE5BFA8EC1AC}"/>
                  </a:ext>
                </a:extLst>
              </p:cNvPr>
              <p:cNvGrpSpPr/>
              <p:nvPr/>
            </p:nvGrpSpPr>
            <p:grpSpPr>
              <a:xfrm>
                <a:off x="9302269" y="3568816"/>
                <a:ext cx="221506" cy="693386"/>
                <a:chOff x="5767892" y="3810759"/>
                <a:chExt cx="221506" cy="693386"/>
              </a:xfrm>
            </p:grpSpPr>
            <p:cxnSp>
              <p:nvCxnSpPr>
                <p:cNvPr id="93" name="直線コネクタ 92">
                  <a:extLst>
                    <a:ext uri="{FF2B5EF4-FFF2-40B4-BE49-F238E27FC236}">
                      <a16:creationId xmlns:a16="http://schemas.microsoft.com/office/drawing/2014/main" id="{5EED241B-7BA5-C575-FC73-77708B6DA0C2}"/>
                    </a:ext>
                  </a:extLst>
                </p:cNvPr>
                <p:cNvCxnSpPr>
                  <a:cxnSpLocks/>
                </p:cNvCxnSpPr>
                <p:nvPr/>
              </p:nvCxnSpPr>
              <p:spPr>
                <a:xfrm flipH="1">
                  <a:off x="5877561" y="3834287"/>
                  <a:ext cx="111837" cy="6698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9EB252-4B14-B689-C2EA-345E8C65D59F}"/>
                    </a:ext>
                  </a:extLst>
                </p:cNvPr>
                <p:cNvCxnSpPr>
                  <a:cxnSpLocks/>
                </p:cNvCxnSpPr>
                <p:nvPr/>
              </p:nvCxnSpPr>
              <p:spPr>
                <a:xfrm>
                  <a:off x="5767892" y="3810759"/>
                  <a:ext cx="101791" cy="6933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AFBC924-4C61-F420-5F1A-15A49E98D0F5}"/>
                  </a:ext>
                </a:extLst>
              </p:cNvPr>
              <p:cNvSpPr txBox="1"/>
              <p:nvPr/>
            </p:nvSpPr>
            <p:spPr>
              <a:xfrm>
                <a:off x="6360185" y="3017022"/>
                <a:ext cx="555019" cy="348134"/>
              </a:xfrm>
              <a:prstGeom prst="rect">
                <a:avLst/>
              </a:prstGeom>
              <a:noFill/>
              <a:ln>
                <a:solidFill>
                  <a:schemeClr val="tx1"/>
                </a:solidFill>
              </a:ln>
            </p:spPr>
            <p:txBody>
              <a:bodyPr wrap="square" rtlCol="0">
                <a:spAutoFit/>
              </a:bodyPr>
              <a:lstStyle/>
              <a:p>
                <a:r>
                  <a:rPr kumimoji="1" lang="en-US" altLang="ja-JP" sz="1400" dirty="0"/>
                  <a:t>OK</a:t>
                </a:r>
              </a:p>
            </p:txBody>
          </p:sp>
          <p:sp>
            <p:nvSpPr>
              <p:cNvPr id="14" name="テキスト ボックス 13">
                <a:extLst>
                  <a:ext uri="{FF2B5EF4-FFF2-40B4-BE49-F238E27FC236}">
                    <a16:creationId xmlns:a16="http://schemas.microsoft.com/office/drawing/2014/main" id="{2E0725C9-6044-4472-2AAE-A01C19389F70}"/>
                  </a:ext>
                </a:extLst>
              </p:cNvPr>
              <p:cNvSpPr txBox="1"/>
              <p:nvPr/>
            </p:nvSpPr>
            <p:spPr>
              <a:xfrm>
                <a:off x="6327054" y="5769089"/>
                <a:ext cx="583477" cy="348134"/>
              </a:xfrm>
              <a:prstGeom prst="rect">
                <a:avLst/>
              </a:prstGeom>
              <a:noFill/>
              <a:ln>
                <a:solidFill>
                  <a:schemeClr val="tx1"/>
                </a:solidFill>
              </a:ln>
            </p:spPr>
            <p:txBody>
              <a:bodyPr wrap="square" rtlCol="0">
                <a:spAutoFit/>
              </a:bodyPr>
              <a:lstStyle/>
              <a:p>
                <a:r>
                  <a:rPr lang="en-US" altLang="ja-JP" sz="1400" dirty="0">
                    <a:solidFill>
                      <a:srgbClr val="FF0000"/>
                    </a:solidFill>
                  </a:rPr>
                  <a:t>NG</a:t>
                </a:r>
                <a:endParaRPr kumimoji="1" lang="en-US" altLang="ja-JP" sz="1400" dirty="0">
                  <a:solidFill>
                    <a:srgbClr val="FF0000"/>
                  </a:solidFill>
                </a:endParaRPr>
              </a:p>
            </p:txBody>
          </p:sp>
          <p:sp>
            <p:nvSpPr>
              <p:cNvPr id="15" name="矢印: 右 14">
                <a:extLst>
                  <a:ext uri="{FF2B5EF4-FFF2-40B4-BE49-F238E27FC236}">
                    <a16:creationId xmlns:a16="http://schemas.microsoft.com/office/drawing/2014/main" id="{0952916F-9904-AC9D-9841-0B28B0EA94AC}"/>
                  </a:ext>
                </a:extLst>
              </p:cNvPr>
              <p:cNvSpPr/>
              <p:nvPr/>
            </p:nvSpPr>
            <p:spPr>
              <a:xfrm>
                <a:off x="8066226" y="4227553"/>
                <a:ext cx="845430" cy="484632"/>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791B058A-31B3-FCD9-0B7A-4442D5D468A4}"/>
                  </a:ext>
                </a:extLst>
              </p:cNvPr>
              <p:cNvGrpSpPr/>
              <p:nvPr/>
            </p:nvGrpSpPr>
            <p:grpSpPr>
              <a:xfrm>
                <a:off x="5796371" y="3420710"/>
                <a:ext cx="1579053" cy="2081644"/>
                <a:chOff x="8010254" y="3655543"/>
                <a:chExt cx="1579053" cy="2081644"/>
              </a:xfrm>
            </p:grpSpPr>
            <p:pic>
              <p:nvPicPr>
                <p:cNvPr id="35" name="図 34">
                  <a:extLst>
                    <a:ext uri="{FF2B5EF4-FFF2-40B4-BE49-F238E27FC236}">
                      <a16:creationId xmlns:a16="http://schemas.microsoft.com/office/drawing/2014/main" id="{B5CA57E0-016A-B10E-2349-136988749B88}"/>
                    </a:ext>
                  </a:extLst>
                </p:cNvPr>
                <p:cNvPicPr>
                  <a:picLocks noChangeAspect="1"/>
                </p:cNvPicPr>
                <p:nvPr/>
              </p:nvPicPr>
              <p:blipFill>
                <a:blip r:embed="rId3"/>
                <a:stretch>
                  <a:fillRect/>
                </a:stretch>
              </p:blipFill>
              <p:spPr>
                <a:xfrm>
                  <a:off x="8010254" y="4180634"/>
                  <a:ext cx="1579053" cy="1180457"/>
                </a:xfrm>
                <a:prstGeom prst="rect">
                  <a:avLst/>
                </a:prstGeom>
                <a:ln>
                  <a:solidFill>
                    <a:schemeClr val="tx1"/>
                  </a:solidFill>
                </a:ln>
              </p:spPr>
            </p:pic>
            <p:grpSp>
              <p:nvGrpSpPr>
                <p:cNvPr id="36" name="グループ化 35">
                  <a:extLst>
                    <a:ext uri="{FF2B5EF4-FFF2-40B4-BE49-F238E27FC236}">
                      <a16:creationId xmlns:a16="http://schemas.microsoft.com/office/drawing/2014/main" id="{33310434-B6E6-757E-72EE-1DB0D3132931}"/>
                    </a:ext>
                  </a:extLst>
                </p:cNvPr>
                <p:cNvGrpSpPr/>
                <p:nvPr/>
              </p:nvGrpSpPr>
              <p:grpSpPr>
                <a:xfrm>
                  <a:off x="8702196" y="3666372"/>
                  <a:ext cx="213630" cy="858559"/>
                  <a:chOff x="5828837" y="3675998"/>
                  <a:chExt cx="213630" cy="858559"/>
                </a:xfrm>
              </p:grpSpPr>
              <p:cxnSp>
                <p:nvCxnSpPr>
                  <p:cNvPr id="91" name="直線コネクタ 90">
                    <a:extLst>
                      <a:ext uri="{FF2B5EF4-FFF2-40B4-BE49-F238E27FC236}">
                        <a16:creationId xmlns:a16="http://schemas.microsoft.com/office/drawing/2014/main" id="{5EC3E709-DEBD-FFEE-CE5E-5B688F5D2A94}"/>
                      </a:ext>
                    </a:extLst>
                  </p:cNvPr>
                  <p:cNvCxnSpPr>
                    <a:cxnSpLocks/>
                  </p:cNvCxnSpPr>
                  <p:nvPr/>
                </p:nvCxnSpPr>
                <p:spPr>
                  <a:xfrm flipH="1">
                    <a:off x="5903109" y="3675998"/>
                    <a:ext cx="139358" cy="8308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5B4B42A-7508-BF90-100C-2A55F7AA8959}"/>
                      </a:ext>
                    </a:extLst>
                  </p:cNvPr>
                  <p:cNvCxnSpPr>
                    <a:cxnSpLocks/>
                  </p:cNvCxnSpPr>
                  <p:nvPr/>
                </p:nvCxnSpPr>
                <p:spPr>
                  <a:xfrm>
                    <a:off x="5828837" y="3675998"/>
                    <a:ext cx="85733" cy="8585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a:extLst>
                    <a:ext uri="{FF2B5EF4-FFF2-40B4-BE49-F238E27FC236}">
                      <a16:creationId xmlns:a16="http://schemas.microsoft.com/office/drawing/2014/main" id="{CBE9A96A-BC91-BA46-842C-6947EA0F6D10}"/>
                    </a:ext>
                  </a:extLst>
                </p:cNvPr>
                <p:cNvGrpSpPr/>
                <p:nvPr/>
              </p:nvGrpSpPr>
              <p:grpSpPr>
                <a:xfrm>
                  <a:off x="9201149" y="3655543"/>
                  <a:ext cx="213630" cy="878370"/>
                  <a:chOff x="5828837" y="3675998"/>
                  <a:chExt cx="213630" cy="878370"/>
                </a:xfrm>
              </p:grpSpPr>
              <p:cxnSp>
                <p:nvCxnSpPr>
                  <p:cNvPr id="89" name="直線コネクタ 88">
                    <a:extLst>
                      <a:ext uri="{FF2B5EF4-FFF2-40B4-BE49-F238E27FC236}">
                        <a16:creationId xmlns:a16="http://schemas.microsoft.com/office/drawing/2014/main" id="{D24BADF9-26C0-2A4A-4DA9-EC40E87A9A16}"/>
                      </a:ext>
                    </a:extLst>
                  </p:cNvPr>
                  <p:cNvCxnSpPr>
                    <a:cxnSpLocks/>
                  </p:cNvCxnSpPr>
                  <p:nvPr/>
                </p:nvCxnSpPr>
                <p:spPr>
                  <a:xfrm flipH="1">
                    <a:off x="5930628" y="3675998"/>
                    <a:ext cx="111839" cy="8574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4C66922-DAC8-3CA6-8F90-CF8F30A02982}"/>
                      </a:ext>
                    </a:extLst>
                  </p:cNvPr>
                  <p:cNvCxnSpPr>
                    <a:cxnSpLocks/>
                  </p:cNvCxnSpPr>
                  <p:nvPr/>
                </p:nvCxnSpPr>
                <p:spPr>
                  <a:xfrm>
                    <a:off x="5828837" y="3675998"/>
                    <a:ext cx="101791" cy="87837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A8E99DCF-4AEB-4E1A-1718-2D8C33A09B1E}"/>
                    </a:ext>
                  </a:extLst>
                </p:cNvPr>
                <p:cNvGrpSpPr/>
                <p:nvPr/>
              </p:nvGrpSpPr>
              <p:grpSpPr>
                <a:xfrm>
                  <a:off x="8157801" y="3679717"/>
                  <a:ext cx="273334" cy="849648"/>
                  <a:chOff x="5747548" y="3675998"/>
                  <a:chExt cx="273334" cy="849648"/>
                </a:xfrm>
              </p:grpSpPr>
              <p:cxnSp>
                <p:nvCxnSpPr>
                  <p:cNvPr id="87" name="直線コネクタ 86">
                    <a:extLst>
                      <a:ext uri="{FF2B5EF4-FFF2-40B4-BE49-F238E27FC236}">
                        <a16:creationId xmlns:a16="http://schemas.microsoft.com/office/drawing/2014/main" id="{6D79F804-6EDC-ABC6-C61B-9E53AB68E798}"/>
                      </a:ext>
                    </a:extLst>
                  </p:cNvPr>
                  <p:cNvCxnSpPr>
                    <a:cxnSpLocks/>
                  </p:cNvCxnSpPr>
                  <p:nvPr/>
                </p:nvCxnSpPr>
                <p:spPr>
                  <a:xfrm flipH="1">
                    <a:off x="5861656" y="3675998"/>
                    <a:ext cx="159226" cy="84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42D169CB-8AFE-01BE-A16C-AF43614CB513}"/>
                      </a:ext>
                    </a:extLst>
                  </p:cNvPr>
                  <p:cNvCxnSpPr>
                    <a:cxnSpLocks/>
                  </p:cNvCxnSpPr>
                  <p:nvPr/>
                </p:nvCxnSpPr>
                <p:spPr>
                  <a:xfrm>
                    <a:off x="5747548" y="3683225"/>
                    <a:ext cx="120668" cy="8424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BB28748C-F4E2-7506-3A47-216BB0E9E884}"/>
                    </a:ext>
                  </a:extLst>
                </p:cNvPr>
                <p:cNvGrpSpPr/>
                <p:nvPr/>
              </p:nvGrpSpPr>
              <p:grpSpPr>
                <a:xfrm rot="10800000">
                  <a:off x="8358467" y="4817685"/>
                  <a:ext cx="94253" cy="150548"/>
                  <a:chOff x="5869456" y="4174933"/>
                  <a:chExt cx="61173" cy="170923"/>
                </a:xfrm>
              </p:grpSpPr>
              <p:cxnSp>
                <p:nvCxnSpPr>
                  <p:cNvPr id="85" name="直線コネクタ 84">
                    <a:extLst>
                      <a:ext uri="{FF2B5EF4-FFF2-40B4-BE49-F238E27FC236}">
                        <a16:creationId xmlns:a16="http://schemas.microsoft.com/office/drawing/2014/main" id="{4D250FBE-4788-4B23-DACB-BB5D330386B5}"/>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D2374B83-934C-8F46-E173-B1E9C4C61FF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F110C51E-D0E3-70E0-5651-55E2D69AB1CC}"/>
                    </a:ext>
                  </a:extLst>
                </p:cNvPr>
                <p:cNvGrpSpPr/>
                <p:nvPr/>
              </p:nvGrpSpPr>
              <p:grpSpPr>
                <a:xfrm rot="10800000">
                  <a:off x="8882785" y="4817685"/>
                  <a:ext cx="94253" cy="150548"/>
                  <a:chOff x="5869456" y="4174933"/>
                  <a:chExt cx="61173" cy="170923"/>
                </a:xfrm>
              </p:grpSpPr>
              <p:cxnSp>
                <p:nvCxnSpPr>
                  <p:cNvPr id="83" name="直線コネクタ 82">
                    <a:extLst>
                      <a:ext uri="{FF2B5EF4-FFF2-40B4-BE49-F238E27FC236}">
                        <a16:creationId xmlns:a16="http://schemas.microsoft.com/office/drawing/2014/main" id="{F71AE86A-5AC2-4836-003E-43C6600FE78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7FFFEF4-C16E-2331-5725-3649ABEB331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9CDC3584-5715-D1F1-0B2E-D530EE2F8C24}"/>
                    </a:ext>
                  </a:extLst>
                </p:cNvPr>
                <p:cNvGrpSpPr/>
                <p:nvPr/>
              </p:nvGrpSpPr>
              <p:grpSpPr>
                <a:xfrm rot="10800000">
                  <a:off x="9386040" y="4817685"/>
                  <a:ext cx="94253" cy="150548"/>
                  <a:chOff x="5869456" y="4174933"/>
                  <a:chExt cx="61173" cy="170923"/>
                </a:xfrm>
              </p:grpSpPr>
              <p:cxnSp>
                <p:nvCxnSpPr>
                  <p:cNvPr id="81" name="直線コネクタ 80">
                    <a:extLst>
                      <a:ext uri="{FF2B5EF4-FFF2-40B4-BE49-F238E27FC236}">
                        <a16:creationId xmlns:a16="http://schemas.microsoft.com/office/drawing/2014/main" id="{7A4EC307-19DD-9524-43AF-03A7909C9D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6E0B8B-225C-1225-A7C7-E8133347A2A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621EA9A-BA45-4EBC-9961-CF8ED7B0ECF4}"/>
                    </a:ext>
                  </a:extLst>
                </p:cNvPr>
                <p:cNvGrpSpPr/>
                <p:nvPr/>
              </p:nvGrpSpPr>
              <p:grpSpPr>
                <a:xfrm rot="12427978">
                  <a:off x="9204919" y="4820065"/>
                  <a:ext cx="94253" cy="150548"/>
                  <a:chOff x="5869456" y="4174933"/>
                  <a:chExt cx="61173" cy="170923"/>
                </a:xfrm>
              </p:grpSpPr>
              <p:cxnSp>
                <p:nvCxnSpPr>
                  <p:cNvPr id="79" name="直線コネクタ 78">
                    <a:extLst>
                      <a:ext uri="{FF2B5EF4-FFF2-40B4-BE49-F238E27FC236}">
                        <a16:creationId xmlns:a16="http://schemas.microsoft.com/office/drawing/2014/main" id="{7509EBED-0B21-0B5E-C017-EB521F2A475B}"/>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E316B89-BA2A-4B95-D8BA-A24CDBEA05EF}"/>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D0558F43-BD41-58D7-391E-A3C73F176DC0}"/>
                    </a:ext>
                  </a:extLst>
                </p:cNvPr>
                <p:cNvGrpSpPr/>
                <p:nvPr/>
              </p:nvGrpSpPr>
              <p:grpSpPr>
                <a:xfrm rot="12427978">
                  <a:off x="8667456" y="4828569"/>
                  <a:ext cx="94253" cy="150548"/>
                  <a:chOff x="5869456" y="4174933"/>
                  <a:chExt cx="61173" cy="170923"/>
                </a:xfrm>
              </p:grpSpPr>
              <p:cxnSp>
                <p:nvCxnSpPr>
                  <p:cNvPr id="77" name="直線コネクタ 76">
                    <a:extLst>
                      <a:ext uri="{FF2B5EF4-FFF2-40B4-BE49-F238E27FC236}">
                        <a16:creationId xmlns:a16="http://schemas.microsoft.com/office/drawing/2014/main" id="{CD669427-81A8-EE0B-D507-8AEDE88FCEA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ADDFD-7A69-4784-75F9-A2E9E8D5FA90}"/>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21603046-5DD2-0540-980B-BB04D9EF9B5D}"/>
                    </a:ext>
                  </a:extLst>
                </p:cNvPr>
                <p:cNvGrpSpPr/>
                <p:nvPr/>
              </p:nvGrpSpPr>
              <p:grpSpPr>
                <a:xfrm rot="12427978">
                  <a:off x="8152615" y="4837074"/>
                  <a:ext cx="94253" cy="150548"/>
                  <a:chOff x="5869456" y="4174933"/>
                  <a:chExt cx="61173" cy="170923"/>
                </a:xfrm>
              </p:grpSpPr>
              <p:cxnSp>
                <p:nvCxnSpPr>
                  <p:cNvPr id="75" name="直線コネクタ 74">
                    <a:extLst>
                      <a:ext uri="{FF2B5EF4-FFF2-40B4-BE49-F238E27FC236}">
                        <a16:creationId xmlns:a16="http://schemas.microsoft.com/office/drawing/2014/main" id="{AA20E65E-15F2-FC44-B9F2-4D4A7230C91E}"/>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C052D50C-85A3-DF9A-8C5B-E84A8E102AFE}"/>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2549AD77-DD1E-0D20-47AC-9870EDA7C637}"/>
                    </a:ext>
                  </a:extLst>
                </p:cNvPr>
                <p:cNvGrpSpPr/>
                <p:nvPr/>
              </p:nvGrpSpPr>
              <p:grpSpPr>
                <a:xfrm>
                  <a:off x="8080272" y="5109707"/>
                  <a:ext cx="416719" cy="617985"/>
                  <a:chOff x="8080272" y="5109707"/>
                  <a:chExt cx="416719" cy="617985"/>
                </a:xfrm>
              </p:grpSpPr>
              <p:grpSp>
                <p:nvGrpSpPr>
                  <p:cNvPr id="66" name="グループ化 65">
                    <a:extLst>
                      <a:ext uri="{FF2B5EF4-FFF2-40B4-BE49-F238E27FC236}">
                        <a16:creationId xmlns:a16="http://schemas.microsoft.com/office/drawing/2014/main" id="{A9FA4338-7C18-1D46-41E1-68CC4AA21B93}"/>
                      </a:ext>
                    </a:extLst>
                  </p:cNvPr>
                  <p:cNvGrpSpPr/>
                  <p:nvPr/>
                </p:nvGrpSpPr>
                <p:grpSpPr>
                  <a:xfrm rot="10800000">
                    <a:off x="8432163" y="5138708"/>
                    <a:ext cx="64828" cy="587478"/>
                    <a:chOff x="5860003" y="3755991"/>
                    <a:chExt cx="70626" cy="613393"/>
                  </a:xfrm>
                </p:grpSpPr>
                <p:cxnSp>
                  <p:nvCxnSpPr>
                    <p:cNvPr id="73" name="直線コネクタ 72">
                      <a:extLst>
                        <a:ext uri="{FF2B5EF4-FFF2-40B4-BE49-F238E27FC236}">
                          <a16:creationId xmlns:a16="http://schemas.microsoft.com/office/drawing/2014/main" id="{CD12B952-FF20-D272-D48A-0889DDE8D31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B791B113-E5E1-AA34-11E3-807651A23DC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グループ化 66">
                    <a:extLst>
                      <a:ext uri="{FF2B5EF4-FFF2-40B4-BE49-F238E27FC236}">
                        <a16:creationId xmlns:a16="http://schemas.microsoft.com/office/drawing/2014/main" id="{B5D5425B-5F0A-15AC-2BDD-93C59C9E78B4}"/>
                      </a:ext>
                    </a:extLst>
                  </p:cNvPr>
                  <p:cNvGrpSpPr/>
                  <p:nvPr/>
                </p:nvGrpSpPr>
                <p:grpSpPr>
                  <a:xfrm rot="11141898">
                    <a:off x="8080272" y="5131430"/>
                    <a:ext cx="71185" cy="567926"/>
                    <a:chOff x="5902428" y="3802745"/>
                    <a:chExt cx="71185" cy="567926"/>
                  </a:xfrm>
                </p:grpSpPr>
                <p:cxnSp>
                  <p:nvCxnSpPr>
                    <p:cNvPr id="71" name="直線コネクタ 70">
                      <a:extLst>
                        <a:ext uri="{FF2B5EF4-FFF2-40B4-BE49-F238E27FC236}">
                          <a16:creationId xmlns:a16="http://schemas.microsoft.com/office/drawing/2014/main" id="{8005B063-3A90-4645-8981-72F086A24D91}"/>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63CC6097-49FB-7927-2959-E80CEEB7052A}"/>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グループ化 67">
                    <a:extLst>
                      <a:ext uri="{FF2B5EF4-FFF2-40B4-BE49-F238E27FC236}">
                        <a16:creationId xmlns:a16="http://schemas.microsoft.com/office/drawing/2014/main" id="{4D430508-3C0D-C07D-BC75-8118BAE553D9}"/>
                      </a:ext>
                    </a:extLst>
                  </p:cNvPr>
                  <p:cNvGrpSpPr/>
                  <p:nvPr/>
                </p:nvGrpSpPr>
                <p:grpSpPr>
                  <a:xfrm rot="11059495">
                    <a:off x="8254081" y="5109707"/>
                    <a:ext cx="84212" cy="617985"/>
                    <a:chOff x="5882569" y="3928707"/>
                    <a:chExt cx="84212" cy="617985"/>
                  </a:xfrm>
                </p:grpSpPr>
                <p:cxnSp>
                  <p:nvCxnSpPr>
                    <p:cNvPr id="69" name="直線コネクタ 68">
                      <a:extLst>
                        <a:ext uri="{FF2B5EF4-FFF2-40B4-BE49-F238E27FC236}">
                          <a16:creationId xmlns:a16="http://schemas.microsoft.com/office/drawing/2014/main" id="{1C7F08A9-1642-6E53-D4FB-7E3C2C8E3D49}"/>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FBB70E-5C7C-D2A4-01E3-9348C915FC9E}"/>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45">
                  <a:extLst>
                    <a:ext uri="{FF2B5EF4-FFF2-40B4-BE49-F238E27FC236}">
                      <a16:creationId xmlns:a16="http://schemas.microsoft.com/office/drawing/2014/main" id="{C0FD05A4-1015-0C9D-E41C-C142197F0BA8}"/>
                    </a:ext>
                  </a:extLst>
                </p:cNvPr>
                <p:cNvGrpSpPr/>
                <p:nvPr/>
              </p:nvGrpSpPr>
              <p:grpSpPr>
                <a:xfrm>
                  <a:off x="8596294" y="5119202"/>
                  <a:ext cx="416719" cy="617985"/>
                  <a:chOff x="8080272" y="5109707"/>
                  <a:chExt cx="416719" cy="617985"/>
                </a:xfrm>
              </p:grpSpPr>
              <p:grpSp>
                <p:nvGrpSpPr>
                  <p:cNvPr id="57" name="グループ化 56">
                    <a:extLst>
                      <a:ext uri="{FF2B5EF4-FFF2-40B4-BE49-F238E27FC236}">
                        <a16:creationId xmlns:a16="http://schemas.microsoft.com/office/drawing/2014/main" id="{9C0C45C5-93FE-6DEF-A4A6-DDFA27FC0135}"/>
                      </a:ext>
                    </a:extLst>
                  </p:cNvPr>
                  <p:cNvGrpSpPr/>
                  <p:nvPr/>
                </p:nvGrpSpPr>
                <p:grpSpPr>
                  <a:xfrm rot="10800000">
                    <a:off x="8432163" y="5138708"/>
                    <a:ext cx="64828" cy="587478"/>
                    <a:chOff x="5860003" y="3755991"/>
                    <a:chExt cx="70626" cy="613393"/>
                  </a:xfrm>
                </p:grpSpPr>
                <p:cxnSp>
                  <p:nvCxnSpPr>
                    <p:cNvPr id="64" name="直線コネクタ 63">
                      <a:extLst>
                        <a:ext uri="{FF2B5EF4-FFF2-40B4-BE49-F238E27FC236}">
                          <a16:creationId xmlns:a16="http://schemas.microsoft.com/office/drawing/2014/main" id="{4DCBB473-399B-F7FF-E66B-3E8A8A331844}"/>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0C7EC80-8212-77EA-59A3-C367137D3EC6}"/>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D9A414E4-3AD1-8C8E-FD11-89456C5A6CA0}"/>
                      </a:ext>
                    </a:extLst>
                  </p:cNvPr>
                  <p:cNvGrpSpPr/>
                  <p:nvPr/>
                </p:nvGrpSpPr>
                <p:grpSpPr>
                  <a:xfrm rot="11141898">
                    <a:off x="8080272" y="5131430"/>
                    <a:ext cx="71185" cy="567926"/>
                    <a:chOff x="5902428" y="3802745"/>
                    <a:chExt cx="71185" cy="567926"/>
                  </a:xfrm>
                </p:grpSpPr>
                <p:cxnSp>
                  <p:nvCxnSpPr>
                    <p:cNvPr id="62" name="直線コネクタ 61">
                      <a:extLst>
                        <a:ext uri="{FF2B5EF4-FFF2-40B4-BE49-F238E27FC236}">
                          <a16:creationId xmlns:a16="http://schemas.microsoft.com/office/drawing/2014/main" id="{958F8BAD-9C20-BA1B-F8A3-EB161524F20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A1DD8E01-6E26-2A4E-BB9D-C9FDBB39ADE9}"/>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798B92BE-A1A1-A29E-2422-FA83496C138E}"/>
                      </a:ext>
                    </a:extLst>
                  </p:cNvPr>
                  <p:cNvGrpSpPr/>
                  <p:nvPr/>
                </p:nvGrpSpPr>
                <p:grpSpPr>
                  <a:xfrm rot="11059495">
                    <a:off x="8254081" y="5109707"/>
                    <a:ext cx="84212" cy="617985"/>
                    <a:chOff x="5882569" y="3928707"/>
                    <a:chExt cx="84212" cy="617985"/>
                  </a:xfrm>
                </p:grpSpPr>
                <p:cxnSp>
                  <p:nvCxnSpPr>
                    <p:cNvPr id="60" name="直線コネクタ 59">
                      <a:extLst>
                        <a:ext uri="{FF2B5EF4-FFF2-40B4-BE49-F238E27FC236}">
                          <a16:creationId xmlns:a16="http://schemas.microsoft.com/office/drawing/2014/main" id="{0B47F11C-25E0-C221-DC63-D9C6F869371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B900AEF-4F96-FAB8-9471-C1B8A159F2B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46">
                  <a:extLst>
                    <a:ext uri="{FF2B5EF4-FFF2-40B4-BE49-F238E27FC236}">
                      <a16:creationId xmlns:a16="http://schemas.microsoft.com/office/drawing/2014/main" id="{560AEAB2-8E03-3849-90C1-99C8325DAAC6}"/>
                    </a:ext>
                  </a:extLst>
                </p:cNvPr>
                <p:cNvGrpSpPr/>
                <p:nvPr/>
              </p:nvGrpSpPr>
              <p:grpSpPr>
                <a:xfrm>
                  <a:off x="9129069" y="5106152"/>
                  <a:ext cx="416719" cy="617985"/>
                  <a:chOff x="8080272" y="5109707"/>
                  <a:chExt cx="416719" cy="617985"/>
                </a:xfrm>
              </p:grpSpPr>
              <p:grpSp>
                <p:nvGrpSpPr>
                  <p:cNvPr id="48" name="グループ化 47">
                    <a:extLst>
                      <a:ext uri="{FF2B5EF4-FFF2-40B4-BE49-F238E27FC236}">
                        <a16:creationId xmlns:a16="http://schemas.microsoft.com/office/drawing/2014/main" id="{71FA233B-EE80-7898-8C45-17125C9CFF5B}"/>
                      </a:ext>
                    </a:extLst>
                  </p:cNvPr>
                  <p:cNvGrpSpPr/>
                  <p:nvPr/>
                </p:nvGrpSpPr>
                <p:grpSpPr>
                  <a:xfrm rot="10800000">
                    <a:off x="8432163" y="5138708"/>
                    <a:ext cx="64828" cy="587478"/>
                    <a:chOff x="5860003" y="3755991"/>
                    <a:chExt cx="70626" cy="613393"/>
                  </a:xfrm>
                </p:grpSpPr>
                <p:cxnSp>
                  <p:nvCxnSpPr>
                    <p:cNvPr id="55" name="直線コネクタ 54">
                      <a:extLst>
                        <a:ext uri="{FF2B5EF4-FFF2-40B4-BE49-F238E27FC236}">
                          <a16:creationId xmlns:a16="http://schemas.microsoft.com/office/drawing/2014/main" id="{62E443F6-F5C1-EC25-5AA5-B5BA7C71923E}"/>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990643E-DC52-B290-7482-1CB12D5BECD5}"/>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グループ化 48">
                    <a:extLst>
                      <a:ext uri="{FF2B5EF4-FFF2-40B4-BE49-F238E27FC236}">
                        <a16:creationId xmlns:a16="http://schemas.microsoft.com/office/drawing/2014/main" id="{50B2DCED-AF7A-7AA1-E7C3-5CA3F8AA398E}"/>
                      </a:ext>
                    </a:extLst>
                  </p:cNvPr>
                  <p:cNvGrpSpPr/>
                  <p:nvPr/>
                </p:nvGrpSpPr>
                <p:grpSpPr>
                  <a:xfrm rot="11141898">
                    <a:off x="8080272" y="5131430"/>
                    <a:ext cx="71185" cy="567926"/>
                    <a:chOff x="5902428" y="3802745"/>
                    <a:chExt cx="71185" cy="567926"/>
                  </a:xfrm>
                </p:grpSpPr>
                <p:cxnSp>
                  <p:nvCxnSpPr>
                    <p:cNvPr id="53" name="直線コネクタ 52">
                      <a:extLst>
                        <a:ext uri="{FF2B5EF4-FFF2-40B4-BE49-F238E27FC236}">
                          <a16:creationId xmlns:a16="http://schemas.microsoft.com/office/drawing/2014/main" id="{580CA44B-8F24-23C7-7352-F4E69042B280}"/>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4C4A1AF-3C20-EF11-7CD7-BB0A9A485FE1}"/>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2763526-8941-471B-008E-D251A798C958}"/>
                      </a:ext>
                    </a:extLst>
                  </p:cNvPr>
                  <p:cNvGrpSpPr/>
                  <p:nvPr/>
                </p:nvGrpSpPr>
                <p:grpSpPr>
                  <a:xfrm rot="11059495">
                    <a:off x="8254081" y="5109707"/>
                    <a:ext cx="84212" cy="617985"/>
                    <a:chOff x="5882569" y="3928707"/>
                    <a:chExt cx="84212" cy="617985"/>
                  </a:xfrm>
                </p:grpSpPr>
                <p:cxnSp>
                  <p:nvCxnSpPr>
                    <p:cNvPr id="51" name="直線コネクタ 50">
                      <a:extLst>
                        <a:ext uri="{FF2B5EF4-FFF2-40B4-BE49-F238E27FC236}">
                          <a16:creationId xmlns:a16="http://schemas.microsoft.com/office/drawing/2014/main" id="{9FD11526-E41D-E29F-06F0-E6BB238CBEF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646A6F2-2DBF-469D-995D-48F382B58565}"/>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7" name="グループ化 16">
                <a:extLst>
                  <a:ext uri="{FF2B5EF4-FFF2-40B4-BE49-F238E27FC236}">
                    <a16:creationId xmlns:a16="http://schemas.microsoft.com/office/drawing/2014/main" id="{8B76A3EE-95EC-26DD-9706-B8C839835431}"/>
                  </a:ext>
                </a:extLst>
              </p:cNvPr>
              <p:cNvGrpSpPr/>
              <p:nvPr/>
            </p:nvGrpSpPr>
            <p:grpSpPr>
              <a:xfrm>
                <a:off x="9264367" y="4597537"/>
                <a:ext cx="312477" cy="940610"/>
                <a:chOff x="9264367" y="4597537"/>
                <a:chExt cx="312477" cy="940610"/>
              </a:xfrm>
            </p:grpSpPr>
            <p:cxnSp>
              <p:nvCxnSpPr>
                <p:cNvPr id="30" name="直線コネクタ 29">
                  <a:extLst>
                    <a:ext uri="{FF2B5EF4-FFF2-40B4-BE49-F238E27FC236}">
                      <a16:creationId xmlns:a16="http://schemas.microsoft.com/office/drawing/2014/main" id="{3849F094-4D6C-EAB5-D0FC-C20781A02126}"/>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7FDCAF1-1C91-B3E4-74F8-C176A7115206}"/>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FD62419-5AC4-11A9-95BF-5BA5AEB120B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6DCB66-03AD-9396-95E2-DE4B42BFC457}"/>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7529E65-7C7B-F53D-D177-E09E9B00DC40}"/>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FA2DADF6-B136-C4DE-7F9C-AA232F38C634}"/>
                  </a:ext>
                </a:extLst>
              </p:cNvPr>
              <p:cNvGrpSpPr/>
              <p:nvPr/>
            </p:nvGrpSpPr>
            <p:grpSpPr>
              <a:xfrm>
                <a:off x="9768582" y="4608896"/>
                <a:ext cx="312477" cy="940610"/>
                <a:chOff x="9264367" y="4597537"/>
                <a:chExt cx="312477" cy="940610"/>
              </a:xfrm>
            </p:grpSpPr>
            <p:cxnSp>
              <p:nvCxnSpPr>
                <p:cNvPr id="25" name="直線コネクタ 24">
                  <a:extLst>
                    <a:ext uri="{FF2B5EF4-FFF2-40B4-BE49-F238E27FC236}">
                      <a16:creationId xmlns:a16="http://schemas.microsoft.com/office/drawing/2014/main" id="{2CDAF96B-0DCA-6EB3-6E53-8AC36FB91E6F}"/>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D16BC24-3B52-0B0F-66FF-B0BEC241586F}"/>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2E5BC27-2378-CB89-4129-6DB165E6D5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CA31827-A643-E6F4-8D86-71E9CF42B9C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1FFDDC2-6159-497E-F1D8-F14E89EFB07B}"/>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8B2B759B-42C2-3C3C-AC91-DEAB155FDDAE}"/>
                  </a:ext>
                </a:extLst>
              </p:cNvPr>
              <p:cNvGrpSpPr/>
              <p:nvPr/>
            </p:nvGrpSpPr>
            <p:grpSpPr>
              <a:xfrm>
                <a:off x="10281341" y="4602368"/>
                <a:ext cx="312477" cy="940610"/>
                <a:chOff x="9264367" y="4597537"/>
                <a:chExt cx="312477" cy="940610"/>
              </a:xfrm>
            </p:grpSpPr>
            <p:cxnSp>
              <p:nvCxnSpPr>
                <p:cNvPr id="20" name="直線コネクタ 19">
                  <a:extLst>
                    <a:ext uri="{FF2B5EF4-FFF2-40B4-BE49-F238E27FC236}">
                      <a16:creationId xmlns:a16="http://schemas.microsoft.com/office/drawing/2014/main" id="{4824D85B-3166-C1B9-2A6C-5EAEF6F762D3}"/>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36598C5-45C6-634C-1AD6-7123F5E95612}"/>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DE2971F-D26B-D0F4-71B5-AD293067BBF7}"/>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3DE8D2-4684-55F8-1000-D44F0D9ACCA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3F58C3-6281-3286-4058-91DA904116AA}"/>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2" name="テキスト ボックス 101">
            <a:extLst>
              <a:ext uri="{FF2B5EF4-FFF2-40B4-BE49-F238E27FC236}">
                <a16:creationId xmlns:a16="http://schemas.microsoft.com/office/drawing/2014/main" id="{859B1AA6-E504-E1BE-C591-D906CEABD278}"/>
              </a:ext>
            </a:extLst>
          </p:cNvPr>
          <p:cNvSpPr txBox="1"/>
          <p:nvPr/>
        </p:nvSpPr>
        <p:spPr>
          <a:xfrm>
            <a:off x="1037523" y="1590244"/>
            <a:ext cx="3473423" cy="369332"/>
          </a:xfrm>
          <a:prstGeom prst="rect">
            <a:avLst/>
          </a:prstGeom>
          <a:noFill/>
        </p:spPr>
        <p:txBody>
          <a:bodyPr wrap="square">
            <a:spAutoFit/>
          </a:bodyPr>
          <a:lstStyle/>
          <a:p>
            <a:r>
              <a:rPr kumimoji="1" lang="en-US" altLang="ja-JP" dirty="0"/>
              <a:t>2023.6.2</a:t>
            </a:r>
            <a:r>
              <a:rPr kumimoji="1" lang="ja-JP" altLang="en-US" dirty="0"/>
              <a:t>　</a:t>
            </a:r>
            <a:r>
              <a:rPr kumimoji="1" lang="en-US" altLang="ja-JP" dirty="0"/>
              <a:t>GBX</a:t>
            </a:r>
            <a:r>
              <a:rPr kumimoji="1" lang="ja-JP" altLang="en-US" dirty="0"/>
              <a:t>説明会時資料</a:t>
            </a:r>
            <a:endParaRPr lang="ja-JP" altLang="en-US" dirty="0"/>
          </a:p>
        </p:txBody>
      </p:sp>
      <p:pic>
        <p:nvPicPr>
          <p:cNvPr id="135" name="図 134">
            <a:extLst>
              <a:ext uri="{FF2B5EF4-FFF2-40B4-BE49-F238E27FC236}">
                <a16:creationId xmlns:a16="http://schemas.microsoft.com/office/drawing/2014/main" id="{4E8D15F8-71E0-1DA5-01AE-787A04316A88}"/>
              </a:ext>
            </a:extLst>
          </p:cNvPr>
          <p:cNvPicPr>
            <a:picLocks noChangeAspect="1"/>
          </p:cNvPicPr>
          <p:nvPr/>
        </p:nvPicPr>
        <p:blipFill>
          <a:blip r:embed="rId3"/>
          <a:stretch>
            <a:fillRect/>
          </a:stretch>
        </p:blipFill>
        <p:spPr>
          <a:xfrm>
            <a:off x="6331492" y="4032452"/>
            <a:ext cx="1302736" cy="1043615"/>
          </a:xfrm>
          <a:prstGeom prst="rect">
            <a:avLst/>
          </a:prstGeom>
          <a:ln>
            <a:solidFill>
              <a:schemeClr val="tx1"/>
            </a:solidFill>
          </a:ln>
        </p:spPr>
      </p:pic>
      <p:cxnSp>
        <p:nvCxnSpPr>
          <p:cNvPr id="191" name="直線コネクタ 190">
            <a:extLst>
              <a:ext uri="{FF2B5EF4-FFF2-40B4-BE49-F238E27FC236}">
                <a16:creationId xmlns:a16="http://schemas.microsoft.com/office/drawing/2014/main" id="{6D51498B-7AE5-FBB4-A15E-A464780AF88E}"/>
              </a:ext>
            </a:extLst>
          </p:cNvPr>
          <p:cNvCxnSpPr>
            <a:cxnSpLocks/>
          </p:cNvCxnSpPr>
          <p:nvPr/>
        </p:nvCxnSpPr>
        <p:spPr>
          <a:xfrm>
            <a:off x="6971424" y="3497236"/>
            <a:ext cx="0" cy="8387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70B5DE52-4C7F-DC6D-90F1-FEDB61B67FE6}"/>
              </a:ext>
            </a:extLst>
          </p:cNvPr>
          <p:cNvCxnSpPr>
            <a:cxnSpLocks/>
          </p:cNvCxnSpPr>
          <p:nvPr/>
        </p:nvCxnSpPr>
        <p:spPr>
          <a:xfrm>
            <a:off x="7248868" y="3537466"/>
            <a:ext cx="158085" cy="800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a:extLst>
              <a:ext uri="{FF2B5EF4-FFF2-40B4-BE49-F238E27FC236}">
                <a16:creationId xmlns:a16="http://schemas.microsoft.com/office/drawing/2014/main" id="{43E88BF4-A4CA-CFB7-4A6C-01DE59A60DBD}"/>
              </a:ext>
            </a:extLst>
          </p:cNvPr>
          <p:cNvCxnSpPr>
            <a:cxnSpLocks/>
          </p:cNvCxnSpPr>
          <p:nvPr/>
        </p:nvCxnSpPr>
        <p:spPr>
          <a:xfrm flipH="1">
            <a:off x="6563096" y="3537466"/>
            <a:ext cx="164285" cy="7857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グループ化 112">
            <a:extLst>
              <a:ext uri="{FF2B5EF4-FFF2-40B4-BE49-F238E27FC236}">
                <a16:creationId xmlns:a16="http://schemas.microsoft.com/office/drawing/2014/main" id="{0BAAA97C-BC51-26A1-BE3F-CFC3F099E5E4}"/>
              </a:ext>
            </a:extLst>
          </p:cNvPr>
          <p:cNvGrpSpPr/>
          <p:nvPr/>
        </p:nvGrpSpPr>
        <p:grpSpPr>
          <a:xfrm>
            <a:off x="8778317" y="3482493"/>
            <a:ext cx="2997880" cy="2584386"/>
            <a:chOff x="9007313" y="3682527"/>
            <a:chExt cx="2997880" cy="2584386"/>
          </a:xfrm>
        </p:grpSpPr>
        <p:pic>
          <p:nvPicPr>
            <p:cNvPr id="107" name="図 106">
              <a:extLst>
                <a:ext uri="{FF2B5EF4-FFF2-40B4-BE49-F238E27FC236}">
                  <a16:creationId xmlns:a16="http://schemas.microsoft.com/office/drawing/2014/main" id="{DD88A71C-DCC8-9592-23A6-E578EB3FA13D}"/>
                </a:ext>
              </a:extLst>
            </p:cNvPr>
            <p:cNvPicPr>
              <a:picLocks noChangeAspect="1"/>
            </p:cNvPicPr>
            <p:nvPr/>
          </p:nvPicPr>
          <p:blipFill>
            <a:blip r:embed="rId3"/>
            <a:stretch>
              <a:fillRect/>
            </a:stretch>
          </p:blipFill>
          <p:spPr>
            <a:xfrm>
              <a:off x="9009576" y="4251421"/>
              <a:ext cx="1302736" cy="1043615"/>
            </a:xfrm>
            <a:prstGeom prst="rect">
              <a:avLst/>
            </a:prstGeom>
            <a:ln>
              <a:solidFill>
                <a:schemeClr val="tx1"/>
              </a:solidFill>
            </a:ln>
          </p:spPr>
        </p:pic>
        <p:cxnSp>
          <p:nvCxnSpPr>
            <p:cNvPr id="197" name="直線コネクタ 196">
              <a:extLst>
                <a:ext uri="{FF2B5EF4-FFF2-40B4-BE49-F238E27FC236}">
                  <a16:creationId xmlns:a16="http://schemas.microsoft.com/office/drawing/2014/main" id="{2DF1D0E3-1C2E-8B04-9CCE-B90B84185998}"/>
                </a:ext>
              </a:extLst>
            </p:cNvPr>
            <p:cNvCxnSpPr>
              <a:cxnSpLocks/>
            </p:cNvCxnSpPr>
            <p:nvPr/>
          </p:nvCxnSpPr>
          <p:spPr>
            <a:xfrm flipH="1">
              <a:off x="9688032" y="3961296"/>
              <a:ext cx="92268" cy="59220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a:extLst>
                <a:ext uri="{FF2B5EF4-FFF2-40B4-BE49-F238E27FC236}">
                  <a16:creationId xmlns:a16="http://schemas.microsoft.com/office/drawing/2014/main" id="{E7D82CD3-D102-965C-0642-AAE60691FE82}"/>
                </a:ext>
              </a:extLst>
            </p:cNvPr>
            <p:cNvCxnSpPr>
              <a:cxnSpLocks/>
            </p:cNvCxnSpPr>
            <p:nvPr/>
          </p:nvCxnSpPr>
          <p:spPr>
            <a:xfrm flipH="1">
              <a:off x="10082425" y="3961296"/>
              <a:ext cx="148895" cy="5844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線コネクタ 192">
              <a:extLst>
                <a:ext uri="{FF2B5EF4-FFF2-40B4-BE49-F238E27FC236}">
                  <a16:creationId xmlns:a16="http://schemas.microsoft.com/office/drawing/2014/main" id="{5CB58969-D3B0-0930-5C57-BB070B9406D8}"/>
                </a:ext>
              </a:extLst>
            </p:cNvPr>
            <p:cNvCxnSpPr>
              <a:cxnSpLocks/>
            </p:cNvCxnSpPr>
            <p:nvPr/>
          </p:nvCxnSpPr>
          <p:spPr>
            <a:xfrm flipH="1">
              <a:off x="9256536" y="3961296"/>
              <a:ext cx="248303" cy="605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グループ化 116">
              <a:extLst>
                <a:ext uri="{FF2B5EF4-FFF2-40B4-BE49-F238E27FC236}">
                  <a16:creationId xmlns:a16="http://schemas.microsoft.com/office/drawing/2014/main" id="{D1F76F74-9113-1441-E25F-9563D131FDA7}"/>
                </a:ext>
              </a:extLst>
            </p:cNvPr>
            <p:cNvGrpSpPr/>
            <p:nvPr/>
          </p:nvGrpSpPr>
          <p:grpSpPr>
            <a:xfrm>
              <a:off x="9111143" y="4854385"/>
              <a:ext cx="257797" cy="831572"/>
              <a:chOff x="9264367" y="4597537"/>
              <a:chExt cx="312477" cy="940610"/>
            </a:xfrm>
          </p:grpSpPr>
          <p:cxnSp>
            <p:nvCxnSpPr>
              <p:cNvPr id="130" name="直線コネクタ 129">
                <a:extLst>
                  <a:ext uri="{FF2B5EF4-FFF2-40B4-BE49-F238E27FC236}">
                    <a16:creationId xmlns:a16="http://schemas.microsoft.com/office/drawing/2014/main" id="{AC3FBE1F-0CFB-629B-6C21-FF83A2E78572}"/>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38714C1F-99B0-4135-05E7-0A4D31DB7E11}"/>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FFB6EDFB-0215-A86B-EE06-2ED9CA83AAEA}"/>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323D502-ABD7-4B23-7E93-633BBF7B6B54}"/>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9973D09F-2DC9-F249-A904-F6A0C69CDAB2}"/>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a:extLst>
                <a:ext uri="{FF2B5EF4-FFF2-40B4-BE49-F238E27FC236}">
                  <a16:creationId xmlns:a16="http://schemas.microsoft.com/office/drawing/2014/main" id="{4E52AB45-827F-6527-2CB2-7757E9BC8331}"/>
                </a:ext>
              </a:extLst>
            </p:cNvPr>
            <p:cNvGrpSpPr/>
            <p:nvPr/>
          </p:nvGrpSpPr>
          <p:grpSpPr>
            <a:xfrm>
              <a:off x="9527126" y="4864427"/>
              <a:ext cx="257797" cy="831572"/>
              <a:chOff x="9264367" y="4597537"/>
              <a:chExt cx="312477" cy="940610"/>
            </a:xfrm>
          </p:grpSpPr>
          <p:cxnSp>
            <p:nvCxnSpPr>
              <p:cNvPr id="125" name="直線コネクタ 124">
                <a:extLst>
                  <a:ext uri="{FF2B5EF4-FFF2-40B4-BE49-F238E27FC236}">
                    <a16:creationId xmlns:a16="http://schemas.microsoft.com/office/drawing/2014/main" id="{00EBD5B0-1F11-6003-85CC-B5A9897A118C}"/>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F2F356FE-0DD9-8792-4229-6C13543E96DD}"/>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D5C520AE-C4E4-C384-5A82-5227F6F43283}"/>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9DC989CE-919B-A032-EC52-BFC27D549D0A}"/>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EB2A52EA-4A30-87AE-62A6-E0F57A378D39}"/>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グループ化 118">
              <a:extLst>
                <a:ext uri="{FF2B5EF4-FFF2-40B4-BE49-F238E27FC236}">
                  <a16:creationId xmlns:a16="http://schemas.microsoft.com/office/drawing/2014/main" id="{536071B2-E1C5-D7BD-81D2-19364FB89FB5}"/>
                </a:ext>
              </a:extLst>
            </p:cNvPr>
            <p:cNvGrpSpPr/>
            <p:nvPr/>
          </p:nvGrpSpPr>
          <p:grpSpPr>
            <a:xfrm>
              <a:off x="9950158" y="4858656"/>
              <a:ext cx="257797" cy="831572"/>
              <a:chOff x="9264367" y="4597537"/>
              <a:chExt cx="312477" cy="940610"/>
            </a:xfrm>
          </p:grpSpPr>
          <p:cxnSp>
            <p:nvCxnSpPr>
              <p:cNvPr id="120" name="直線コネクタ 119">
                <a:extLst>
                  <a:ext uri="{FF2B5EF4-FFF2-40B4-BE49-F238E27FC236}">
                    <a16:creationId xmlns:a16="http://schemas.microsoft.com/office/drawing/2014/main" id="{218F410B-1EB9-C81E-D76C-B69F960F0E7B}"/>
                  </a:ext>
                </a:extLst>
              </p:cNvPr>
              <p:cNvCxnSpPr>
                <a:cxnSpLocks/>
              </p:cNvCxnSpPr>
              <p:nvPr/>
            </p:nvCxnSpPr>
            <p:spPr>
              <a:xfrm>
                <a:off x="9264367" y="4896460"/>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45C0D77C-68AA-B2C0-A695-B654429BDD47}"/>
                  </a:ext>
                </a:extLst>
              </p:cNvPr>
              <p:cNvCxnSpPr>
                <a:cxnSpLocks/>
              </p:cNvCxnSpPr>
              <p:nvPr/>
            </p:nvCxnSpPr>
            <p:spPr>
              <a:xfrm>
                <a:off x="9414110" y="4884482"/>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1EC33249-79A8-E919-E316-70D008B766DF}"/>
                  </a:ext>
                </a:extLst>
              </p:cNvPr>
              <p:cNvCxnSpPr>
                <a:cxnSpLocks/>
              </p:cNvCxnSpPr>
              <p:nvPr/>
            </p:nvCxnSpPr>
            <p:spPr>
              <a:xfrm>
                <a:off x="9576844" y="4883097"/>
                <a:ext cx="0" cy="641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BFB719AE-E94E-0B17-E3B7-2EEDEB884D3C}"/>
                  </a:ext>
                </a:extLst>
              </p:cNvPr>
              <p:cNvCxnSpPr>
                <a:cxnSpLocks/>
              </p:cNvCxnSpPr>
              <p:nvPr/>
            </p:nvCxnSpPr>
            <p:spPr>
              <a:xfrm>
                <a:off x="9507016" y="4597537"/>
                <a:ext cx="0" cy="9260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43EA8B4-0A4F-43D4-CE97-3E542FA119CC}"/>
                  </a:ext>
                </a:extLst>
              </p:cNvPr>
              <p:cNvCxnSpPr>
                <a:cxnSpLocks/>
              </p:cNvCxnSpPr>
              <p:nvPr/>
            </p:nvCxnSpPr>
            <p:spPr>
              <a:xfrm>
                <a:off x="9337429" y="4614164"/>
                <a:ext cx="0" cy="915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8B0633E1-C378-05E7-D30C-D8DA74DC49F0}"/>
                </a:ext>
              </a:extLst>
            </p:cNvPr>
            <p:cNvSpPr txBox="1"/>
            <p:nvPr/>
          </p:nvSpPr>
          <p:spPr>
            <a:xfrm>
              <a:off x="9007313" y="5743693"/>
              <a:ext cx="1974554" cy="523220"/>
            </a:xfrm>
            <a:prstGeom prst="rect">
              <a:avLst/>
            </a:prstGeom>
            <a:noFill/>
            <a:ln w="28575">
              <a:solidFill>
                <a:srgbClr val="FF0000"/>
              </a:solidFill>
            </a:ln>
          </p:spPr>
          <p:txBody>
            <a:bodyPr wrap="square" rtlCol="0">
              <a:spAutoFit/>
            </a:bodyPr>
            <a:lstStyle/>
            <a:p>
              <a:r>
                <a:rPr kumimoji="1" lang="en-US" altLang="ja-JP" sz="1400" dirty="0">
                  <a:solidFill>
                    <a:srgbClr val="FF0000"/>
                  </a:solidFill>
                </a:rPr>
                <a:t>SCCR</a:t>
              </a:r>
              <a:r>
                <a:rPr lang="ja-JP" altLang="en-US" sz="1400" dirty="0">
                  <a:solidFill>
                    <a:srgbClr val="FF0000"/>
                  </a:solidFill>
                </a:rPr>
                <a:t>格上げ時には</a:t>
              </a:r>
              <a:endParaRPr lang="en-US" altLang="ja-JP" sz="1400" dirty="0">
                <a:solidFill>
                  <a:srgbClr val="FF0000"/>
                </a:solidFill>
              </a:endParaRPr>
            </a:p>
            <a:p>
              <a:r>
                <a:rPr lang="ja-JP" altLang="en-US" sz="1400" dirty="0">
                  <a:solidFill>
                    <a:srgbClr val="FF0000"/>
                  </a:solidFill>
                </a:rPr>
                <a:t>圧着端子の</a:t>
              </a:r>
              <a:r>
                <a:rPr lang="en-US" altLang="ja-JP" sz="1400" dirty="0">
                  <a:solidFill>
                    <a:srgbClr val="FF0000"/>
                  </a:solidFill>
                </a:rPr>
                <a:t>2</a:t>
              </a:r>
              <a:r>
                <a:rPr lang="ja-JP" altLang="en-US" sz="1400" dirty="0">
                  <a:solidFill>
                    <a:srgbClr val="FF0000"/>
                  </a:solidFill>
                </a:rPr>
                <a:t>枚重ね</a:t>
              </a:r>
              <a:r>
                <a:rPr lang="en-US" altLang="ja-JP" sz="1400" dirty="0">
                  <a:solidFill>
                    <a:srgbClr val="FF0000"/>
                  </a:solidFill>
                </a:rPr>
                <a:t>NG</a:t>
              </a:r>
              <a:endParaRPr kumimoji="1" lang="en-US" altLang="ja-JP" sz="1400" dirty="0">
                <a:solidFill>
                  <a:srgbClr val="FF0000"/>
                </a:solidFill>
              </a:endParaRPr>
            </a:p>
          </p:txBody>
        </p:sp>
        <p:grpSp>
          <p:nvGrpSpPr>
            <p:cNvPr id="110" name="グループ化 109">
              <a:extLst>
                <a:ext uri="{FF2B5EF4-FFF2-40B4-BE49-F238E27FC236}">
                  <a16:creationId xmlns:a16="http://schemas.microsoft.com/office/drawing/2014/main" id="{73A4A8E0-E6E8-7D71-B73B-9638E75A737F}"/>
                </a:ext>
              </a:extLst>
            </p:cNvPr>
            <p:cNvGrpSpPr/>
            <p:nvPr/>
          </p:nvGrpSpPr>
          <p:grpSpPr>
            <a:xfrm>
              <a:off x="10196531" y="4511092"/>
              <a:ext cx="1808662" cy="898146"/>
              <a:chOff x="3871055" y="3671534"/>
              <a:chExt cx="1808662" cy="898146"/>
            </a:xfrm>
          </p:grpSpPr>
          <p:sp>
            <p:nvSpPr>
              <p:cNvPr id="111" name="テキスト ボックス 110">
                <a:extLst>
                  <a:ext uri="{FF2B5EF4-FFF2-40B4-BE49-F238E27FC236}">
                    <a16:creationId xmlns:a16="http://schemas.microsoft.com/office/drawing/2014/main" id="{478B5439-BCC5-A657-3DE1-A42354530ADE}"/>
                  </a:ext>
                </a:extLst>
              </p:cNvPr>
              <p:cNvSpPr txBox="1"/>
              <p:nvPr/>
            </p:nvSpPr>
            <p:spPr>
              <a:xfrm>
                <a:off x="4282568" y="3800239"/>
                <a:ext cx="1397149" cy="769441"/>
              </a:xfrm>
              <a:prstGeom prst="rect">
                <a:avLst/>
              </a:prstGeom>
              <a:noFill/>
              <a:ln w="28575">
                <a:solidFill>
                  <a:srgbClr val="FF0000"/>
                </a:solidFill>
              </a:ln>
            </p:spPr>
            <p:txBody>
              <a:bodyPr wrap="square" rtlCol="0">
                <a:spAutoFit/>
              </a:bodyPr>
              <a:lstStyle/>
              <a:p>
                <a:pPr algn="ctr"/>
                <a:r>
                  <a:rPr lang="en-US" altLang="ja-JP" sz="1100" dirty="0">
                    <a:solidFill>
                      <a:srgbClr val="FF0000"/>
                    </a:solidFill>
                  </a:rPr>
                  <a:t>1</a:t>
                </a:r>
                <a:r>
                  <a:rPr lang="ja-JP" altLang="en-US" sz="1100" dirty="0">
                    <a:solidFill>
                      <a:srgbClr val="FF0000"/>
                    </a:solidFill>
                  </a:rPr>
                  <a:t>次側</a:t>
                </a:r>
                <a:endParaRPr lang="en-US" altLang="ja-JP" sz="1100" dirty="0">
                  <a:solidFill>
                    <a:srgbClr val="FF0000"/>
                  </a:solidFill>
                </a:endParaRPr>
              </a:p>
              <a:p>
                <a:pPr algn="ctr"/>
                <a:r>
                  <a:rPr lang="ja-JP" altLang="en-US" sz="1100" dirty="0">
                    <a:solidFill>
                      <a:srgbClr val="FF0000"/>
                    </a:solidFill>
                  </a:rPr>
                  <a:t>圧着端子の</a:t>
                </a:r>
                <a:r>
                  <a:rPr lang="en-US" altLang="ja-JP" sz="1100" dirty="0">
                    <a:solidFill>
                      <a:srgbClr val="FF0000"/>
                    </a:solidFill>
                  </a:rPr>
                  <a:t>2</a:t>
                </a:r>
                <a:r>
                  <a:rPr lang="ja-JP" altLang="en-US" sz="1100" dirty="0">
                    <a:solidFill>
                      <a:srgbClr val="FF0000"/>
                    </a:solidFill>
                  </a:rPr>
                  <a:t>枚重ね</a:t>
                </a:r>
                <a:endParaRPr lang="en-US" altLang="ja-JP" sz="1100" dirty="0">
                  <a:solidFill>
                    <a:srgbClr val="FF0000"/>
                  </a:solidFill>
                </a:endParaRPr>
              </a:p>
              <a:p>
                <a:pPr algn="ctr"/>
                <a:r>
                  <a:rPr lang="ja-JP" altLang="en-US" sz="1100" dirty="0">
                    <a:solidFill>
                      <a:srgbClr val="FF0000"/>
                    </a:solidFill>
                  </a:rPr>
                  <a:t>／渡り配線</a:t>
                </a:r>
              </a:p>
              <a:p>
                <a:pPr algn="ctr"/>
                <a:r>
                  <a:rPr kumimoji="1" lang="en-US" altLang="ja-JP" sz="1100" dirty="0">
                    <a:solidFill>
                      <a:srgbClr val="FF0000"/>
                    </a:solidFill>
                  </a:rPr>
                  <a:t>NG</a:t>
                </a:r>
                <a:endParaRPr lang="en-US" altLang="ja-JP" sz="1100" dirty="0">
                  <a:solidFill>
                    <a:srgbClr val="FF0000"/>
                  </a:solidFill>
                </a:endParaRPr>
              </a:p>
            </p:txBody>
          </p:sp>
          <p:cxnSp>
            <p:nvCxnSpPr>
              <p:cNvPr id="112" name="コネクタ: カギ線 111">
                <a:extLst>
                  <a:ext uri="{FF2B5EF4-FFF2-40B4-BE49-F238E27FC236}">
                    <a16:creationId xmlns:a16="http://schemas.microsoft.com/office/drawing/2014/main" id="{5FF51D35-9113-58DB-7EB1-6D7015DEDB32}"/>
                  </a:ext>
                </a:extLst>
              </p:cNvPr>
              <p:cNvCxnSpPr>
                <a:cxnSpLocks/>
                <a:stCxn id="111" idx="0"/>
              </p:cNvCxnSpPr>
              <p:nvPr/>
            </p:nvCxnSpPr>
            <p:spPr>
              <a:xfrm rot="16200000" flipV="1">
                <a:off x="4361747" y="3180842"/>
                <a:ext cx="128705" cy="1110089"/>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2" name="直線コネクタ 191">
              <a:extLst>
                <a:ext uri="{FF2B5EF4-FFF2-40B4-BE49-F238E27FC236}">
                  <a16:creationId xmlns:a16="http://schemas.microsoft.com/office/drawing/2014/main" id="{A4F28516-758B-EFFC-C1FD-AB0F76F0CA32}"/>
                </a:ext>
              </a:extLst>
            </p:cNvPr>
            <p:cNvCxnSpPr>
              <a:cxnSpLocks/>
            </p:cNvCxnSpPr>
            <p:nvPr/>
          </p:nvCxnSpPr>
          <p:spPr>
            <a:xfrm flipH="1">
              <a:off x="9251334" y="3712911"/>
              <a:ext cx="170757" cy="847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直線コネクタ 189">
              <a:extLst>
                <a:ext uri="{FF2B5EF4-FFF2-40B4-BE49-F238E27FC236}">
                  <a16:creationId xmlns:a16="http://schemas.microsoft.com/office/drawing/2014/main" id="{049BD2FB-1104-6BFD-A124-1C3003A039B7}"/>
                </a:ext>
              </a:extLst>
            </p:cNvPr>
            <p:cNvCxnSpPr>
              <a:cxnSpLocks/>
            </p:cNvCxnSpPr>
            <p:nvPr/>
          </p:nvCxnSpPr>
          <p:spPr>
            <a:xfrm>
              <a:off x="9930589" y="3720207"/>
              <a:ext cx="128002" cy="832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55759DC0-38F0-3DBA-39E3-EF9E0400FF1E}"/>
                </a:ext>
              </a:extLst>
            </p:cNvPr>
            <p:cNvCxnSpPr>
              <a:cxnSpLocks/>
            </p:cNvCxnSpPr>
            <p:nvPr/>
          </p:nvCxnSpPr>
          <p:spPr>
            <a:xfrm>
              <a:off x="9678880" y="3682527"/>
              <a:ext cx="9153" cy="8776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グループ化 138">
            <a:extLst>
              <a:ext uri="{FF2B5EF4-FFF2-40B4-BE49-F238E27FC236}">
                <a16:creationId xmlns:a16="http://schemas.microsoft.com/office/drawing/2014/main" id="{647E70BC-2CED-1635-9A99-51AC7CE91D9A}"/>
              </a:ext>
            </a:extLst>
          </p:cNvPr>
          <p:cNvGrpSpPr/>
          <p:nvPr/>
        </p:nvGrpSpPr>
        <p:grpSpPr>
          <a:xfrm rot="10800000">
            <a:off x="6613097" y="4612860"/>
            <a:ext cx="77760" cy="133096"/>
            <a:chOff x="5869456" y="4174933"/>
            <a:chExt cx="61173" cy="170923"/>
          </a:xfrm>
        </p:grpSpPr>
        <p:cxnSp>
          <p:nvCxnSpPr>
            <p:cNvPr id="185" name="直線コネクタ 184">
              <a:extLst>
                <a:ext uri="{FF2B5EF4-FFF2-40B4-BE49-F238E27FC236}">
                  <a16:creationId xmlns:a16="http://schemas.microsoft.com/office/drawing/2014/main" id="{124989F4-58A5-4439-31A7-986244C8BF66}"/>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0E3EA5E0-923F-8488-5B50-EC388FAB025D}"/>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グループ化 139">
            <a:extLst>
              <a:ext uri="{FF2B5EF4-FFF2-40B4-BE49-F238E27FC236}">
                <a16:creationId xmlns:a16="http://schemas.microsoft.com/office/drawing/2014/main" id="{E3706F3E-4328-6673-8C4E-01807F7D9200}"/>
              </a:ext>
            </a:extLst>
          </p:cNvPr>
          <p:cNvGrpSpPr/>
          <p:nvPr/>
        </p:nvGrpSpPr>
        <p:grpSpPr>
          <a:xfrm rot="10800000">
            <a:off x="7045665" y="4612860"/>
            <a:ext cx="77760" cy="133096"/>
            <a:chOff x="5869456" y="4174933"/>
            <a:chExt cx="61173" cy="170923"/>
          </a:xfrm>
        </p:grpSpPr>
        <p:cxnSp>
          <p:nvCxnSpPr>
            <p:cNvPr id="183" name="直線コネクタ 182">
              <a:extLst>
                <a:ext uri="{FF2B5EF4-FFF2-40B4-BE49-F238E27FC236}">
                  <a16:creationId xmlns:a16="http://schemas.microsoft.com/office/drawing/2014/main" id="{4469CBB8-A845-8FD2-FE45-CB968E4E100A}"/>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a:extLst>
                <a:ext uri="{FF2B5EF4-FFF2-40B4-BE49-F238E27FC236}">
                  <a16:creationId xmlns:a16="http://schemas.microsoft.com/office/drawing/2014/main" id="{F50A1B85-CAE4-BBDF-AECA-82FEB3D169E4}"/>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グループ化 140">
            <a:extLst>
              <a:ext uri="{FF2B5EF4-FFF2-40B4-BE49-F238E27FC236}">
                <a16:creationId xmlns:a16="http://schemas.microsoft.com/office/drawing/2014/main" id="{5A7C9469-DC23-49A1-05D0-7948D34F9E56}"/>
              </a:ext>
            </a:extLst>
          </p:cNvPr>
          <p:cNvGrpSpPr/>
          <p:nvPr/>
        </p:nvGrpSpPr>
        <p:grpSpPr>
          <a:xfrm rot="10800000">
            <a:off x="7460856" y="4612860"/>
            <a:ext cx="77760" cy="133096"/>
            <a:chOff x="5869456" y="4174933"/>
            <a:chExt cx="61173" cy="170923"/>
          </a:xfrm>
        </p:grpSpPr>
        <p:cxnSp>
          <p:nvCxnSpPr>
            <p:cNvPr id="181" name="直線コネクタ 180">
              <a:extLst>
                <a:ext uri="{FF2B5EF4-FFF2-40B4-BE49-F238E27FC236}">
                  <a16:creationId xmlns:a16="http://schemas.microsoft.com/office/drawing/2014/main" id="{06415E5C-9744-FDE2-88D3-5EF4B86E2528}"/>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a:extLst>
                <a:ext uri="{FF2B5EF4-FFF2-40B4-BE49-F238E27FC236}">
                  <a16:creationId xmlns:a16="http://schemas.microsoft.com/office/drawing/2014/main" id="{C3D8ABA6-CCBB-13F0-DF13-05C38F0A18E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グループ化 141">
            <a:extLst>
              <a:ext uri="{FF2B5EF4-FFF2-40B4-BE49-F238E27FC236}">
                <a16:creationId xmlns:a16="http://schemas.microsoft.com/office/drawing/2014/main" id="{F2386D37-55CA-1D03-741B-DE6223B48AA2}"/>
              </a:ext>
            </a:extLst>
          </p:cNvPr>
          <p:cNvGrpSpPr/>
          <p:nvPr/>
        </p:nvGrpSpPr>
        <p:grpSpPr>
          <a:xfrm rot="12427978">
            <a:off x="7311429" y="4614964"/>
            <a:ext cx="77760" cy="133096"/>
            <a:chOff x="5869456" y="4174933"/>
            <a:chExt cx="61173" cy="170923"/>
          </a:xfrm>
        </p:grpSpPr>
        <p:cxnSp>
          <p:nvCxnSpPr>
            <p:cNvPr id="179" name="直線コネクタ 178">
              <a:extLst>
                <a:ext uri="{FF2B5EF4-FFF2-40B4-BE49-F238E27FC236}">
                  <a16:creationId xmlns:a16="http://schemas.microsoft.com/office/drawing/2014/main" id="{64C556E8-C71D-B626-9BD8-E8A4F95F925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a:extLst>
                <a:ext uri="{FF2B5EF4-FFF2-40B4-BE49-F238E27FC236}">
                  <a16:creationId xmlns:a16="http://schemas.microsoft.com/office/drawing/2014/main" id="{3FC400FC-25E1-C0E3-5A64-6D9B76F28C56}"/>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グループ化 142">
            <a:extLst>
              <a:ext uri="{FF2B5EF4-FFF2-40B4-BE49-F238E27FC236}">
                <a16:creationId xmlns:a16="http://schemas.microsoft.com/office/drawing/2014/main" id="{F0EAA017-C5D8-13FA-EBAE-62890FE10274}"/>
              </a:ext>
            </a:extLst>
          </p:cNvPr>
          <p:cNvGrpSpPr/>
          <p:nvPr/>
        </p:nvGrpSpPr>
        <p:grpSpPr>
          <a:xfrm rot="12427978">
            <a:off x="6868016" y="4622483"/>
            <a:ext cx="77760" cy="133096"/>
            <a:chOff x="5869456" y="4174933"/>
            <a:chExt cx="61173" cy="170923"/>
          </a:xfrm>
        </p:grpSpPr>
        <p:cxnSp>
          <p:nvCxnSpPr>
            <p:cNvPr id="177" name="直線コネクタ 176">
              <a:extLst>
                <a:ext uri="{FF2B5EF4-FFF2-40B4-BE49-F238E27FC236}">
                  <a16:creationId xmlns:a16="http://schemas.microsoft.com/office/drawing/2014/main" id="{6EEAEC32-4268-A61C-10D0-53261B46480D}"/>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F2DAFBAD-05D7-71DA-1F66-A286E5AAE0A2}"/>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グループ化 143">
            <a:extLst>
              <a:ext uri="{FF2B5EF4-FFF2-40B4-BE49-F238E27FC236}">
                <a16:creationId xmlns:a16="http://schemas.microsoft.com/office/drawing/2014/main" id="{6A3E2EA8-B134-7986-4260-EA40A15B2C4F}"/>
              </a:ext>
            </a:extLst>
          </p:cNvPr>
          <p:cNvGrpSpPr/>
          <p:nvPr/>
        </p:nvGrpSpPr>
        <p:grpSpPr>
          <a:xfrm rot="12427978">
            <a:off x="6443267" y="4630002"/>
            <a:ext cx="77760" cy="133096"/>
            <a:chOff x="5869456" y="4174933"/>
            <a:chExt cx="61173" cy="170923"/>
          </a:xfrm>
        </p:grpSpPr>
        <p:cxnSp>
          <p:nvCxnSpPr>
            <p:cNvPr id="175" name="直線コネクタ 174">
              <a:extLst>
                <a:ext uri="{FF2B5EF4-FFF2-40B4-BE49-F238E27FC236}">
                  <a16:creationId xmlns:a16="http://schemas.microsoft.com/office/drawing/2014/main" id="{FE9E6B5F-A06A-E197-259F-1E13F35F3F14}"/>
                </a:ext>
              </a:extLst>
            </p:cNvPr>
            <p:cNvCxnSpPr>
              <a:cxnSpLocks/>
            </p:cNvCxnSpPr>
            <p:nvPr/>
          </p:nvCxnSpPr>
          <p:spPr>
            <a:xfrm rot="10800000" flipV="1">
              <a:off x="5930629" y="4174933"/>
              <a:ext cx="0"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A71E41FC-DD2E-D35A-1686-435F6F23E117}"/>
                </a:ext>
              </a:extLst>
            </p:cNvPr>
            <p:cNvCxnSpPr>
              <a:cxnSpLocks/>
            </p:cNvCxnSpPr>
            <p:nvPr/>
          </p:nvCxnSpPr>
          <p:spPr>
            <a:xfrm rot="10800000" flipH="1" flipV="1">
              <a:off x="5869456" y="4174933"/>
              <a:ext cx="49069" cy="1709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グループ化 144">
            <a:extLst>
              <a:ext uri="{FF2B5EF4-FFF2-40B4-BE49-F238E27FC236}">
                <a16:creationId xmlns:a16="http://schemas.microsoft.com/office/drawing/2014/main" id="{7D8E51F8-DAED-5DA4-65A8-80CE6AF2C2C4}"/>
              </a:ext>
            </a:extLst>
          </p:cNvPr>
          <p:cNvGrpSpPr/>
          <p:nvPr/>
        </p:nvGrpSpPr>
        <p:grpSpPr>
          <a:xfrm>
            <a:off x="6383583" y="4871030"/>
            <a:ext cx="343798" cy="546346"/>
            <a:chOff x="8080272" y="5109707"/>
            <a:chExt cx="416719" cy="617985"/>
          </a:xfrm>
        </p:grpSpPr>
        <p:grpSp>
          <p:nvGrpSpPr>
            <p:cNvPr id="166" name="グループ化 165">
              <a:extLst>
                <a:ext uri="{FF2B5EF4-FFF2-40B4-BE49-F238E27FC236}">
                  <a16:creationId xmlns:a16="http://schemas.microsoft.com/office/drawing/2014/main" id="{636BC734-22E8-6B83-3DB2-D9E779F8D7C5}"/>
                </a:ext>
              </a:extLst>
            </p:cNvPr>
            <p:cNvGrpSpPr/>
            <p:nvPr/>
          </p:nvGrpSpPr>
          <p:grpSpPr>
            <a:xfrm rot="10800000">
              <a:off x="8432163" y="5138708"/>
              <a:ext cx="64828" cy="587478"/>
              <a:chOff x="5860003" y="3755991"/>
              <a:chExt cx="70626" cy="613393"/>
            </a:xfrm>
          </p:grpSpPr>
          <p:cxnSp>
            <p:nvCxnSpPr>
              <p:cNvPr id="173" name="直線コネクタ 172">
                <a:extLst>
                  <a:ext uri="{FF2B5EF4-FFF2-40B4-BE49-F238E27FC236}">
                    <a16:creationId xmlns:a16="http://schemas.microsoft.com/office/drawing/2014/main" id="{36BDF7DA-0FDF-CB92-9AA2-9DB48EFEFAFF}"/>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8E99E51F-B4AF-60F3-27CE-AA55C0394413}"/>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グループ化 166">
              <a:extLst>
                <a:ext uri="{FF2B5EF4-FFF2-40B4-BE49-F238E27FC236}">
                  <a16:creationId xmlns:a16="http://schemas.microsoft.com/office/drawing/2014/main" id="{92791B21-4CA6-670B-70C1-8E67C9AB1C8A}"/>
                </a:ext>
              </a:extLst>
            </p:cNvPr>
            <p:cNvGrpSpPr/>
            <p:nvPr/>
          </p:nvGrpSpPr>
          <p:grpSpPr>
            <a:xfrm rot="11141898">
              <a:off x="8080272" y="5131430"/>
              <a:ext cx="71185" cy="567926"/>
              <a:chOff x="5902428" y="3802745"/>
              <a:chExt cx="71185" cy="567926"/>
            </a:xfrm>
          </p:grpSpPr>
          <p:cxnSp>
            <p:nvCxnSpPr>
              <p:cNvPr id="171" name="直線コネクタ 170">
                <a:extLst>
                  <a:ext uri="{FF2B5EF4-FFF2-40B4-BE49-F238E27FC236}">
                    <a16:creationId xmlns:a16="http://schemas.microsoft.com/office/drawing/2014/main" id="{A5D7AECE-A32D-9DBF-480C-BC6995C96AE9}"/>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4A4A315-68B1-83F6-63A1-FAAAB54749B5}"/>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グループ化 167">
              <a:extLst>
                <a:ext uri="{FF2B5EF4-FFF2-40B4-BE49-F238E27FC236}">
                  <a16:creationId xmlns:a16="http://schemas.microsoft.com/office/drawing/2014/main" id="{A051C3ED-666B-F805-EEF2-8F17FC1273F1}"/>
                </a:ext>
              </a:extLst>
            </p:cNvPr>
            <p:cNvGrpSpPr/>
            <p:nvPr/>
          </p:nvGrpSpPr>
          <p:grpSpPr>
            <a:xfrm rot="11059495">
              <a:off x="8254081" y="5109707"/>
              <a:ext cx="84212" cy="617985"/>
              <a:chOff x="5882569" y="3928707"/>
              <a:chExt cx="84212" cy="617985"/>
            </a:xfrm>
          </p:grpSpPr>
          <p:cxnSp>
            <p:nvCxnSpPr>
              <p:cNvPr id="169" name="直線コネクタ 168">
                <a:extLst>
                  <a:ext uri="{FF2B5EF4-FFF2-40B4-BE49-F238E27FC236}">
                    <a16:creationId xmlns:a16="http://schemas.microsoft.com/office/drawing/2014/main" id="{B81AD6FE-B1AD-3AED-C96B-2071A0E2FE3E}"/>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FBF76561-2093-69FD-33C0-319608068FD3}"/>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6" name="グループ化 145">
            <a:extLst>
              <a:ext uri="{FF2B5EF4-FFF2-40B4-BE49-F238E27FC236}">
                <a16:creationId xmlns:a16="http://schemas.microsoft.com/office/drawing/2014/main" id="{A7950DAE-2234-A2B4-0B38-EC19F9DB0407}"/>
              </a:ext>
            </a:extLst>
          </p:cNvPr>
          <p:cNvGrpSpPr/>
          <p:nvPr/>
        </p:nvGrpSpPr>
        <p:grpSpPr>
          <a:xfrm>
            <a:off x="6809307" y="4879425"/>
            <a:ext cx="343798" cy="546346"/>
            <a:chOff x="8080272" y="5109707"/>
            <a:chExt cx="416719" cy="617985"/>
          </a:xfrm>
        </p:grpSpPr>
        <p:grpSp>
          <p:nvGrpSpPr>
            <p:cNvPr id="157" name="グループ化 156">
              <a:extLst>
                <a:ext uri="{FF2B5EF4-FFF2-40B4-BE49-F238E27FC236}">
                  <a16:creationId xmlns:a16="http://schemas.microsoft.com/office/drawing/2014/main" id="{41785FD9-57F3-F970-A102-80C55FE1A9BC}"/>
                </a:ext>
              </a:extLst>
            </p:cNvPr>
            <p:cNvGrpSpPr/>
            <p:nvPr/>
          </p:nvGrpSpPr>
          <p:grpSpPr>
            <a:xfrm rot="10800000">
              <a:off x="8432163" y="5138708"/>
              <a:ext cx="64828" cy="587478"/>
              <a:chOff x="5860003" y="3755991"/>
              <a:chExt cx="70626" cy="613393"/>
            </a:xfrm>
          </p:grpSpPr>
          <p:cxnSp>
            <p:nvCxnSpPr>
              <p:cNvPr id="164" name="直線コネクタ 163">
                <a:extLst>
                  <a:ext uri="{FF2B5EF4-FFF2-40B4-BE49-F238E27FC236}">
                    <a16:creationId xmlns:a16="http://schemas.microsoft.com/office/drawing/2014/main" id="{04A708EC-5B17-1134-636D-A519511E68B0}"/>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B7420D55-C287-26C2-03CB-942E8A27A82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グループ化 157">
              <a:extLst>
                <a:ext uri="{FF2B5EF4-FFF2-40B4-BE49-F238E27FC236}">
                  <a16:creationId xmlns:a16="http://schemas.microsoft.com/office/drawing/2014/main" id="{84C41DAA-2BE3-ED0D-5DE5-057014DD5ACB}"/>
                </a:ext>
              </a:extLst>
            </p:cNvPr>
            <p:cNvGrpSpPr/>
            <p:nvPr/>
          </p:nvGrpSpPr>
          <p:grpSpPr>
            <a:xfrm rot="11141898">
              <a:off x="8080272" y="5131430"/>
              <a:ext cx="71185" cy="567926"/>
              <a:chOff x="5902428" y="3802745"/>
              <a:chExt cx="71185" cy="567926"/>
            </a:xfrm>
          </p:grpSpPr>
          <p:cxnSp>
            <p:nvCxnSpPr>
              <p:cNvPr id="162" name="直線コネクタ 161">
                <a:extLst>
                  <a:ext uri="{FF2B5EF4-FFF2-40B4-BE49-F238E27FC236}">
                    <a16:creationId xmlns:a16="http://schemas.microsoft.com/office/drawing/2014/main" id="{570A7DA7-3018-B746-325B-01AA48BA40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7F130CA-B1F0-53CF-1C3D-3C883185C7D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グループ化 158">
              <a:extLst>
                <a:ext uri="{FF2B5EF4-FFF2-40B4-BE49-F238E27FC236}">
                  <a16:creationId xmlns:a16="http://schemas.microsoft.com/office/drawing/2014/main" id="{0916B6ED-034F-96DD-330D-5080DAA1E838}"/>
                </a:ext>
              </a:extLst>
            </p:cNvPr>
            <p:cNvGrpSpPr/>
            <p:nvPr/>
          </p:nvGrpSpPr>
          <p:grpSpPr>
            <a:xfrm rot="11059495">
              <a:off x="8254081" y="5109707"/>
              <a:ext cx="84212" cy="617985"/>
              <a:chOff x="5882569" y="3928707"/>
              <a:chExt cx="84212" cy="617985"/>
            </a:xfrm>
          </p:grpSpPr>
          <p:cxnSp>
            <p:nvCxnSpPr>
              <p:cNvPr id="160" name="直線コネクタ 159">
                <a:extLst>
                  <a:ext uri="{FF2B5EF4-FFF2-40B4-BE49-F238E27FC236}">
                    <a16:creationId xmlns:a16="http://schemas.microsoft.com/office/drawing/2014/main" id="{6AC86AB7-7925-F17E-DE4F-61185A694762}"/>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FEFF3FA5-F987-CE59-BCAA-59D91456ECDC}"/>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7" name="グループ化 146">
            <a:extLst>
              <a:ext uri="{FF2B5EF4-FFF2-40B4-BE49-F238E27FC236}">
                <a16:creationId xmlns:a16="http://schemas.microsoft.com/office/drawing/2014/main" id="{DD29D930-727E-842E-C2E6-A2195A79A10B}"/>
              </a:ext>
            </a:extLst>
          </p:cNvPr>
          <p:cNvGrpSpPr/>
          <p:nvPr/>
        </p:nvGrpSpPr>
        <p:grpSpPr>
          <a:xfrm>
            <a:off x="7248852" y="4867887"/>
            <a:ext cx="343798" cy="546346"/>
            <a:chOff x="8080272" y="5109707"/>
            <a:chExt cx="416719" cy="617985"/>
          </a:xfrm>
        </p:grpSpPr>
        <p:grpSp>
          <p:nvGrpSpPr>
            <p:cNvPr id="148" name="グループ化 147">
              <a:extLst>
                <a:ext uri="{FF2B5EF4-FFF2-40B4-BE49-F238E27FC236}">
                  <a16:creationId xmlns:a16="http://schemas.microsoft.com/office/drawing/2014/main" id="{79EB55F2-6196-8699-71BF-4E4A9F04A27B}"/>
                </a:ext>
              </a:extLst>
            </p:cNvPr>
            <p:cNvGrpSpPr/>
            <p:nvPr/>
          </p:nvGrpSpPr>
          <p:grpSpPr>
            <a:xfrm rot="10800000">
              <a:off x="8432163" y="5138708"/>
              <a:ext cx="64828" cy="587478"/>
              <a:chOff x="5860003" y="3755991"/>
              <a:chExt cx="70626" cy="613393"/>
            </a:xfrm>
          </p:grpSpPr>
          <p:cxnSp>
            <p:nvCxnSpPr>
              <p:cNvPr id="155" name="直線コネクタ 154">
                <a:extLst>
                  <a:ext uri="{FF2B5EF4-FFF2-40B4-BE49-F238E27FC236}">
                    <a16:creationId xmlns:a16="http://schemas.microsoft.com/office/drawing/2014/main" id="{D3F7EE26-4071-4485-1FEA-3BE20132CEA5}"/>
                  </a:ext>
                </a:extLst>
              </p:cNvPr>
              <p:cNvCxnSpPr>
                <a:cxnSpLocks/>
              </p:cNvCxnSpPr>
              <p:nvPr/>
            </p:nvCxnSpPr>
            <p:spPr>
              <a:xfrm rot="10800000" flipV="1">
                <a:off x="5930629" y="3755991"/>
                <a:ext cx="0" cy="5898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C9E9060-9411-4A7C-7C90-886AC91CB442}"/>
                  </a:ext>
                </a:extLst>
              </p:cNvPr>
              <p:cNvCxnSpPr>
                <a:cxnSpLocks/>
              </p:cNvCxnSpPr>
              <p:nvPr/>
            </p:nvCxnSpPr>
            <p:spPr>
              <a:xfrm rot="10800000" flipH="1" flipV="1">
                <a:off x="5860003" y="3778690"/>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グループ化 148">
              <a:extLst>
                <a:ext uri="{FF2B5EF4-FFF2-40B4-BE49-F238E27FC236}">
                  <a16:creationId xmlns:a16="http://schemas.microsoft.com/office/drawing/2014/main" id="{146207E6-B16C-41DD-89D8-65DF1D267D95}"/>
                </a:ext>
              </a:extLst>
            </p:cNvPr>
            <p:cNvGrpSpPr/>
            <p:nvPr/>
          </p:nvGrpSpPr>
          <p:grpSpPr>
            <a:xfrm rot="11141898">
              <a:off x="8080272" y="5131430"/>
              <a:ext cx="71185" cy="567926"/>
              <a:chOff x="5902428" y="3802745"/>
              <a:chExt cx="71185" cy="567926"/>
            </a:xfrm>
          </p:grpSpPr>
          <p:cxnSp>
            <p:nvCxnSpPr>
              <p:cNvPr id="153" name="直線コネクタ 152">
                <a:extLst>
                  <a:ext uri="{FF2B5EF4-FFF2-40B4-BE49-F238E27FC236}">
                    <a16:creationId xmlns:a16="http://schemas.microsoft.com/office/drawing/2014/main" id="{AEFFDD87-38A7-6BDD-B3B2-08CF054D042A}"/>
                  </a:ext>
                </a:extLst>
              </p:cNvPr>
              <p:cNvCxnSpPr>
                <a:cxnSpLocks/>
              </p:cNvCxnSpPr>
              <p:nvPr/>
            </p:nvCxnSpPr>
            <p:spPr>
              <a:xfrm rot="10458102" flipV="1">
                <a:off x="5904953" y="3829946"/>
                <a:ext cx="68660" cy="513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95A475E-92CD-CB17-4168-3A1391AAD2FF}"/>
                  </a:ext>
                </a:extLst>
              </p:cNvPr>
              <p:cNvCxnSpPr>
                <a:cxnSpLocks/>
              </p:cNvCxnSpPr>
              <p:nvPr/>
            </p:nvCxnSpPr>
            <p:spPr>
              <a:xfrm rot="10458102" flipV="1">
                <a:off x="5902428" y="3802745"/>
                <a:ext cx="2337" cy="567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グループ化 149">
              <a:extLst>
                <a:ext uri="{FF2B5EF4-FFF2-40B4-BE49-F238E27FC236}">
                  <a16:creationId xmlns:a16="http://schemas.microsoft.com/office/drawing/2014/main" id="{82EE64AA-0044-08FC-8223-ACD819D21218}"/>
                </a:ext>
              </a:extLst>
            </p:cNvPr>
            <p:cNvGrpSpPr/>
            <p:nvPr/>
          </p:nvGrpSpPr>
          <p:grpSpPr>
            <a:xfrm rot="11059495">
              <a:off x="8254081" y="5109707"/>
              <a:ext cx="84212" cy="617985"/>
              <a:chOff x="5882569" y="3928707"/>
              <a:chExt cx="84212" cy="617985"/>
            </a:xfrm>
          </p:grpSpPr>
          <p:cxnSp>
            <p:nvCxnSpPr>
              <p:cNvPr id="151" name="直線コネクタ 150">
                <a:extLst>
                  <a:ext uri="{FF2B5EF4-FFF2-40B4-BE49-F238E27FC236}">
                    <a16:creationId xmlns:a16="http://schemas.microsoft.com/office/drawing/2014/main" id="{E356809E-5AC2-AB5F-D87D-2C86FA181143}"/>
                  </a:ext>
                </a:extLst>
              </p:cNvPr>
              <p:cNvCxnSpPr>
                <a:cxnSpLocks/>
              </p:cNvCxnSpPr>
              <p:nvPr/>
            </p:nvCxnSpPr>
            <p:spPr>
              <a:xfrm rot="10540505" flipV="1">
                <a:off x="5914877" y="3928707"/>
                <a:ext cx="51904" cy="4157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2E657F74-E469-ED87-EA9C-448C6807990A}"/>
                  </a:ext>
                </a:extLst>
              </p:cNvPr>
              <p:cNvCxnSpPr>
                <a:cxnSpLocks/>
              </p:cNvCxnSpPr>
              <p:nvPr/>
            </p:nvCxnSpPr>
            <p:spPr>
              <a:xfrm rot="10800000" flipH="1" flipV="1">
                <a:off x="5882569" y="3955998"/>
                <a:ext cx="70626" cy="5906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9" name="テキスト ボックス 198">
            <a:extLst>
              <a:ext uri="{FF2B5EF4-FFF2-40B4-BE49-F238E27FC236}">
                <a16:creationId xmlns:a16="http://schemas.microsoft.com/office/drawing/2014/main" id="{F9143FEB-BCA4-D70B-D5C3-6891A74853FC}"/>
              </a:ext>
            </a:extLst>
          </p:cNvPr>
          <p:cNvSpPr txBox="1"/>
          <p:nvPr/>
        </p:nvSpPr>
        <p:spPr>
          <a:xfrm>
            <a:off x="6091179" y="5549175"/>
            <a:ext cx="2473461" cy="307777"/>
          </a:xfrm>
          <a:prstGeom prst="rect">
            <a:avLst/>
          </a:prstGeom>
          <a:noFill/>
          <a:ln>
            <a:solidFill>
              <a:schemeClr val="tx1"/>
            </a:solidFill>
          </a:ln>
        </p:spPr>
        <p:txBody>
          <a:bodyPr wrap="square" rtlCol="0">
            <a:spAutoFit/>
          </a:bodyPr>
          <a:lstStyle/>
          <a:p>
            <a:r>
              <a:rPr kumimoji="1" lang="ja-JP" altLang="en-US" sz="1400" dirty="0"/>
              <a:t>一部</a:t>
            </a:r>
            <a:r>
              <a:rPr kumimoji="1" lang="en-US" altLang="ja-JP" sz="1400" dirty="0"/>
              <a:t>OK</a:t>
            </a:r>
            <a:r>
              <a:rPr kumimoji="1" lang="ja-JP" altLang="en-US" sz="1400" dirty="0"/>
              <a:t>（</a:t>
            </a:r>
            <a:r>
              <a:rPr kumimoji="1" lang="en-US" altLang="ja-JP" sz="1400" dirty="0"/>
              <a:t>UL</a:t>
            </a:r>
            <a:r>
              <a:rPr kumimoji="1" lang="ja-JP" altLang="en-US" sz="1400" dirty="0"/>
              <a:t>ファイル参照）</a:t>
            </a:r>
            <a:endParaRPr kumimoji="1" lang="en-US" altLang="ja-JP" sz="1400" dirty="0"/>
          </a:p>
        </p:txBody>
      </p:sp>
      <p:sp>
        <p:nvSpPr>
          <p:cNvPr id="200" name="テキスト ボックス 199">
            <a:extLst>
              <a:ext uri="{FF2B5EF4-FFF2-40B4-BE49-F238E27FC236}">
                <a16:creationId xmlns:a16="http://schemas.microsoft.com/office/drawing/2014/main" id="{5118BBCD-ECEE-CDBE-C4A7-B19B6873CAD6}"/>
              </a:ext>
            </a:extLst>
          </p:cNvPr>
          <p:cNvSpPr txBox="1"/>
          <p:nvPr/>
        </p:nvSpPr>
        <p:spPr>
          <a:xfrm>
            <a:off x="6781319" y="198541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1" name="テキスト ボックス 200">
            <a:extLst>
              <a:ext uri="{FF2B5EF4-FFF2-40B4-BE49-F238E27FC236}">
                <a16:creationId xmlns:a16="http://schemas.microsoft.com/office/drawing/2014/main" id="{2D861BEB-D1AB-2D72-BF3A-09B86D781624}"/>
              </a:ext>
            </a:extLst>
          </p:cNvPr>
          <p:cNvSpPr txBox="1"/>
          <p:nvPr/>
        </p:nvSpPr>
        <p:spPr>
          <a:xfrm>
            <a:off x="3716315" y="5650595"/>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02" name="テキスト ボックス 201">
            <a:extLst>
              <a:ext uri="{FF2B5EF4-FFF2-40B4-BE49-F238E27FC236}">
                <a16:creationId xmlns:a16="http://schemas.microsoft.com/office/drawing/2014/main" id="{B20B596B-576C-D202-A1F1-A8887B3879E0}"/>
              </a:ext>
            </a:extLst>
          </p:cNvPr>
          <p:cNvSpPr txBox="1"/>
          <p:nvPr/>
        </p:nvSpPr>
        <p:spPr>
          <a:xfrm>
            <a:off x="3676479" y="3239298"/>
            <a:ext cx="457897" cy="307777"/>
          </a:xfrm>
          <a:prstGeom prst="rect">
            <a:avLst/>
          </a:prstGeom>
          <a:noFill/>
          <a:ln>
            <a:solidFill>
              <a:schemeClr val="tx1"/>
            </a:solidFill>
          </a:ln>
        </p:spPr>
        <p:txBody>
          <a:bodyPr wrap="square" rtlCol="0">
            <a:spAutoFit/>
          </a:bodyPr>
          <a:lstStyle/>
          <a:p>
            <a:r>
              <a:rPr kumimoji="1" lang="en-US" altLang="ja-JP" sz="1400" dirty="0"/>
              <a:t>OK</a:t>
            </a:r>
          </a:p>
        </p:txBody>
      </p:sp>
      <p:sp>
        <p:nvSpPr>
          <p:cNvPr id="2" name="テキスト ボックス 1">
            <a:extLst>
              <a:ext uri="{FF2B5EF4-FFF2-40B4-BE49-F238E27FC236}">
                <a16:creationId xmlns:a16="http://schemas.microsoft.com/office/drawing/2014/main" id="{F9529943-677E-89B8-8397-AB687BDDC52D}"/>
              </a:ext>
            </a:extLst>
          </p:cNvPr>
          <p:cNvSpPr txBox="1"/>
          <p:nvPr/>
        </p:nvSpPr>
        <p:spPr>
          <a:xfrm>
            <a:off x="3114750" y="6213527"/>
            <a:ext cx="4904250" cy="369332"/>
          </a:xfrm>
          <a:prstGeom prst="rect">
            <a:avLst/>
          </a:prstGeom>
          <a:noFill/>
        </p:spPr>
        <p:txBody>
          <a:bodyPr wrap="square" rtlCol="0">
            <a:spAutoFit/>
          </a:bodyPr>
          <a:lstStyle/>
          <a:p>
            <a:r>
              <a:rPr lang="ja-JP" altLang="en-US" dirty="0">
                <a:hlinkClick r:id="rId4"/>
              </a:rPr>
              <a:t>オサダ</a:t>
            </a:r>
            <a:r>
              <a:rPr lang="en-US" altLang="ja-JP" dirty="0">
                <a:hlinkClick r:id="rId4"/>
              </a:rPr>
              <a:t>HP</a:t>
            </a:r>
            <a:r>
              <a:rPr lang="ja-JP" altLang="en-US" dirty="0">
                <a:hlinkClick r:id="rId4"/>
              </a:rPr>
              <a:t>リンク：</a:t>
            </a:r>
            <a:r>
              <a:rPr lang="en-US" altLang="ja-JP" dirty="0">
                <a:hlinkClick r:id="rId4"/>
              </a:rPr>
              <a:t>UL</a:t>
            </a:r>
            <a:r>
              <a:rPr lang="ja-JP" altLang="en-US" dirty="0">
                <a:hlinkClick r:id="rId4"/>
              </a:rPr>
              <a:t>・</a:t>
            </a:r>
            <a:r>
              <a:rPr lang="en-US" altLang="ja-JP" dirty="0" err="1">
                <a:hlinkClick r:id="rId4"/>
              </a:rPr>
              <a:t>cUL</a:t>
            </a:r>
            <a:r>
              <a:rPr lang="ja-JP" altLang="en-US" dirty="0">
                <a:hlinkClick r:id="rId4"/>
              </a:rPr>
              <a:t>認定製品について</a:t>
            </a:r>
            <a:endParaRPr lang="ja-JP" altLang="en-US" dirty="0"/>
          </a:p>
        </p:txBody>
      </p:sp>
      <p:sp>
        <p:nvSpPr>
          <p:cNvPr id="109" name="テキスト ボックス 108">
            <a:extLst>
              <a:ext uri="{FF2B5EF4-FFF2-40B4-BE49-F238E27FC236}">
                <a16:creationId xmlns:a16="http://schemas.microsoft.com/office/drawing/2014/main" id="{3AAAD53F-6472-E529-571D-A7F87E73D2C2}"/>
              </a:ext>
            </a:extLst>
          </p:cNvPr>
          <p:cNvSpPr txBox="1"/>
          <p:nvPr/>
        </p:nvSpPr>
        <p:spPr>
          <a:xfrm>
            <a:off x="7831478" y="1588694"/>
            <a:ext cx="2473461" cy="369332"/>
          </a:xfrm>
          <a:prstGeom prst="rect">
            <a:avLst/>
          </a:prstGeom>
          <a:noFill/>
        </p:spPr>
        <p:txBody>
          <a:bodyPr wrap="square">
            <a:spAutoFit/>
          </a:bodyPr>
          <a:lstStyle/>
          <a:p>
            <a:r>
              <a:rPr lang="en-US" altLang="ja-JP" dirty="0">
                <a:solidFill>
                  <a:srgbClr val="FF0000"/>
                </a:solidFill>
              </a:rPr>
              <a:t>2023.8.9</a:t>
            </a:r>
            <a:r>
              <a:rPr lang="ja-JP" altLang="en-US" dirty="0">
                <a:solidFill>
                  <a:srgbClr val="FF0000"/>
                </a:solidFill>
              </a:rPr>
              <a:t>　修正箇所</a:t>
            </a:r>
          </a:p>
        </p:txBody>
      </p:sp>
      <p:sp>
        <p:nvSpPr>
          <p:cNvPr id="215" name="矢印: 右 214">
            <a:extLst>
              <a:ext uri="{FF2B5EF4-FFF2-40B4-BE49-F238E27FC236}">
                <a16:creationId xmlns:a16="http://schemas.microsoft.com/office/drawing/2014/main" id="{0256DF2D-C92F-AE49-4947-A8FF13CD47D7}"/>
              </a:ext>
            </a:extLst>
          </p:cNvPr>
          <p:cNvSpPr/>
          <p:nvPr/>
        </p:nvSpPr>
        <p:spPr>
          <a:xfrm>
            <a:off x="5317428" y="3405522"/>
            <a:ext cx="327171" cy="6458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スライド番号プレースホルダー 102">
            <a:extLst>
              <a:ext uri="{FF2B5EF4-FFF2-40B4-BE49-F238E27FC236}">
                <a16:creationId xmlns:a16="http://schemas.microsoft.com/office/drawing/2014/main" id="{AE98AB24-DEAE-0052-5398-DF0A53E75766}"/>
              </a:ext>
            </a:extLst>
          </p:cNvPr>
          <p:cNvSpPr>
            <a:spLocks noGrp="1"/>
          </p:cNvSpPr>
          <p:nvPr>
            <p:ph type="sldNum" sz="quarter" idx="12"/>
          </p:nvPr>
        </p:nvSpPr>
        <p:spPr/>
        <p:txBody>
          <a:bodyPr/>
          <a:lstStyle/>
          <a:p>
            <a:fld id="{EE6B4B11-9538-48C2-A03B-57C923024A3C}" type="slidenum">
              <a:rPr kumimoji="1" lang="ja-JP" altLang="en-US" smtClean="0"/>
              <a:t>15</a:t>
            </a:fld>
            <a:r>
              <a:rPr kumimoji="1" lang="ja-JP" altLang="en-US"/>
              <a:t>ページ</a:t>
            </a:r>
            <a:endParaRPr kumimoji="1" lang="ja-JP" altLang="en-US" dirty="0"/>
          </a:p>
        </p:txBody>
      </p:sp>
    </p:spTree>
    <p:extLst>
      <p:ext uri="{BB962C8B-B14F-4D97-AF65-F5344CB8AC3E}">
        <p14:creationId xmlns:p14="http://schemas.microsoft.com/office/powerpoint/2010/main" val="90327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EE635711-40B8-601D-142F-20FF09E58E1C}"/>
              </a:ext>
            </a:extLst>
          </p:cNvPr>
          <p:cNvSpPr txBox="1"/>
          <p:nvPr/>
        </p:nvSpPr>
        <p:spPr>
          <a:xfrm>
            <a:off x="702448" y="1019885"/>
            <a:ext cx="10787103" cy="646331"/>
          </a:xfrm>
          <a:prstGeom prst="rect">
            <a:avLst/>
          </a:prstGeom>
          <a:noFill/>
        </p:spPr>
        <p:txBody>
          <a:bodyPr wrap="square" rtlCol="0">
            <a:spAutoFit/>
          </a:bodyPr>
          <a:lstStyle/>
          <a:p>
            <a:r>
              <a:rPr kumimoji="1" lang="ja-JP" altLang="en-US" dirty="0"/>
              <a:t>①</a:t>
            </a:r>
            <a:r>
              <a:rPr kumimoji="1" lang="en-US" altLang="ja-JP" dirty="0"/>
              <a:t>SCCR10kA</a:t>
            </a:r>
            <a:r>
              <a:rPr kumimoji="1" lang="ja-JP" altLang="en-US" dirty="0"/>
              <a:t>以下時</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OTP-6000N-5</a:t>
            </a:r>
            <a:r>
              <a:rPr kumimoji="1" lang="ja-JP" altLang="en-US" dirty="0"/>
              <a:t>　　</a:t>
            </a:r>
            <a:r>
              <a:rPr kumimoji="1" lang="en-US" altLang="ja-JP" dirty="0">
                <a:solidFill>
                  <a:srgbClr val="0070C0"/>
                </a:solidFill>
              </a:rPr>
              <a:t>(2)</a:t>
            </a:r>
            <a:r>
              <a:rPr kumimoji="1" lang="ja-JP" altLang="en-US" dirty="0">
                <a:solidFill>
                  <a:srgbClr val="0070C0"/>
                </a:solidFill>
              </a:rPr>
              <a:t>の電線径範囲で圧着端子</a:t>
            </a:r>
            <a:r>
              <a:rPr kumimoji="1" lang="en-US" altLang="ja-JP" dirty="0">
                <a:solidFill>
                  <a:srgbClr val="0070C0"/>
                </a:solidFill>
              </a:rPr>
              <a:t>2</a:t>
            </a:r>
            <a:r>
              <a:rPr kumimoji="1" lang="ja-JP" altLang="en-US" dirty="0">
                <a:solidFill>
                  <a:srgbClr val="0070C0"/>
                </a:solidFill>
              </a:rPr>
              <a:t>枚重ね</a:t>
            </a:r>
            <a:r>
              <a:rPr kumimoji="1" lang="en-US" altLang="ja-JP" dirty="0">
                <a:solidFill>
                  <a:srgbClr val="0070C0"/>
                </a:solidFill>
              </a:rPr>
              <a:t>OK</a:t>
            </a:r>
            <a:endParaRPr kumimoji="1" lang="ja-JP" altLang="en-US" dirty="0">
              <a:solidFill>
                <a:srgbClr val="0070C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739368" y="630769"/>
            <a:ext cx="11147831" cy="307777"/>
          </a:xfrm>
          <a:prstGeom prst="rect">
            <a:avLst/>
          </a:prstGeom>
          <a:noFill/>
        </p:spPr>
        <p:txBody>
          <a:bodyPr wrap="square" rtlCol="0">
            <a:spAutoFit/>
          </a:bodyPr>
          <a:lstStyle/>
          <a:p>
            <a:r>
              <a:rPr kumimoji="1" lang="ja-JP" altLang="en-US" sz="1400" dirty="0"/>
              <a:t>各製品型式詳細に関しては</a:t>
            </a:r>
            <a:r>
              <a:rPr kumimoji="1" lang="en-US" altLang="ja-JP" sz="1400" dirty="0"/>
              <a:t>HP</a:t>
            </a:r>
            <a:r>
              <a:rPr lang="ja-JP" altLang="en-US" sz="1400" dirty="0"/>
              <a:t>から確認をお願い致します。　</a:t>
            </a:r>
            <a:r>
              <a:rPr lang="ja-JP" altLang="en-US" sz="1400" dirty="0">
                <a:hlinkClick r:id="rId2"/>
              </a:rPr>
              <a:t>オサダ</a:t>
            </a:r>
            <a:r>
              <a:rPr lang="en-US" altLang="ja-JP" sz="1400" dirty="0">
                <a:hlinkClick r:id="rId2"/>
              </a:rPr>
              <a:t>HP</a:t>
            </a:r>
            <a:r>
              <a:rPr lang="ja-JP" altLang="en-US" sz="1400" dirty="0">
                <a:hlinkClick r:id="rId2"/>
              </a:rPr>
              <a:t>リンク：</a:t>
            </a:r>
            <a:r>
              <a:rPr lang="en-US" altLang="ja-JP" sz="1400" dirty="0">
                <a:hlinkClick r:id="rId2"/>
              </a:rPr>
              <a:t>UL</a:t>
            </a:r>
            <a:r>
              <a:rPr lang="ja-JP" altLang="en-US" sz="1400" dirty="0">
                <a:hlinkClick r:id="rId2"/>
              </a:rPr>
              <a:t>・</a:t>
            </a:r>
            <a:r>
              <a:rPr lang="en-US" altLang="ja-JP" sz="1400" dirty="0" err="1">
                <a:hlinkClick r:id="rId2"/>
              </a:rPr>
              <a:t>cUL</a:t>
            </a:r>
            <a:r>
              <a:rPr lang="ja-JP" altLang="en-US" sz="1400" dirty="0">
                <a:hlinkClick r:id="rId2"/>
              </a:rPr>
              <a:t>認定製品について</a:t>
            </a:r>
            <a:endParaRPr lang="en-US" altLang="ja-JP" sz="1400" dirty="0"/>
          </a:p>
        </p:txBody>
      </p:sp>
      <p:graphicFrame>
        <p:nvGraphicFramePr>
          <p:cNvPr id="5" name="表 4">
            <a:extLst>
              <a:ext uri="{FF2B5EF4-FFF2-40B4-BE49-F238E27FC236}">
                <a16:creationId xmlns:a16="http://schemas.microsoft.com/office/drawing/2014/main" id="{2FD5113A-8DAD-6242-D99E-97384E716CB7}"/>
              </a:ext>
            </a:extLst>
          </p:cNvPr>
          <p:cNvGraphicFramePr>
            <a:graphicFrameLocks noGrp="1"/>
          </p:cNvGraphicFramePr>
          <p:nvPr>
            <p:extLst>
              <p:ext uri="{D42A27DB-BD31-4B8C-83A1-F6EECF244321}">
                <p14:modId xmlns:p14="http://schemas.microsoft.com/office/powerpoint/2010/main" val="3192313637"/>
              </p:ext>
            </p:extLst>
          </p:nvPr>
        </p:nvGraphicFramePr>
        <p:xfrm>
          <a:off x="803275" y="1597314"/>
          <a:ext cx="10211756" cy="1522659"/>
        </p:xfrm>
        <a:graphic>
          <a:graphicData uri="http://schemas.openxmlformats.org/drawingml/2006/table">
            <a:tbl>
              <a:tblPr/>
              <a:tblGrid>
                <a:gridCol w="2177935">
                  <a:extLst>
                    <a:ext uri="{9D8B030D-6E8A-4147-A177-3AD203B41FA5}">
                      <a16:colId xmlns:a16="http://schemas.microsoft.com/office/drawing/2014/main" val="216484570"/>
                    </a:ext>
                  </a:extLst>
                </a:gridCol>
                <a:gridCol w="1285007">
                  <a:extLst>
                    <a:ext uri="{9D8B030D-6E8A-4147-A177-3AD203B41FA5}">
                      <a16:colId xmlns:a16="http://schemas.microsoft.com/office/drawing/2014/main" val="2317244864"/>
                    </a:ext>
                  </a:extLst>
                </a:gridCol>
                <a:gridCol w="637444">
                  <a:extLst>
                    <a:ext uri="{9D8B030D-6E8A-4147-A177-3AD203B41FA5}">
                      <a16:colId xmlns:a16="http://schemas.microsoft.com/office/drawing/2014/main" val="473752696"/>
                    </a:ext>
                  </a:extLst>
                </a:gridCol>
                <a:gridCol w="819571">
                  <a:extLst>
                    <a:ext uri="{9D8B030D-6E8A-4147-A177-3AD203B41FA5}">
                      <a16:colId xmlns:a16="http://schemas.microsoft.com/office/drawing/2014/main" val="2680232506"/>
                    </a:ext>
                  </a:extLst>
                </a:gridCol>
                <a:gridCol w="819571">
                  <a:extLst>
                    <a:ext uri="{9D8B030D-6E8A-4147-A177-3AD203B41FA5}">
                      <a16:colId xmlns:a16="http://schemas.microsoft.com/office/drawing/2014/main" val="1256548463"/>
                    </a:ext>
                  </a:extLst>
                </a:gridCol>
                <a:gridCol w="546381">
                  <a:extLst>
                    <a:ext uri="{9D8B030D-6E8A-4147-A177-3AD203B41FA5}">
                      <a16:colId xmlns:a16="http://schemas.microsoft.com/office/drawing/2014/main" val="248816304"/>
                    </a:ext>
                  </a:extLst>
                </a:gridCol>
                <a:gridCol w="546381">
                  <a:extLst>
                    <a:ext uri="{9D8B030D-6E8A-4147-A177-3AD203B41FA5}">
                      <a16:colId xmlns:a16="http://schemas.microsoft.com/office/drawing/2014/main" val="3287317056"/>
                    </a:ext>
                  </a:extLst>
                </a:gridCol>
                <a:gridCol w="1689733">
                  <a:extLst>
                    <a:ext uri="{9D8B030D-6E8A-4147-A177-3AD203B41FA5}">
                      <a16:colId xmlns:a16="http://schemas.microsoft.com/office/drawing/2014/main" val="907392839"/>
                    </a:ext>
                  </a:extLst>
                </a:gridCol>
                <a:gridCol w="1689733">
                  <a:extLst>
                    <a:ext uri="{9D8B030D-6E8A-4147-A177-3AD203B41FA5}">
                      <a16:colId xmlns:a16="http://schemas.microsoft.com/office/drawing/2014/main" val="1713258315"/>
                    </a:ext>
                  </a:extLst>
                </a:gridCol>
              </a:tblGrid>
              <a:tr h="193677">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Series No.</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 Range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WireType</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FW</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TQ</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V</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dirty="0">
                          <a:solidFill>
                            <a:srgbClr val="3E3F3A"/>
                          </a:solidFill>
                          <a:effectLst/>
                          <a:latin typeface="Segoe UI" panose="020B0502040204020203" pitchFamily="34" charset="0"/>
                          <a:ea typeface="游ゴシック" panose="020B0400000000000000" pitchFamily="50" charset="-128"/>
                        </a:rPr>
                        <a:t>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UG</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CA</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6214942"/>
                  </a:ext>
                </a:extLst>
              </a:tr>
              <a:tr h="193677">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000" b="1"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b"/>
                      <a:r>
                        <a:rPr lang="en-US" sz="1000" b="1" i="0" u="none" strike="noStrike">
                          <a:solidFill>
                            <a:srgbClr val="3E3F3A"/>
                          </a:solidFill>
                          <a:effectLst/>
                          <a:latin typeface="Segoe UI" panose="020B0502040204020203" pitchFamily="34" charset="0"/>
                          <a:ea typeface="游ゴシック" panose="020B0400000000000000" pitchFamily="50" charset="-128"/>
                        </a:rPr>
                        <a:t>Lb In. (Nm)</a:t>
                      </a:r>
                    </a:p>
                  </a:txBody>
                  <a:tcPr marL="9076" marR="9076" marT="9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8191081"/>
                  </a:ext>
                </a:extLst>
              </a:tr>
              <a:tr h="280444">
                <a:tc rowSpan="4">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OTP-6000N-5, followed by -1P thru -6P, may be followed by -SCCR.</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3E3F3A"/>
                          </a:solidFill>
                          <a:effectLst/>
                          <a:latin typeface="Segoe UI" panose="020B0502040204020203" pitchFamily="34" charset="0"/>
                          <a:ea typeface="游ゴシック" panose="020B0400000000000000" pitchFamily="50" charset="-128"/>
                        </a:rPr>
                        <a:t>Line: 3 - 10,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85.5 (9.7)</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228877"/>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Line: (2) 6 - 14,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320929841"/>
                  </a:ext>
                </a:extLst>
              </a:tr>
              <a:tr h="280444">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8 - 20,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Cu</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2</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17.7 (2.0)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600</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000" b="0" i="0" u="none" strike="noStrike">
                          <a:solidFill>
                            <a:srgbClr val="3E3F3A"/>
                          </a:solidFill>
                          <a:effectLst/>
                          <a:latin typeface="Segoe UI" panose="020B0502040204020203" pitchFamily="34" charset="0"/>
                          <a:ea typeface="游ゴシック" panose="020B0400000000000000" pitchFamily="50" charset="-128"/>
                        </a:rPr>
                        <a:t>125</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C</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000" b="0" i="0" u="none" strike="noStrike">
                          <a:solidFill>
                            <a:srgbClr val="3E3F3A"/>
                          </a:solidFill>
                          <a:effectLst/>
                          <a:latin typeface="Segoe UI" panose="020B0502040204020203" pitchFamily="34" charset="0"/>
                          <a:ea typeface="游ゴシック" panose="020B0400000000000000" pitchFamily="50" charset="-128"/>
                        </a:rPr>
                        <a:t>2(115), 5, 6 (8.8 x 7.8 x 27.5 in.)</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9859111"/>
                  </a:ext>
                </a:extLst>
              </a:tr>
              <a:tr h="193677">
                <a:tc vMerge="1">
                  <a:txBody>
                    <a:bodyPr/>
                    <a:lstStyle/>
                    <a:p>
                      <a:endParaRPr kumimoji="1" lang="ja-JP" altLang="en-US"/>
                    </a:p>
                  </a:txBody>
                  <a:tcPr/>
                </a:tc>
                <a:tc>
                  <a:txBody>
                    <a:bodyPr/>
                    <a:lstStyle/>
                    <a:p>
                      <a:pPr algn="l" fontAlgn="t"/>
                      <a:r>
                        <a:rPr lang="en-US" sz="1000" b="0" i="0" u="none" strike="noStrike" dirty="0">
                          <a:solidFill>
                            <a:srgbClr val="3E3F3A"/>
                          </a:solidFill>
                          <a:effectLst/>
                          <a:latin typeface="Segoe UI" panose="020B0502040204020203" pitchFamily="34" charset="0"/>
                          <a:ea typeface="游ゴシック" panose="020B0400000000000000" pitchFamily="50" charset="-128"/>
                        </a:rPr>
                        <a:t>Load: (2) 10, Prepared</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ja-JP" altLang="en-US" sz="1000" b="0" i="0" u="none" strike="noStrike" dirty="0">
                          <a:solidFill>
                            <a:srgbClr val="3E3F3A"/>
                          </a:solidFill>
                          <a:effectLst/>
                          <a:latin typeface="Segoe UI" panose="020B0502040204020203" pitchFamily="34" charset="0"/>
                          <a:ea typeface="游ゴシック" panose="020B0400000000000000" pitchFamily="50" charset="-128"/>
                        </a:rPr>
                        <a:t>　</a:t>
                      </a:r>
                    </a:p>
                  </a:txBody>
                  <a:tcPr marL="9076" marR="9076" marT="90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592439434"/>
                  </a:ext>
                </a:extLst>
              </a:tr>
            </a:tbl>
          </a:graphicData>
        </a:graphic>
      </p:graphicFrame>
      <p:graphicFrame>
        <p:nvGraphicFramePr>
          <p:cNvPr id="7" name="表 6">
            <a:extLst>
              <a:ext uri="{FF2B5EF4-FFF2-40B4-BE49-F238E27FC236}">
                <a16:creationId xmlns:a16="http://schemas.microsoft.com/office/drawing/2014/main" id="{3FE07A17-DF85-9160-9475-B8861D773573}"/>
              </a:ext>
            </a:extLst>
          </p:cNvPr>
          <p:cNvGraphicFramePr>
            <a:graphicFrameLocks noGrp="1"/>
          </p:cNvGraphicFramePr>
          <p:nvPr>
            <p:extLst>
              <p:ext uri="{D42A27DB-BD31-4B8C-83A1-F6EECF244321}">
                <p14:modId xmlns:p14="http://schemas.microsoft.com/office/powerpoint/2010/main" val="1592533928"/>
              </p:ext>
            </p:extLst>
          </p:nvPr>
        </p:nvGraphicFramePr>
        <p:xfrm>
          <a:off x="803275" y="4164248"/>
          <a:ext cx="10614433" cy="2212189"/>
        </p:xfrm>
        <a:graphic>
          <a:graphicData uri="http://schemas.openxmlformats.org/drawingml/2006/table">
            <a:tbl>
              <a:tblPr/>
              <a:tblGrid>
                <a:gridCol w="2165831">
                  <a:extLst>
                    <a:ext uri="{9D8B030D-6E8A-4147-A177-3AD203B41FA5}">
                      <a16:colId xmlns:a16="http://schemas.microsoft.com/office/drawing/2014/main" val="2784868938"/>
                    </a:ext>
                  </a:extLst>
                </a:gridCol>
                <a:gridCol w="821521">
                  <a:extLst>
                    <a:ext uri="{9D8B030D-6E8A-4147-A177-3AD203B41FA5}">
                      <a16:colId xmlns:a16="http://schemas.microsoft.com/office/drawing/2014/main" val="1072980490"/>
                    </a:ext>
                  </a:extLst>
                </a:gridCol>
                <a:gridCol w="2035133">
                  <a:extLst>
                    <a:ext uri="{9D8B030D-6E8A-4147-A177-3AD203B41FA5}">
                      <a16:colId xmlns:a16="http://schemas.microsoft.com/office/drawing/2014/main" val="1962209233"/>
                    </a:ext>
                  </a:extLst>
                </a:gridCol>
                <a:gridCol w="2100481">
                  <a:extLst>
                    <a:ext uri="{9D8B030D-6E8A-4147-A177-3AD203B41FA5}">
                      <a16:colId xmlns:a16="http://schemas.microsoft.com/office/drawing/2014/main" val="3209084425"/>
                    </a:ext>
                  </a:extLst>
                </a:gridCol>
                <a:gridCol w="2100481">
                  <a:extLst>
                    <a:ext uri="{9D8B030D-6E8A-4147-A177-3AD203B41FA5}">
                      <a16:colId xmlns:a16="http://schemas.microsoft.com/office/drawing/2014/main" val="959127172"/>
                    </a:ext>
                  </a:extLst>
                </a:gridCol>
                <a:gridCol w="382754">
                  <a:extLst>
                    <a:ext uri="{9D8B030D-6E8A-4147-A177-3AD203B41FA5}">
                      <a16:colId xmlns:a16="http://schemas.microsoft.com/office/drawing/2014/main" val="3542945788"/>
                    </a:ext>
                  </a:extLst>
                </a:gridCol>
                <a:gridCol w="504116">
                  <a:extLst>
                    <a:ext uri="{9D8B030D-6E8A-4147-A177-3AD203B41FA5}">
                      <a16:colId xmlns:a16="http://schemas.microsoft.com/office/drawing/2014/main" val="1723151056"/>
                    </a:ext>
                  </a:extLst>
                </a:gridCol>
                <a:gridCol w="504116">
                  <a:extLst>
                    <a:ext uri="{9D8B030D-6E8A-4147-A177-3AD203B41FA5}">
                      <a16:colId xmlns:a16="http://schemas.microsoft.com/office/drawing/2014/main" val="4272567532"/>
                    </a:ext>
                  </a:extLst>
                </a:gridCol>
              </a:tblGrid>
              <a:tr h="361970">
                <a:tc rowSpan="2">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Cat. No.</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SuitableConductors</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err="1">
                          <a:solidFill>
                            <a:srgbClr val="000000"/>
                          </a:solidFill>
                          <a:effectLst/>
                          <a:latin typeface="游ゴシック" panose="020B0400000000000000" pitchFamily="50" charset="-128"/>
                          <a:ea typeface="游ゴシック" panose="020B0400000000000000" pitchFamily="50" charset="-128"/>
                        </a:rPr>
                        <a:t>kcmil</a:t>
                      </a: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/AWG</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Overcurrent Protection</a:t>
                      </a:r>
                      <a:br>
                        <a:rPr lang="en-US"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sz="900" b="0" i="0" u="none" strike="noStrike" dirty="0">
                          <a:solidFill>
                            <a:srgbClr val="000000"/>
                          </a:solidFill>
                          <a:effectLst/>
                          <a:latin typeface="游ゴシック" panose="020B0400000000000000" pitchFamily="50" charset="-128"/>
                          <a:ea typeface="游ゴシック" panose="020B0400000000000000" pitchFamily="50" charset="-128"/>
                        </a:rPr>
                        <a:t>Circuit Breaker Required</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SCCR,</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RMS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Sym A</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900" b="0" i="0" u="none" strike="noStrike">
                          <a:solidFill>
                            <a:srgbClr val="000000"/>
                          </a:solidFill>
                          <a:effectLst/>
                          <a:latin typeface="游ゴシック" panose="020B0400000000000000" pitchFamily="50" charset="-128"/>
                          <a:ea typeface="游ゴシック" panose="020B0400000000000000" pitchFamily="50" charset="-128"/>
                        </a:rPr>
                        <a:t>Volts</a:t>
                      </a:r>
                      <a:br>
                        <a:rPr lang="en-US" sz="900" b="0" i="0" u="none" strike="noStrike">
                          <a:solidFill>
                            <a:srgbClr val="000000"/>
                          </a:solidFill>
                          <a:effectLst/>
                          <a:latin typeface="游ゴシック" panose="020B0400000000000000" pitchFamily="50" charset="-128"/>
                          <a:ea typeface="游ゴシック" panose="020B0400000000000000" pitchFamily="50" charset="-128"/>
                        </a:rPr>
                      </a:br>
                      <a:r>
                        <a:rPr lang="en-US" sz="900" b="0" i="0" u="none" strike="noStrike">
                          <a:solidFill>
                            <a:srgbClr val="000000"/>
                          </a:solidFill>
                          <a:effectLst/>
                          <a:latin typeface="游ゴシック" panose="020B0400000000000000" pitchFamily="50" charset="-128"/>
                          <a:ea typeface="游ゴシック" panose="020B0400000000000000" pitchFamily="50" charset="-128"/>
                        </a:rPr>
                        <a:t>Max</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17614"/>
                  </a:ext>
                </a:extLst>
              </a:tr>
              <a:tr h="296035">
                <a:tc vMerge="1">
                  <a:txBody>
                    <a:bodyPr/>
                    <a:lstStyle/>
                    <a:p>
                      <a:endParaRPr kumimoji="1" lang="ja-JP" altLang="en-US"/>
                    </a:p>
                  </a:txBody>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Line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Load</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Mfr</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3E3F3A"/>
                          </a:solidFill>
                          <a:effectLst/>
                          <a:latin typeface="Segoe UI" panose="020B0502040204020203" pitchFamily="34" charset="0"/>
                          <a:ea typeface="游ゴシック" panose="020B0400000000000000" pitchFamily="50" charset="-128"/>
                        </a:rPr>
                        <a:t>Type</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1" i="0" u="none" strike="noStrike">
                          <a:solidFill>
                            <a:srgbClr val="3E3F3A"/>
                          </a:solidFill>
                          <a:effectLst/>
                          <a:latin typeface="Segoe UI" panose="020B0502040204020203" pitchFamily="34" charset="0"/>
                          <a:ea typeface="游ゴシック" panose="020B0400000000000000" pitchFamily="50" charset="-128"/>
                        </a:rPr>
                        <a:t>Max Amp</a:t>
                      </a:r>
                    </a:p>
                  </a:txBody>
                  <a:tcPr marL="8190" marR="8190" marT="81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3903068"/>
                  </a:ext>
                </a:extLst>
              </a:tr>
              <a:tr h="168202">
                <a:tc rowSpan="7">
                  <a:txBody>
                    <a:bodyPr/>
                    <a:lstStyle/>
                    <a:p>
                      <a:pPr algn="l" fontAlgn="ctr"/>
                      <a:r>
                        <a:rPr lang="en-US" sz="900" b="0" i="0" u="none" strike="noStrike">
                          <a:solidFill>
                            <a:srgbClr val="3E3F3A"/>
                          </a:solidFill>
                          <a:effectLst/>
                          <a:latin typeface="Segoe UI" panose="020B0502040204020203" pitchFamily="34" charset="0"/>
                          <a:ea typeface="游ゴシック" panose="020B0400000000000000" pitchFamily="50" charset="-128"/>
                        </a:rPr>
                        <a:t>OTP-6000, may be followed by -3P, followed by -SCCR.</a:t>
                      </a:r>
                      <a:br>
                        <a:rPr lang="en-US" sz="900" b="0" i="0" u="none" strike="noStrike">
                          <a:solidFill>
                            <a:srgbClr val="3E3F3A"/>
                          </a:solidFill>
                          <a:effectLst/>
                          <a:latin typeface="Segoe UI" panose="020B0502040204020203" pitchFamily="34" charset="0"/>
                          <a:ea typeface="游ゴシック" panose="020B0400000000000000" pitchFamily="50" charset="-128"/>
                        </a:rPr>
                      </a:br>
                      <a:r>
                        <a:rPr lang="en-US" sz="9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8190" marR="8190" marT="81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SA103CUL/100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0409551"/>
                  </a:ext>
                </a:extLst>
              </a:tr>
              <a:tr h="168202">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SA203CUL/125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758751540"/>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5122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638468726"/>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BW125RAGU-3P125,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077707"/>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50,000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240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280243321"/>
                  </a:ext>
                </a:extLst>
              </a:tr>
              <a:tr h="243556">
                <a:tc vMerge="1">
                  <a:txBody>
                    <a:bodyPr/>
                    <a:lstStyle/>
                    <a:p>
                      <a:endParaRPr kumimoji="1" lang="ja-JP" altLang="en-US"/>
                    </a:p>
                  </a:txBody>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3 - 4,Prepared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10,Prepared</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Fuji Electric FA Components &amp; Systems</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3E3F3A"/>
                          </a:solidFill>
                          <a:effectLst/>
                          <a:latin typeface="Segoe UI" panose="020B0502040204020203" pitchFamily="34" charset="0"/>
                          <a:ea typeface="游ゴシック" panose="020B0400000000000000" pitchFamily="50" charset="-128"/>
                        </a:rPr>
                        <a:t>BW250JAGU-3P125, EW125JAGU-3P125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125</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a:solidFill>
                            <a:srgbClr val="3E3F3A"/>
                          </a:solidFill>
                          <a:effectLst/>
                          <a:latin typeface="Segoe UI" panose="020B0502040204020203" pitchFamily="34" charset="0"/>
                          <a:ea typeface="游ゴシック" panose="020B0400000000000000" pitchFamily="50" charset="-128"/>
                        </a:rPr>
                        <a:t>30,000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900" b="0" i="0" u="none" strike="noStrike" dirty="0">
                          <a:solidFill>
                            <a:srgbClr val="3E3F3A"/>
                          </a:solidFill>
                          <a:effectLst/>
                          <a:latin typeface="Segoe UI" panose="020B0502040204020203" pitchFamily="34" charset="0"/>
                          <a:ea typeface="游ゴシック" panose="020B0400000000000000" pitchFamily="50" charset="-128"/>
                        </a:rPr>
                        <a:t>480</a:t>
                      </a:r>
                    </a:p>
                  </a:txBody>
                  <a:tcPr marL="8190" marR="8190" marT="819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549412"/>
                  </a:ext>
                </a:extLst>
              </a:tr>
            </a:tbl>
          </a:graphicData>
        </a:graphic>
      </p:graphicFrame>
      <p:sp>
        <p:nvSpPr>
          <p:cNvPr id="9" name="テキスト ボックス 8">
            <a:extLst>
              <a:ext uri="{FF2B5EF4-FFF2-40B4-BE49-F238E27FC236}">
                <a16:creationId xmlns:a16="http://schemas.microsoft.com/office/drawing/2014/main" id="{4D3B497B-1FDE-06D8-0334-FB7775544EC7}"/>
              </a:ext>
            </a:extLst>
          </p:cNvPr>
          <p:cNvSpPr txBox="1"/>
          <p:nvPr/>
        </p:nvSpPr>
        <p:spPr>
          <a:xfrm>
            <a:off x="702448" y="3282650"/>
            <a:ext cx="10750182" cy="923330"/>
          </a:xfrm>
          <a:prstGeom prst="rect">
            <a:avLst/>
          </a:prstGeom>
          <a:noFill/>
        </p:spPr>
        <p:txBody>
          <a:bodyPr wrap="square" rtlCol="0">
            <a:spAutoFit/>
          </a:bodyPr>
          <a:lstStyle/>
          <a:p>
            <a:r>
              <a:rPr kumimoji="1" lang="ja-JP" altLang="en-US" dirty="0"/>
              <a:t>②</a:t>
            </a:r>
            <a:r>
              <a:rPr kumimoji="1" lang="en-US" altLang="ja-JP" dirty="0"/>
              <a:t>SCCR</a:t>
            </a:r>
            <a:r>
              <a:rPr kumimoji="1" lang="ja-JP" altLang="en-US" dirty="0"/>
              <a:t>格上げ時（コンビネーション認定）</a:t>
            </a:r>
            <a:endParaRPr kumimoji="1" lang="en-US" altLang="ja-JP" dirty="0"/>
          </a:p>
          <a:p>
            <a:r>
              <a:rPr kumimoji="1" lang="ja-JP" altLang="en-US" dirty="0"/>
              <a:t>　</a:t>
            </a:r>
            <a:r>
              <a:rPr kumimoji="1" lang="en-US" altLang="ja-JP" dirty="0"/>
              <a:t>UL</a:t>
            </a:r>
            <a:r>
              <a:rPr kumimoji="1" lang="ja-JP" altLang="en-US" dirty="0"/>
              <a:t>ファイル　サンプル　</a:t>
            </a:r>
            <a:r>
              <a:rPr kumimoji="1" lang="en-US" altLang="ja-JP" dirty="0"/>
              <a:t>OTP-6000N-</a:t>
            </a:r>
            <a:r>
              <a:rPr lang="en-US" altLang="ja-JP" dirty="0"/>
              <a:t>5</a:t>
            </a:r>
            <a:r>
              <a:rPr kumimoji="1" lang="en-US" altLang="ja-JP" dirty="0"/>
              <a:t>-SCCR</a:t>
            </a:r>
          </a:p>
          <a:p>
            <a:r>
              <a:rPr kumimoji="1" lang="ja-JP" altLang="en-US" dirty="0"/>
              <a:t>　認定ブレーカ使用時</a:t>
            </a:r>
            <a:r>
              <a:rPr kumimoji="1" lang="en-US" altLang="ja-JP" dirty="0">
                <a:solidFill>
                  <a:srgbClr val="FF0000"/>
                </a:solidFill>
              </a:rPr>
              <a:t>SCCR</a:t>
            </a:r>
            <a:r>
              <a:rPr kumimoji="1" lang="ja-JP" altLang="en-US" dirty="0">
                <a:solidFill>
                  <a:srgbClr val="FF0000"/>
                </a:solidFill>
              </a:rPr>
              <a:t>格上げ時には圧着端子の</a:t>
            </a:r>
            <a:r>
              <a:rPr kumimoji="1" lang="en-US" altLang="ja-JP" dirty="0">
                <a:solidFill>
                  <a:srgbClr val="FF0000"/>
                </a:solidFill>
              </a:rPr>
              <a:t>2</a:t>
            </a:r>
            <a:r>
              <a:rPr kumimoji="1" lang="ja-JP" altLang="en-US" dirty="0">
                <a:solidFill>
                  <a:srgbClr val="FF0000"/>
                </a:solidFill>
              </a:rPr>
              <a:t>枚重ね</a:t>
            </a:r>
            <a:r>
              <a:rPr kumimoji="1" lang="en-US" altLang="ja-JP" dirty="0">
                <a:solidFill>
                  <a:srgbClr val="FF0000"/>
                </a:solidFill>
              </a:rPr>
              <a:t>NG</a:t>
            </a:r>
            <a:r>
              <a:rPr kumimoji="1" lang="ja-JP" altLang="en-US" dirty="0"/>
              <a:t>　　</a:t>
            </a:r>
          </a:p>
        </p:txBody>
      </p:sp>
      <p:sp>
        <p:nvSpPr>
          <p:cNvPr id="13" name="スライド番号プレースホルダー 12">
            <a:extLst>
              <a:ext uri="{FF2B5EF4-FFF2-40B4-BE49-F238E27FC236}">
                <a16:creationId xmlns:a16="http://schemas.microsoft.com/office/drawing/2014/main" id="{AD6B8CF2-639A-03BD-4D5F-C1B0AAE20BF3}"/>
              </a:ext>
            </a:extLst>
          </p:cNvPr>
          <p:cNvSpPr>
            <a:spLocks noGrp="1"/>
          </p:cNvSpPr>
          <p:nvPr>
            <p:ph type="sldNum" sz="quarter" idx="12"/>
          </p:nvPr>
        </p:nvSpPr>
        <p:spPr/>
        <p:txBody>
          <a:bodyPr/>
          <a:lstStyle/>
          <a:p>
            <a:fld id="{EE6B4B11-9538-48C2-A03B-57C923024A3C}" type="slidenum">
              <a:rPr kumimoji="1" lang="ja-JP" altLang="en-US" smtClean="0"/>
              <a:t>16</a:t>
            </a:fld>
            <a:r>
              <a:rPr kumimoji="1" lang="ja-JP" altLang="en-US"/>
              <a:t>ページ</a:t>
            </a:r>
            <a:endParaRPr kumimoji="1" lang="ja-JP" altLang="en-US" dirty="0"/>
          </a:p>
        </p:txBody>
      </p:sp>
      <p:sp>
        <p:nvSpPr>
          <p:cNvPr id="14" name="タイトル 1">
            <a:extLst>
              <a:ext uri="{FF2B5EF4-FFF2-40B4-BE49-F238E27FC236}">
                <a16:creationId xmlns:a16="http://schemas.microsoft.com/office/drawing/2014/main" id="{29EEB66E-352E-718F-A85B-AD7CC8D73E3F}"/>
              </a:ext>
            </a:extLst>
          </p:cNvPr>
          <p:cNvSpPr txBox="1">
            <a:spLocks/>
          </p:cNvSpPr>
          <p:nvPr/>
        </p:nvSpPr>
        <p:spPr>
          <a:xfrm>
            <a:off x="328246" y="184671"/>
            <a:ext cx="11535508" cy="4963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00" dirty="0">
                <a:latin typeface="+mn-ea"/>
                <a:ea typeface="+mn-ea"/>
              </a:rPr>
              <a:t>2.0.2</a:t>
            </a:r>
            <a:r>
              <a:rPr lang="ja-JP" altLang="en-US" sz="2800" dirty="0">
                <a:latin typeface="+mn-ea"/>
                <a:ea typeface="+mn-ea"/>
              </a:rPr>
              <a:t>　分岐端子台の配線方法</a:t>
            </a:r>
            <a:r>
              <a:rPr lang="en-US" altLang="ja-JP" sz="2800" dirty="0">
                <a:latin typeface="+mn-ea"/>
                <a:ea typeface="+mn-ea"/>
              </a:rPr>
              <a:t>.</a:t>
            </a:r>
            <a:endParaRPr lang="ja-JP" altLang="en-US" sz="2800" dirty="0">
              <a:latin typeface="+mn-ea"/>
              <a:ea typeface="+mn-ea"/>
            </a:endParaRPr>
          </a:p>
        </p:txBody>
      </p:sp>
    </p:spTree>
    <p:extLst>
      <p:ext uri="{BB962C8B-B14F-4D97-AF65-F5344CB8AC3E}">
        <p14:creationId xmlns:p14="http://schemas.microsoft.com/office/powerpoint/2010/main" val="345001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ED876B5-7AB5-B2E4-09F3-A809BC8D4492}"/>
              </a:ext>
            </a:extLst>
          </p:cNvPr>
          <p:cNvPicPr>
            <a:picLocks noChangeAspect="1"/>
          </p:cNvPicPr>
          <p:nvPr/>
        </p:nvPicPr>
        <p:blipFill>
          <a:blip r:embed="rId2"/>
          <a:stretch>
            <a:fillRect/>
          </a:stretch>
        </p:blipFill>
        <p:spPr>
          <a:xfrm>
            <a:off x="4285479" y="1183659"/>
            <a:ext cx="548099" cy="1026858"/>
          </a:xfrm>
          <a:prstGeom prst="rect">
            <a:avLst/>
          </a:prstGeom>
        </p:spPr>
      </p:pic>
      <p:pic>
        <p:nvPicPr>
          <p:cNvPr id="228" name="図 227" descr="BW630RAGU-3Pの参考画像">
            <a:extLst>
              <a:ext uri="{FF2B5EF4-FFF2-40B4-BE49-F238E27FC236}">
                <a16:creationId xmlns:a16="http://schemas.microsoft.com/office/drawing/2014/main" id="{5075F981-2F85-4E76-B90F-3BAABCCF40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19" r="30319"/>
          <a:stretch/>
        </p:blipFill>
        <p:spPr bwMode="auto">
          <a:xfrm>
            <a:off x="4193993" y="1139375"/>
            <a:ext cx="703744" cy="1104659"/>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FAAA37C-4DB3-BD67-347F-590CC31EA5D9}"/>
              </a:ext>
            </a:extLst>
          </p:cNvPr>
          <p:cNvSpPr>
            <a:spLocks noGrp="1"/>
          </p:cNvSpPr>
          <p:nvPr>
            <p:ph type="title"/>
          </p:nvPr>
        </p:nvSpPr>
        <p:spPr>
          <a:xfrm>
            <a:off x="328246" y="184672"/>
            <a:ext cx="11535508" cy="759000"/>
          </a:xfrm>
        </p:spPr>
        <p:txBody>
          <a:bodyPr>
            <a:normAutofit/>
          </a:bodyPr>
          <a:lstStyle/>
          <a:p>
            <a:r>
              <a:rPr kumimoji="1" lang="en-US" altLang="ja-JP" sz="2800" dirty="0">
                <a:latin typeface="+mn-ea"/>
                <a:ea typeface="+mn-ea"/>
              </a:rPr>
              <a:t>2.0.2</a:t>
            </a:r>
            <a:r>
              <a:rPr kumimoji="1" lang="ja-JP" altLang="en-US" sz="2800" dirty="0">
                <a:latin typeface="+mn-ea"/>
                <a:ea typeface="+mn-ea"/>
              </a:rPr>
              <a:t>　　分岐端子台の配線方法</a:t>
            </a:r>
            <a:br>
              <a:rPr kumimoji="1" lang="en-US" altLang="ja-JP" sz="2800" dirty="0">
                <a:latin typeface="+mn-ea"/>
                <a:ea typeface="+mn-ea"/>
              </a:rPr>
            </a:br>
            <a:r>
              <a:rPr lang="ja-JP" altLang="en-US" sz="2000" dirty="0">
                <a:latin typeface="+mn-ea"/>
                <a:ea typeface="+mn-ea"/>
              </a:rPr>
              <a:t>　　　　　オサダ製分岐端子台と富士電機製ブレーカの組合せ配線例</a:t>
            </a:r>
            <a:endParaRPr kumimoji="1" lang="ja-JP" altLang="en-US" sz="2800" dirty="0">
              <a:latin typeface="+mn-ea"/>
              <a:ea typeface="+mn-ea"/>
            </a:endParaRPr>
          </a:p>
        </p:txBody>
      </p:sp>
      <p:pic>
        <p:nvPicPr>
          <p:cNvPr id="11" name="図 10">
            <a:extLst>
              <a:ext uri="{FF2B5EF4-FFF2-40B4-BE49-F238E27FC236}">
                <a16:creationId xmlns:a16="http://schemas.microsoft.com/office/drawing/2014/main" id="{1008B097-B6DA-5D88-55B3-6A63EC8A04E5}"/>
              </a:ext>
            </a:extLst>
          </p:cNvPr>
          <p:cNvPicPr>
            <a:picLocks noChangeAspect="1"/>
          </p:cNvPicPr>
          <p:nvPr/>
        </p:nvPicPr>
        <p:blipFill>
          <a:blip r:embed="rId4"/>
          <a:stretch>
            <a:fillRect/>
          </a:stretch>
        </p:blipFill>
        <p:spPr>
          <a:xfrm>
            <a:off x="3863689" y="2523967"/>
            <a:ext cx="1399973" cy="430248"/>
          </a:xfrm>
          <a:prstGeom prst="rect">
            <a:avLst/>
          </a:prstGeom>
        </p:spPr>
      </p:pic>
      <p:cxnSp>
        <p:nvCxnSpPr>
          <p:cNvPr id="13" name="直線コネクタ 12">
            <a:extLst>
              <a:ext uri="{FF2B5EF4-FFF2-40B4-BE49-F238E27FC236}">
                <a16:creationId xmlns:a16="http://schemas.microsoft.com/office/drawing/2014/main" id="{E73BA00A-0583-BD92-7289-7C505A76AA50}"/>
              </a:ext>
            </a:extLst>
          </p:cNvPr>
          <p:cNvCxnSpPr>
            <a:cxnSpLocks/>
          </p:cNvCxnSpPr>
          <p:nvPr/>
        </p:nvCxnSpPr>
        <p:spPr>
          <a:xfrm flipH="1">
            <a:off x="4024286" y="2172555"/>
            <a:ext cx="364703"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AC1CA84-8B67-DAD0-689A-641EA01D7DD1}"/>
              </a:ext>
            </a:extLst>
          </p:cNvPr>
          <p:cNvCxnSpPr>
            <a:cxnSpLocks/>
          </p:cNvCxnSpPr>
          <p:nvPr/>
        </p:nvCxnSpPr>
        <p:spPr>
          <a:xfrm flipH="1">
            <a:off x="4477134" y="2157462"/>
            <a:ext cx="86541" cy="4677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D484AA1-A766-AD17-AB48-B59229D59187}"/>
              </a:ext>
            </a:extLst>
          </p:cNvPr>
          <p:cNvCxnSpPr>
            <a:cxnSpLocks/>
          </p:cNvCxnSpPr>
          <p:nvPr/>
        </p:nvCxnSpPr>
        <p:spPr>
          <a:xfrm>
            <a:off x="4733900" y="2172555"/>
            <a:ext cx="193554" cy="452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E2BE108-B414-CAD0-D34C-5AEE0B4BE85B}"/>
              </a:ext>
            </a:extLst>
          </p:cNvPr>
          <p:cNvCxnSpPr>
            <a:cxnSpLocks/>
          </p:cNvCxnSpPr>
          <p:nvPr/>
        </p:nvCxnSpPr>
        <p:spPr>
          <a:xfrm>
            <a:off x="4738118" y="2171134"/>
            <a:ext cx="355829" cy="454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3BB71B9-2039-FF4F-6076-138820127A6C}"/>
              </a:ext>
            </a:extLst>
          </p:cNvPr>
          <p:cNvCxnSpPr>
            <a:cxnSpLocks/>
          </p:cNvCxnSpPr>
          <p:nvPr/>
        </p:nvCxnSpPr>
        <p:spPr>
          <a:xfrm>
            <a:off x="4550223" y="2156945"/>
            <a:ext cx="92582" cy="468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1B282B6-E731-012E-9001-B6442334D222}"/>
              </a:ext>
            </a:extLst>
          </p:cNvPr>
          <p:cNvCxnSpPr>
            <a:cxnSpLocks/>
          </p:cNvCxnSpPr>
          <p:nvPr/>
        </p:nvCxnSpPr>
        <p:spPr>
          <a:xfrm flipH="1">
            <a:off x="4191604" y="2161904"/>
            <a:ext cx="194217" cy="463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0925377B-2A96-B644-681C-F7AAC253A455}"/>
              </a:ext>
            </a:extLst>
          </p:cNvPr>
          <p:cNvGrpSpPr/>
          <p:nvPr/>
        </p:nvGrpSpPr>
        <p:grpSpPr>
          <a:xfrm>
            <a:off x="3588700" y="3452098"/>
            <a:ext cx="653707" cy="1419356"/>
            <a:chOff x="1373817" y="2155521"/>
            <a:chExt cx="1895475" cy="3370199"/>
          </a:xfrm>
        </p:grpSpPr>
        <p:pic>
          <p:nvPicPr>
            <p:cNvPr id="20" name="図 19">
              <a:extLst>
                <a:ext uri="{FF2B5EF4-FFF2-40B4-BE49-F238E27FC236}">
                  <a16:creationId xmlns:a16="http://schemas.microsoft.com/office/drawing/2014/main" id="{36AE50C5-1B48-D6FE-AAF0-E9D897E4B897}"/>
                </a:ext>
              </a:extLst>
            </p:cNvPr>
            <p:cNvPicPr>
              <a:picLocks noChangeAspect="1"/>
            </p:cNvPicPr>
            <p:nvPr/>
          </p:nvPicPr>
          <p:blipFill>
            <a:blip r:embed="rId5"/>
            <a:stretch>
              <a:fillRect/>
            </a:stretch>
          </p:blipFill>
          <p:spPr>
            <a:xfrm>
              <a:off x="1373817" y="4158582"/>
              <a:ext cx="1895475" cy="1367138"/>
            </a:xfrm>
            <a:prstGeom prst="rect">
              <a:avLst/>
            </a:prstGeom>
          </p:spPr>
        </p:pic>
        <p:pic>
          <p:nvPicPr>
            <p:cNvPr id="21" name="図 20">
              <a:extLst>
                <a:ext uri="{FF2B5EF4-FFF2-40B4-BE49-F238E27FC236}">
                  <a16:creationId xmlns:a16="http://schemas.microsoft.com/office/drawing/2014/main" id="{D7AEFDE8-8420-7E9E-9BBC-FA6010A4AC64}"/>
                </a:ext>
              </a:extLst>
            </p:cNvPr>
            <p:cNvPicPr>
              <a:picLocks noChangeAspect="1"/>
            </p:cNvPicPr>
            <p:nvPr/>
          </p:nvPicPr>
          <p:blipFill>
            <a:blip r:embed="rId6"/>
            <a:stretch>
              <a:fillRect/>
            </a:stretch>
          </p:blipFill>
          <p:spPr>
            <a:xfrm>
              <a:off x="1924333" y="2155521"/>
              <a:ext cx="775010" cy="1323975"/>
            </a:xfrm>
            <a:prstGeom prst="rect">
              <a:avLst/>
            </a:prstGeom>
          </p:spPr>
        </p:pic>
        <p:cxnSp>
          <p:nvCxnSpPr>
            <p:cNvPr id="22" name="直線コネクタ 21">
              <a:extLst>
                <a:ext uri="{FF2B5EF4-FFF2-40B4-BE49-F238E27FC236}">
                  <a16:creationId xmlns:a16="http://schemas.microsoft.com/office/drawing/2014/main" id="{AE36A671-5815-A0E3-8869-88C15A6DF5D0}"/>
                </a:ext>
              </a:extLst>
            </p:cNvPr>
            <p:cNvCxnSpPr>
              <a:cxnSpLocks/>
            </p:cNvCxnSpPr>
            <p:nvPr/>
          </p:nvCxnSpPr>
          <p:spPr>
            <a:xfrm flipH="1">
              <a:off x="1723001" y="3352011"/>
              <a:ext cx="341541"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C32F400-15E1-262D-2D04-D2E8BA591FD5}"/>
                </a:ext>
              </a:extLst>
            </p:cNvPr>
            <p:cNvCxnSpPr>
              <a:cxnSpLocks/>
            </p:cNvCxnSpPr>
            <p:nvPr/>
          </p:nvCxnSpPr>
          <p:spPr>
            <a:xfrm>
              <a:off x="2321556" y="3352011"/>
              <a:ext cx="0"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08DF7A54-BE59-6573-570B-8679FEE6900F}"/>
                </a:ext>
              </a:extLst>
            </p:cNvPr>
            <p:cNvCxnSpPr>
              <a:cxnSpLocks/>
            </p:cNvCxnSpPr>
            <p:nvPr/>
          </p:nvCxnSpPr>
          <p:spPr>
            <a:xfrm>
              <a:off x="2558014" y="3352011"/>
              <a:ext cx="335634" cy="11903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グループ化 68">
            <a:extLst>
              <a:ext uri="{FF2B5EF4-FFF2-40B4-BE49-F238E27FC236}">
                <a16:creationId xmlns:a16="http://schemas.microsoft.com/office/drawing/2014/main" id="{40B99CD4-DF7A-0228-FAF7-62D83677D4F1}"/>
              </a:ext>
            </a:extLst>
          </p:cNvPr>
          <p:cNvGrpSpPr/>
          <p:nvPr/>
        </p:nvGrpSpPr>
        <p:grpSpPr>
          <a:xfrm>
            <a:off x="2762823" y="3429000"/>
            <a:ext cx="810471" cy="563491"/>
            <a:chOff x="3202886" y="3445339"/>
            <a:chExt cx="810471" cy="563491"/>
          </a:xfrm>
        </p:grpSpPr>
        <p:pic>
          <p:nvPicPr>
            <p:cNvPr id="32" name="図 31">
              <a:extLst>
                <a:ext uri="{FF2B5EF4-FFF2-40B4-BE49-F238E27FC236}">
                  <a16:creationId xmlns:a16="http://schemas.microsoft.com/office/drawing/2014/main" id="{8D7925BF-776E-866D-626E-56BEC3D9BCE9}"/>
                </a:ext>
              </a:extLst>
            </p:cNvPr>
            <p:cNvPicPr>
              <a:picLocks noChangeAspect="1"/>
            </p:cNvPicPr>
            <p:nvPr/>
          </p:nvPicPr>
          <p:blipFill>
            <a:blip r:embed="rId6"/>
            <a:stretch>
              <a:fillRect/>
            </a:stretch>
          </p:blipFill>
          <p:spPr>
            <a:xfrm>
              <a:off x="3746073" y="3451239"/>
              <a:ext cx="267284" cy="557591"/>
            </a:xfrm>
            <a:prstGeom prst="rect">
              <a:avLst/>
            </a:prstGeom>
          </p:spPr>
        </p:pic>
        <p:pic>
          <p:nvPicPr>
            <p:cNvPr id="33" name="図 32">
              <a:extLst>
                <a:ext uri="{FF2B5EF4-FFF2-40B4-BE49-F238E27FC236}">
                  <a16:creationId xmlns:a16="http://schemas.microsoft.com/office/drawing/2014/main" id="{43F2EC17-18C0-88C5-0613-19CD64E56240}"/>
                </a:ext>
              </a:extLst>
            </p:cNvPr>
            <p:cNvPicPr>
              <a:picLocks noChangeAspect="1"/>
            </p:cNvPicPr>
            <p:nvPr/>
          </p:nvPicPr>
          <p:blipFill>
            <a:blip r:embed="rId6"/>
            <a:stretch>
              <a:fillRect/>
            </a:stretch>
          </p:blipFill>
          <p:spPr>
            <a:xfrm>
              <a:off x="3485576" y="3445339"/>
              <a:ext cx="267284" cy="557591"/>
            </a:xfrm>
            <a:prstGeom prst="rect">
              <a:avLst/>
            </a:prstGeom>
          </p:spPr>
        </p:pic>
        <p:pic>
          <p:nvPicPr>
            <p:cNvPr id="34" name="図 33">
              <a:extLst>
                <a:ext uri="{FF2B5EF4-FFF2-40B4-BE49-F238E27FC236}">
                  <a16:creationId xmlns:a16="http://schemas.microsoft.com/office/drawing/2014/main" id="{216B5436-311F-37AB-F74C-61C72F098C63}"/>
                </a:ext>
              </a:extLst>
            </p:cNvPr>
            <p:cNvPicPr>
              <a:picLocks noChangeAspect="1"/>
            </p:cNvPicPr>
            <p:nvPr/>
          </p:nvPicPr>
          <p:blipFill>
            <a:blip r:embed="rId6"/>
            <a:stretch>
              <a:fillRect/>
            </a:stretch>
          </p:blipFill>
          <p:spPr>
            <a:xfrm>
              <a:off x="3202886" y="3445339"/>
              <a:ext cx="267284" cy="557591"/>
            </a:xfrm>
            <a:prstGeom prst="rect">
              <a:avLst/>
            </a:prstGeom>
          </p:spPr>
        </p:pic>
      </p:grpSp>
      <p:grpSp>
        <p:nvGrpSpPr>
          <p:cNvPr id="25" name="グループ化 24">
            <a:extLst>
              <a:ext uri="{FF2B5EF4-FFF2-40B4-BE49-F238E27FC236}">
                <a16:creationId xmlns:a16="http://schemas.microsoft.com/office/drawing/2014/main" id="{D0D4786D-0750-D95C-B775-17C7FD9A35C4}"/>
              </a:ext>
            </a:extLst>
          </p:cNvPr>
          <p:cNvGrpSpPr/>
          <p:nvPr/>
        </p:nvGrpSpPr>
        <p:grpSpPr>
          <a:xfrm>
            <a:off x="7184532" y="3429000"/>
            <a:ext cx="574432" cy="1238030"/>
            <a:chOff x="1322938" y="1936109"/>
            <a:chExt cx="1938340" cy="3766387"/>
          </a:xfrm>
        </p:grpSpPr>
        <p:pic>
          <p:nvPicPr>
            <p:cNvPr id="26" name="図 25">
              <a:extLst>
                <a:ext uri="{FF2B5EF4-FFF2-40B4-BE49-F238E27FC236}">
                  <a16:creationId xmlns:a16="http://schemas.microsoft.com/office/drawing/2014/main" id="{0CFD6F85-2FC6-1202-8BD1-B770361F8513}"/>
                </a:ext>
              </a:extLst>
            </p:cNvPr>
            <p:cNvPicPr>
              <a:picLocks noChangeAspect="1"/>
            </p:cNvPicPr>
            <p:nvPr/>
          </p:nvPicPr>
          <p:blipFill>
            <a:blip r:embed="rId7"/>
            <a:stretch>
              <a:fillRect/>
            </a:stretch>
          </p:blipFill>
          <p:spPr>
            <a:xfrm>
              <a:off x="1909190" y="1936109"/>
              <a:ext cx="824732" cy="1552575"/>
            </a:xfrm>
            <a:prstGeom prst="rect">
              <a:avLst/>
            </a:prstGeom>
          </p:spPr>
        </p:pic>
        <p:pic>
          <p:nvPicPr>
            <p:cNvPr id="27" name="図 26">
              <a:extLst>
                <a:ext uri="{FF2B5EF4-FFF2-40B4-BE49-F238E27FC236}">
                  <a16:creationId xmlns:a16="http://schemas.microsoft.com/office/drawing/2014/main" id="{32054B9D-1BC7-04C3-D276-81AD0ED57034}"/>
                </a:ext>
              </a:extLst>
            </p:cNvPr>
            <p:cNvPicPr>
              <a:picLocks noChangeAspect="1"/>
            </p:cNvPicPr>
            <p:nvPr/>
          </p:nvPicPr>
          <p:blipFill>
            <a:blip r:embed="rId8"/>
            <a:stretch>
              <a:fillRect/>
            </a:stretch>
          </p:blipFill>
          <p:spPr>
            <a:xfrm>
              <a:off x="1322938" y="4553452"/>
              <a:ext cx="1938340" cy="1149044"/>
            </a:xfrm>
            <a:prstGeom prst="rect">
              <a:avLst/>
            </a:prstGeom>
          </p:spPr>
        </p:pic>
        <p:grpSp>
          <p:nvGrpSpPr>
            <p:cNvPr id="28" name="グループ化 27">
              <a:extLst>
                <a:ext uri="{FF2B5EF4-FFF2-40B4-BE49-F238E27FC236}">
                  <a16:creationId xmlns:a16="http://schemas.microsoft.com/office/drawing/2014/main" id="{B66026C2-EBC9-16BE-0DC3-A561D93A0352}"/>
                </a:ext>
              </a:extLst>
            </p:cNvPr>
            <p:cNvGrpSpPr/>
            <p:nvPr/>
          </p:nvGrpSpPr>
          <p:grpSpPr>
            <a:xfrm>
              <a:off x="1850704" y="3352011"/>
              <a:ext cx="976472" cy="1468125"/>
              <a:chOff x="1850704" y="3352011"/>
              <a:chExt cx="976472" cy="1468125"/>
            </a:xfrm>
          </p:grpSpPr>
          <p:cxnSp>
            <p:nvCxnSpPr>
              <p:cNvPr id="29" name="直線コネクタ 28">
                <a:extLst>
                  <a:ext uri="{FF2B5EF4-FFF2-40B4-BE49-F238E27FC236}">
                    <a16:creationId xmlns:a16="http://schemas.microsoft.com/office/drawing/2014/main" id="{FC3CA79C-41F3-224F-F0A4-137C694FFFA7}"/>
                  </a:ext>
                </a:extLst>
              </p:cNvPr>
              <p:cNvCxnSpPr>
                <a:cxnSpLocks/>
              </p:cNvCxnSpPr>
              <p:nvPr/>
            </p:nvCxnSpPr>
            <p:spPr>
              <a:xfrm flipH="1">
                <a:off x="1850704" y="3352011"/>
                <a:ext cx="21383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6BFAD33-0BC8-CED8-7291-927E3D769CD1}"/>
                  </a:ext>
                </a:extLst>
              </p:cNvPr>
              <p:cNvCxnSpPr>
                <a:cxnSpLocks/>
              </p:cNvCxnSpPr>
              <p:nvPr/>
            </p:nvCxnSpPr>
            <p:spPr>
              <a:xfrm flipH="1">
                <a:off x="2292108" y="3352011"/>
                <a:ext cx="29448"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922A3B2-0E12-AA97-BC5F-BE5F5D236D93}"/>
                  </a:ext>
                </a:extLst>
              </p:cNvPr>
              <p:cNvCxnSpPr>
                <a:cxnSpLocks/>
              </p:cNvCxnSpPr>
              <p:nvPr/>
            </p:nvCxnSpPr>
            <p:spPr>
              <a:xfrm>
                <a:off x="2558014" y="3352011"/>
                <a:ext cx="269162" cy="14681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7" name="図 36">
            <a:extLst>
              <a:ext uri="{FF2B5EF4-FFF2-40B4-BE49-F238E27FC236}">
                <a16:creationId xmlns:a16="http://schemas.microsoft.com/office/drawing/2014/main" id="{E54186F0-3939-265E-F08D-A897658FB3CE}"/>
              </a:ext>
            </a:extLst>
          </p:cNvPr>
          <p:cNvPicPr>
            <a:picLocks noChangeAspect="1"/>
          </p:cNvPicPr>
          <p:nvPr/>
        </p:nvPicPr>
        <p:blipFill>
          <a:blip r:embed="rId7"/>
          <a:stretch>
            <a:fillRect/>
          </a:stretch>
        </p:blipFill>
        <p:spPr>
          <a:xfrm>
            <a:off x="6419225" y="3429001"/>
            <a:ext cx="244411" cy="510339"/>
          </a:xfrm>
          <a:prstGeom prst="rect">
            <a:avLst/>
          </a:prstGeom>
        </p:spPr>
      </p:pic>
      <p:pic>
        <p:nvPicPr>
          <p:cNvPr id="38" name="図 37">
            <a:extLst>
              <a:ext uri="{FF2B5EF4-FFF2-40B4-BE49-F238E27FC236}">
                <a16:creationId xmlns:a16="http://schemas.microsoft.com/office/drawing/2014/main" id="{3DBD82BB-4484-CE79-920B-712868D17398}"/>
              </a:ext>
            </a:extLst>
          </p:cNvPr>
          <p:cNvPicPr>
            <a:picLocks noChangeAspect="1"/>
          </p:cNvPicPr>
          <p:nvPr/>
        </p:nvPicPr>
        <p:blipFill>
          <a:blip r:embed="rId7"/>
          <a:stretch>
            <a:fillRect/>
          </a:stretch>
        </p:blipFill>
        <p:spPr>
          <a:xfrm>
            <a:off x="6688345" y="3429000"/>
            <a:ext cx="244411" cy="510339"/>
          </a:xfrm>
          <a:prstGeom prst="rect">
            <a:avLst/>
          </a:prstGeom>
        </p:spPr>
      </p:pic>
      <p:pic>
        <p:nvPicPr>
          <p:cNvPr id="39" name="図 38">
            <a:extLst>
              <a:ext uri="{FF2B5EF4-FFF2-40B4-BE49-F238E27FC236}">
                <a16:creationId xmlns:a16="http://schemas.microsoft.com/office/drawing/2014/main" id="{360D3E11-A49C-400C-F01C-769EB677C10B}"/>
              </a:ext>
            </a:extLst>
          </p:cNvPr>
          <p:cNvPicPr>
            <a:picLocks noChangeAspect="1"/>
          </p:cNvPicPr>
          <p:nvPr/>
        </p:nvPicPr>
        <p:blipFill>
          <a:blip r:embed="rId7"/>
          <a:stretch>
            <a:fillRect/>
          </a:stretch>
        </p:blipFill>
        <p:spPr>
          <a:xfrm>
            <a:off x="6940121" y="3429000"/>
            <a:ext cx="244411" cy="510339"/>
          </a:xfrm>
          <a:prstGeom prst="rect">
            <a:avLst/>
          </a:prstGeom>
        </p:spPr>
      </p:pic>
      <p:sp>
        <p:nvSpPr>
          <p:cNvPr id="62" name="テキスト ボックス 61">
            <a:extLst>
              <a:ext uri="{FF2B5EF4-FFF2-40B4-BE49-F238E27FC236}">
                <a16:creationId xmlns:a16="http://schemas.microsoft.com/office/drawing/2014/main" id="{1A622D2F-073D-DACB-D0A5-94F0980E274E}"/>
              </a:ext>
            </a:extLst>
          </p:cNvPr>
          <p:cNvSpPr txBox="1"/>
          <p:nvPr/>
        </p:nvSpPr>
        <p:spPr>
          <a:xfrm>
            <a:off x="3183173" y="1556222"/>
            <a:ext cx="926293"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CB</a:t>
            </a:r>
            <a:r>
              <a:rPr kumimoji="1" lang="ja-JP" altLang="en-US" sz="1050" dirty="0"/>
              <a:t>　</a:t>
            </a:r>
            <a:r>
              <a:rPr kumimoji="1" lang="en-US" altLang="ja-JP" sz="1050" dirty="0"/>
              <a:t>630AF</a:t>
            </a:r>
            <a:endParaRPr kumimoji="1" lang="ja-JP" altLang="en-US" sz="1050" dirty="0"/>
          </a:p>
        </p:txBody>
      </p:sp>
      <p:grpSp>
        <p:nvGrpSpPr>
          <p:cNvPr id="45" name="グループ化 44">
            <a:extLst>
              <a:ext uri="{FF2B5EF4-FFF2-40B4-BE49-F238E27FC236}">
                <a16:creationId xmlns:a16="http://schemas.microsoft.com/office/drawing/2014/main" id="{72102550-8E7E-EA28-E03B-145BB3AF2D4A}"/>
              </a:ext>
            </a:extLst>
          </p:cNvPr>
          <p:cNvGrpSpPr/>
          <p:nvPr/>
        </p:nvGrpSpPr>
        <p:grpSpPr>
          <a:xfrm>
            <a:off x="4440504" y="5174821"/>
            <a:ext cx="851804" cy="395583"/>
            <a:chOff x="6096000" y="3445338"/>
            <a:chExt cx="851804" cy="395583"/>
          </a:xfrm>
        </p:grpSpPr>
        <p:pic>
          <p:nvPicPr>
            <p:cNvPr id="40" name="図 39">
              <a:extLst>
                <a:ext uri="{FF2B5EF4-FFF2-40B4-BE49-F238E27FC236}">
                  <a16:creationId xmlns:a16="http://schemas.microsoft.com/office/drawing/2014/main" id="{ED55D80A-3D43-B318-31F0-1CBBB87629F5}"/>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41" name="図 40">
              <a:extLst>
                <a:ext uri="{FF2B5EF4-FFF2-40B4-BE49-F238E27FC236}">
                  <a16:creationId xmlns:a16="http://schemas.microsoft.com/office/drawing/2014/main" id="{4ADE47F8-3191-11B4-72E5-EE1C4C490246}"/>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42" name="図 41">
              <a:extLst>
                <a:ext uri="{FF2B5EF4-FFF2-40B4-BE49-F238E27FC236}">
                  <a16:creationId xmlns:a16="http://schemas.microsoft.com/office/drawing/2014/main" id="{5E9D0DAE-AD2A-8539-E5ED-50DA4EE792CB}"/>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43" name="図 42">
              <a:extLst>
                <a:ext uri="{FF2B5EF4-FFF2-40B4-BE49-F238E27FC236}">
                  <a16:creationId xmlns:a16="http://schemas.microsoft.com/office/drawing/2014/main" id="{8096EF39-B83B-9E5E-751F-60AEAD65E5A7}"/>
                </a:ext>
              </a:extLst>
            </p:cNvPr>
            <p:cNvPicPr>
              <a:picLocks noChangeAspect="1"/>
            </p:cNvPicPr>
            <p:nvPr/>
          </p:nvPicPr>
          <p:blipFill>
            <a:blip r:embed="rId9"/>
            <a:stretch>
              <a:fillRect/>
            </a:stretch>
          </p:blipFill>
          <p:spPr>
            <a:xfrm>
              <a:off x="6096000" y="3448898"/>
              <a:ext cx="212951" cy="392023"/>
            </a:xfrm>
            <a:prstGeom prst="rect">
              <a:avLst/>
            </a:prstGeom>
          </p:spPr>
        </p:pic>
      </p:grpSp>
      <p:pic>
        <p:nvPicPr>
          <p:cNvPr id="47" name="図 46">
            <a:extLst>
              <a:ext uri="{FF2B5EF4-FFF2-40B4-BE49-F238E27FC236}">
                <a16:creationId xmlns:a16="http://schemas.microsoft.com/office/drawing/2014/main" id="{C14DBA7F-A792-D0FF-DDB6-4288C227A7A5}"/>
              </a:ext>
            </a:extLst>
          </p:cNvPr>
          <p:cNvPicPr>
            <a:picLocks noChangeAspect="1"/>
          </p:cNvPicPr>
          <p:nvPr/>
        </p:nvPicPr>
        <p:blipFill>
          <a:blip r:embed="rId9"/>
          <a:stretch>
            <a:fillRect/>
          </a:stretch>
        </p:blipFill>
        <p:spPr>
          <a:xfrm>
            <a:off x="4227553" y="5174821"/>
            <a:ext cx="212951" cy="392023"/>
          </a:xfrm>
          <a:prstGeom prst="rect">
            <a:avLst/>
          </a:prstGeom>
        </p:spPr>
      </p:pic>
      <p:sp>
        <p:nvSpPr>
          <p:cNvPr id="65" name="テキスト ボックス 64">
            <a:extLst>
              <a:ext uri="{FF2B5EF4-FFF2-40B4-BE49-F238E27FC236}">
                <a16:creationId xmlns:a16="http://schemas.microsoft.com/office/drawing/2014/main" id="{AD3DC1A9-0B3B-51D9-A614-26A9CCC09A10}"/>
              </a:ext>
            </a:extLst>
          </p:cNvPr>
          <p:cNvSpPr txBox="1"/>
          <p:nvPr/>
        </p:nvSpPr>
        <p:spPr>
          <a:xfrm>
            <a:off x="4571192" y="5258099"/>
            <a:ext cx="106535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5</a:t>
            </a:r>
            <a:r>
              <a:rPr kumimoji="1" lang="ja-JP" altLang="en-US" sz="1050" dirty="0"/>
              <a:t>系統</a:t>
            </a:r>
          </a:p>
        </p:txBody>
      </p:sp>
      <p:pic>
        <p:nvPicPr>
          <p:cNvPr id="51" name="図 50">
            <a:extLst>
              <a:ext uri="{FF2B5EF4-FFF2-40B4-BE49-F238E27FC236}">
                <a16:creationId xmlns:a16="http://schemas.microsoft.com/office/drawing/2014/main" id="{68D7560F-F5B5-DC4C-2EE5-0C0857C382F0}"/>
              </a:ext>
            </a:extLst>
          </p:cNvPr>
          <p:cNvPicPr>
            <a:picLocks noChangeAspect="1"/>
          </p:cNvPicPr>
          <p:nvPr/>
        </p:nvPicPr>
        <p:blipFill>
          <a:blip r:embed="rId9"/>
          <a:stretch>
            <a:fillRect/>
          </a:stretch>
        </p:blipFill>
        <p:spPr>
          <a:xfrm>
            <a:off x="8922728" y="5171261"/>
            <a:ext cx="212951" cy="392023"/>
          </a:xfrm>
          <a:prstGeom prst="rect">
            <a:avLst/>
          </a:prstGeom>
        </p:spPr>
      </p:pic>
      <p:grpSp>
        <p:nvGrpSpPr>
          <p:cNvPr id="52" name="グループ化 51">
            <a:extLst>
              <a:ext uri="{FF2B5EF4-FFF2-40B4-BE49-F238E27FC236}">
                <a16:creationId xmlns:a16="http://schemas.microsoft.com/office/drawing/2014/main" id="{0ECFBDC1-0B6B-9C9E-19D3-62A9505305DE}"/>
              </a:ext>
            </a:extLst>
          </p:cNvPr>
          <p:cNvGrpSpPr/>
          <p:nvPr/>
        </p:nvGrpSpPr>
        <p:grpSpPr>
          <a:xfrm>
            <a:off x="8070924" y="5171261"/>
            <a:ext cx="851804" cy="395583"/>
            <a:chOff x="6096000" y="3445338"/>
            <a:chExt cx="851804" cy="395583"/>
          </a:xfrm>
        </p:grpSpPr>
        <p:pic>
          <p:nvPicPr>
            <p:cNvPr id="53" name="図 52">
              <a:extLst>
                <a:ext uri="{FF2B5EF4-FFF2-40B4-BE49-F238E27FC236}">
                  <a16:creationId xmlns:a16="http://schemas.microsoft.com/office/drawing/2014/main" id="{BE49E09A-92E3-A1E1-0B9E-C428D386880E}"/>
                </a:ext>
              </a:extLst>
            </p:cNvPr>
            <p:cNvPicPr>
              <a:picLocks noChangeAspect="1"/>
            </p:cNvPicPr>
            <p:nvPr/>
          </p:nvPicPr>
          <p:blipFill>
            <a:blip r:embed="rId9"/>
            <a:stretch>
              <a:fillRect/>
            </a:stretch>
          </p:blipFill>
          <p:spPr>
            <a:xfrm>
              <a:off x="6734853" y="3445338"/>
              <a:ext cx="212951" cy="392023"/>
            </a:xfrm>
            <a:prstGeom prst="rect">
              <a:avLst/>
            </a:prstGeom>
          </p:spPr>
        </p:pic>
        <p:pic>
          <p:nvPicPr>
            <p:cNvPr id="54" name="図 53">
              <a:extLst>
                <a:ext uri="{FF2B5EF4-FFF2-40B4-BE49-F238E27FC236}">
                  <a16:creationId xmlns:a16="http://schemas.microsoft.com/office/drawing/2014/main" id="{CB000523-9096-9D7C-1C0F-D82C4EE5815D}"/>
                </a:ext>
              </a:extLst>
            </p:cNvPr>
            <p:cNvPicPr>
              <a:picLocks noChangeAspect="1"/>
            </p:cNvPicPr>
            <p:nvPr/>
          </p:nvPicPr>
          <p:blipFill>
            <a:blip r:embed="rId9"/>
            <a:stretch>
              <a:fillRect/>
            </a:stretch>
          </p:blipFill>
          <p:spPr>
            <a:xfrm>
              <a:off x="6521902" y="3445338"/>
              <a:ext cx="212951" cy="392023"/>
            </a:xfrm>
            <a:prstGeom prst="rect">
              <a:avLst/>
            </a:prstGeom>
          </p:spPr>
        </p:pic>
        <p:pic>
          <p:nvPicPr>
            <p:cNvPr id="55" name="図 54">
              <a:extLst>
                <a:ext uri="{FF2B5EF4-FFF2-40B4-BE49-F238E27FC236}">
                  <a16:creationId xmlns:a16="http://schemas.microsoft.com/office/drawing/2014/main" id="{5E428733-A2D3-0E52-5B4D-96FB1970FAA8}"/>
                </a:ext>
              </a:extLst>
            </p:cNvPr>
            <p:cNvPicPr>
              <a:picLocks noChangeAspect="1"/>
            </p:cNvPicPr>
            <p:nvPr/>
          </p:nvPicPr>
          <p:blipFill>
            <a:blip r:embed="rId9"/>
            <a:stretch>
              <a:fillRect/>
            </a:stretch>
          </p:blipFill>
          <p:spPr>
            <a:xfrm>
              <a:off x="6308951" y="3445338"/>
              <a:ext cx="212951" cy="392023"/>
            </a:xfrm>
            <a:prstGeom prst="rect">
              <a:avLst/>
            </a:prstGeom>
          </p:spPr>
        </p:pic>
        <p:pic>
          <p:nvPicPr>
            <p:cNvPr id="56" name="図 55">
              <a:extLst>
                <a:ext uri="{FF2B5EF4-FFF2-40B4-BE49-F238E27FC236}">
                  <a16:creationId xmlns:a16="http://schemas.microsoft.com/office/drawing/2014/main" id="{BFBB3A37-F536-A4F9-2F4A-5DBD28E44750}"/>
                </a:ext>
              </a:extLst>
            </p:cNvPr>
            <p:cNvPicPr>
              <a:picLocks noChangeAspect="1"/>
            </p:cNvPicPr>
            <p:nvPr/>
          </p:nvPicPr>
          <p:blipFill>
            <a:blip r:embed="rId9"/>
            <a:stretch>
              <a:fillRect/>
            </a:stretch>
          </p:blipFill>
          <p:spPr>
            <a:xfrm>
              <a:off x="6096000" y="3448898"/>
              <a:ext cx="212951" cy="392023"/>
            </a:xfrm>
            <a:prstGeom prst="rect">
              <a:avLst/>
            </a:prstGeom>
          </p:spPr>
        </p:pic>
      </p:grpSp>
      <p:cxnSp>
        <p:nvCxnSpPr>
          <p:cNvPr id="72" name="コネクタ: カギ線 71">
            <a:extLst>
              <a:ext uri="{FF2B5EF4-FFF2-40B4-BE49-F238E27FC236}">
                <a16:creationId xmlns:a16="http://schemas.microsoft.com/office/drawing/2014/main" id="{8ED58F5F-199A-1231-5396-295456644D4F}"/>
              </a:ext>
            </a:extLst>
          </p:cNvPr>
          <p:cNvCxnSpPr>
            <a:cxnSpLocks/>
            <a:endCxn id="21" idx="0"/>
          </p:cNvCxnSpPr>
          <p:nvPr/>
        </p:nvCxnSpPr>
        <p:spPr>
          <a:xfrm rot="5400000">
            <a:off x="3703779" y="3081815"/>
            <a:ext cx="578707" cy="161858"/>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607EC402-DEAB-F291-DD7C-C0D6CA44EAC6}"/>
              </a:ext>
            </a:extLst>
          </p:cNvPr>
          <p:cNvCxnSpPr>
            <a:cxnSpLocks/>
            <a:endCxn id="33" idx="0"/>
          </p:cNvCxnSpPr>
          <p:nvPr/>
        </p:nvCxnSpPr>
        <p:spPr>
          <a:xfrm rot="10800000" flipV="1">
            <a:off x="3179155" y="2851218"/>
            <a:ext cx="796904" cy="57778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8ACFFC01-27BD-FA10-9DF1-ED081E7C7C9F}"/>
              </a:ext>
            </a:extLst>
          </p:cNvPr>
          <p:cNvCxnSpPr>
            <a:cxnSpLocks/>
            <a:stCxn id="20" idx="2"/>
            <a:endCxn id="47" idx="0"/>
          </p:cNvCxnSpPr>
          <p:nvPr/>
        </p:nvCxnSpPr>
        <p:spPr>
          <a:xfrm rot="16200000" flipH="1">
            <a:off x="3973108" y="4813899"/>
            <a:ext cx="303367" cy="41847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6C015469-7BAB-4181-4642-B06058E1996B}"/>
              </a:ext>
            </a:extLst>
          </p:cNvPr>
          <p:cNvCxnSpPr>
            <a:cxnSpLocks/>
            <a:stCxn id="27" idx="2"/>
            <a:endCxn id="56" idx="0"/>
          </p:cNvCxnSpPr>
          <p:nvPr/>
        </p:nvCxnSpPr>
        <p:spPr>
          <a:xfrm rot="16200000" flipH="1">
            <a:off x="7570679" y="4568099"/>
            <a:ext cx="507791" cy="705652"/>
          </a:xfrm>
          <a:prstGeom prst="bentConnector3">
            <a:avLst>
              <a:gd name="adj1" fmla="val 63476"/>
            </a:avLst>
          </a:prstGeom>
          <a:ln w="19050"/>
        </p:spPr>
        <p:style>
          <a:lnRef idx="1">
            <a:schemeClr val="accent1"/>
          </a:lnRef>
          <a:fillRef idx="0">
            <a:schemeClr val="accent1"/>
          </a:fillRef>
          <a:effectRef idx="0">
            <a:schemeClr val="accent1"/>
          </a:effectRef>
          <a:fontRef idx="minor">
            <a:schemeClr val="tx1"/>
          </a:fontRef>
        </p:style>
      </p:cxnSp>
      <p:cxnSp>
        <p:nvCxnSpPr>
          <p:cNvPr id="90" name="コネクタ: カギ線 89">
            <a:extLst>
              <a:ext uri="{FF2B5EF4-FFF2-40B4-BE49-F238E27FC236}">
                <a16:creationId xmlns:a16="http://schemas.microsoft.com/office/drawing/2014/main" id="{A616D65E-B599-099E-4176-16B4CD217528}"/>
              </a:ext>
            </a:extLst>
          </p:cNvPr>
          <p:cNvCxnSpPr>
            <a:cxnSpLocks/>
            <a:endCxn id="38" idx="0"/>
          </p:cNvCxnSpPr>
          <p:nvPr/>
        </p:nvCxnSpPr>
        <p:spPr>
          <a:xfrm>
            <a:off x="4279792" y="3103213"/>
            <a:ext cx="2530759" cy="325787"/>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04" name="コネクタ: カギ線 103">
            <a:extLst>
              <a:ext uri="{FF2B5EF4-FFF2-40B4-BE49-F238E27FC236}">
                <a16:creationId xmlns:a16="http://schemas.microsoft.com/office/drawing/2014/main" id="{556E092D-253B-9916-5B2F-C1D95FCBB793}"/>
              </a:ext>
            </a:extLst>
          </p:cNvPr>
          <p:cNvCxnSpPr>
            <a:cxnSpLocks/>
            <a:endCxn id="26" idx="0"/>
          </p:cNvCxnSpPr>
          <p:nvPr/>
        </p:nvCxnSpPr>
        <p:spPr>
          <a:xfrm>
            <a:off x="4141460" y="2777426"/>
            <a:ext cx="3339015" cy="651574"/>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1" name="コネクタ: カギ線 110">
            <a:extLst>
              <a:ext uri="{FF2B5EF4-FFF2-40B4-BE49-F238E27FC236}">
                <a16:creationId xmlns:a16="http://schemas.microsoft.com/office/drawing/2014/main" id="{B9CF1C49-642A-98E1-A994-31BF1A75EAD4}"/>
              </a:ext>
            </a:extLst>
          </p:cNvPr>
          <p:cNvCxnSpPr>
            <a:cxnSpLocks/>
            <a:endCxn id="34" idx="0"/>
          </p:cNvCxnSpPr>
          <p:nvPr/>
        </p:nvCxnSpPr>
        <p:spPr>
          <a:xfrm rot="10800000" flipV="1">
            <a:off x="2896466" y="2777426"/>
            <a:ext cx="1118139" cy="65157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12" name="コネクタ: カギ線 111">
            <a:extLst>
              <a:ext uri="{FF2B5EF4-FFF2-40B4-BE49-F238E27FC236}">
                <a16:creationId xmlns:a16="http://schemas.microsoft.com/office/drawing/2014/main" id="{CB72C120-08A6-A699-2A4E-5DCE9512BCAB}"/>
              </a:ext>
            </a:extLst>
          </p:cNvPr>
          <p:cNvCxnSpPr>
            <a:cxnSpLocks/>
            <a:endCxn id="32" idx="0"/>
          </p:cNvCxnSpPr>
          <p:nvPr/>
        </p:nvCxnSpPr>
        <p:spPr>
          <a:xfrm rot="5400000">
            <a:off x="3416015" y="2874856"/>
            <a:ext cx="583682" cy="536407"/>
          </a:xfrm>
          <a:prstGeom prst="bentConnector3">
            <a:avLst>
              <a:gd name="adj1" fmla="val 17864"/>
            </a:avLst>
          </a:prstGeom>
          <a:ln w="19050"/>
        </p:spPr>
        <p:style>
          <a:lnRef idx="1">
            <a:schemeClr val="accent1"/>
          </a:lnRef>
          <a:fillRef idx="0">
            <a:schemeClr val="accent1"/>
          </a:fillRef>
          <a:effectRef idx="0">
            <a:schemeClr val="accent1"/>
          </a:effectRef>
          <a:fontRef idx="minor">
            <a:schemeClr val="tx1"/>
          </a:fontRef>
        </p:style>
      </p:cxnSp>
      <p:cxnSp>
        <p:nvCxnSpPr>
          <p:cNvPr id="117" name="コネクタ: カギ線 116">
            <a:extLst>
              <a:ext uri="{FF2B5EF4-FFF2-40B4-BE49-F238E27FC236}">
                <a16:creationId xmlns:a16="http://schemas.microsoft.com/office/drawing/2014/main" id="{7E8F4261-EB1A-37AB-20EF-995EC804AADB}"/>
              </a:ext>
            </a:extLst>
          </p:cNvPr>
          <p:cNvCxnSpPr>
            <a:cxnSpLocks/>
            <a:endCxn id="37" idx="0"/>
          </p:cNvCxnSpPr>
          <p:nvPr/>
        </p:nvCxnSpPr>
        <p:spPr>
          <a:xfrm>
            <a:off x="4188342" y="3200998"/>
            <a:ext cx="2353089" cy="228003"/>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1" name="コネクタ: カギ線 120">
            <a:extLst>
              <a:ext uri="{FF2B5EF4-FFF2-40B4-BE49-F238E27FC236}">
                <a16:creationId xmlns:a16="http://schemas.microsoft.com/office/drawing/2014/main" id="{097DA62D-8C1B-C3E8-93E0-DB4526CD6115}"/>
              </a:ext>
            </a:extLst>
          </p:cNvPr>
          <p:cNvCxnSpPr>
            <a:cxnSpLocks/>
            <a:endCxn id="39" idx="0"/>
          </p:cNvCxnSpPr>
          <p:nvPr/>
        </p:nvCxnSpPr>
        <p:spPr>
          <a:xfrm>
            <a:off x="4218249" y="2868589"/>
            <a:ext cx="2844078" cy="560411"/>
          </a:xfrm>
          <a:prstGeom prst="bentConnector2">
            <a:avLst/>
          </a:prstGeom>
          <a:ln w="19050"/>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A4AA26A5-D16A-618D-42F1-A23A2DDDF946}"/>
              </a:ext>
            </a:extLst>
          </p:cNvPr>
          <p:cNvCxnSpPr>
            <a:cxnSpLocks/>
          </p:cNvCxnSpPr>
          <p:nvPr/>
        </p:nvCxnSpPr>
        <p:spPr>
          <a:xfrm>
            <a:off x="4118545" y="2868589"/>
            <a:ext cx="82372" cy="3324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32A29A8B-DCB1-7224-D9DA-8D0CDB9A7295}"/>
              </a:ext>
            </a:extLst>
          </p:cNvPr>
          <p:cNvCxnSpPr>
            <a:cxnSpLocks/>
          </p:cNvCxnSpPr>
          <p:nvPr/>
        </p:nvCxnSpPr>
        <p:spPr>
          <a:xfrm>
            <a:off x="4212789" y="2851219"/>
            <a:ext cx="62314" cy="2551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79514C-6B96-2263-06AC-1AB46AA8AEBF}"/>
              </a:ext>
            </a:extLst>
          </p:cNvPr>
          <p:cNvCxnSpPr>
            <a:cxnSpLocks/>
          </p:cNvCxnSpPr>
          <p:nvPr/>
        </p:nvCxnSpPr>
        <p:spPr>
          <a:xfrm>
            <a:off x="2896465" y="3986591"/>
            <a:ext cx="0"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82523585-3370-1A10-B070-D852D74D6695}"/>
              </a:ext>
            </a:extLst>
          </p:cNvPr>
          <p:cNvCxnSpPr>
            <a:cxnSpLocks/>
            <a:stCxn id="33" idx="2"/>
          </p:cNvCxnSpPr>
          <p:nvPr/>
        </p:nvCxnSpPr>
        <p:spPr>
          <a:xfrm>
            <a:off x="3179155" y="3986591"/>
            <a:ext cx="4527" cy="23204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1501C0B-C268-DC2B-C65C-AD882FBB9FCD}"/>
              </a:ext>
            </a:extLst>
          </p:cNvPr>
          <p:cNvCxnSpPr>
            <a:cxnSpLocks/>
            <a:stCxn id="32" idx="2"/>
          </p:cNvCxnSpPr>
          <p:nvPr/>
        </p:nvCxnSpPr>
        <p:spPr>
          <a:xfrm>
            <a:off x="3439652" y="3992491"/>
            <a:ext cx="17316" cy="2314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B6261079-C90A-A502-22BC-F4EA243C4FBE}"/>
              </a:ext>
            </a:extLst>
          </p:cNvPr>
          <p:cNvCxnSpPr>
            <a:cxnSpLocks/>
            <a:stCxn id="38" idx="2"/>
          </p:cNvCxnSpPr>
          <p:nvPr/>
        </p:nvCxnSpPr>
        <p:spPr>
          <a:xfrm flipH="1">
            <a:off x="6810550" y="3939339"/>
            <a:ext cx="1"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AFA3B900-F73B-3916-9188-C843A7470BB9}"/>
              </a:ext>
            </a:extLst>
          </p:cNvPr>
          <p:cNvCxnSpPr>
            <a:cxnSpLocks/>
            <a:stCxn id="37" idx="2"/>
          </p:cNvCxnSpPr>
          <p:nvPr/>
        </p:nvCxnSpPr>
        <p:spPr>
          <a:xfrm>
            <a:off x="6541431" y="3939340"/>
            <a:ext cx="0" cy="23676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2716EAE9-CBA0-6F01-3D3C-DE7889875F76}"/>
              </a:ext>
            </a:extLst>
          </p:cNvPr>
          <p:cNvCxnSpPr>
            <a:cxnSpLocks/>
            <a:stCxn id="39" idx="2"/>
          </p:cNvCxnSpPr>
          <p:nvPr/>
        </p:nvCxnSpPr>
        <p:spPr>
          <a:xfrm>
            <a:off x="7062327" y="3939339"/>
            <a:ext cx="0" cy="2367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BE64DE19-5580-BC5F-1FF4-9F39CD530665}"/>
              </a:ext>
            </a:extLst>
          </p:cNvPr>
          <p:cNvCxnSpPr>
            <a:cxnSpLocks/>
          </p:cNvCxnSpPr>
          <p:nvPr/>
        </p:nvCxnSpPr>
        <p:spPr>
          <a:xfrm>
            <a:off x="5188380" y="5559499"/>
            <a:ext cx="2393"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BC83F3B6-FD94-27CB-C02A-0FA1D7F94334}"/>
              </a:ext>
            </a:extLst>
          </p:cNvPr>
          <p:cNvCxnSpPr>
            <a:cxnSpLocks/>
          </p:cNvCxnSpPr>
          <p:nvPr/>
        </p:nvCxnSpPr>
        <p:spPr>
          <a:xfrm flipH="1">
            <a:off x="4979031" y="5559499"/>
            <a:ext cx="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4E3D0676-093E-7207-F14F-B2893B1271A2}"/>
              </a:ext>
            </a:extLst>
          </p:cNvPr>
          <p:cNvCxnSpPr>
            <a:cxnSpLocks/>
            <a:stCxn id="56" idx="2"/>
          </p:cNvCxnSpPr>
          <p:nvPr/>
        </p:nvCxnSpPr>
        <p:spPr>
          <a:xfrm>
            <a:off x="8177400" y="5566844"/>
            <a:ext cx="15491"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線コネクタ 159">
            <a:extLst>
              <a:ext uri="{FF2B5EF4-FFF2-40B4-BE49-F238E27FC236}">
                <a16:creationId xmlns:a16="http://schemas.microsoft.com/office/drawing/2014/main" id="{A85268CA-EFE0-C9E6-8265-9C0A77F6D731}"/>
              </a:ext>
            </a:extLst>
          </p:cNvPr>
          <p:cNvCxnSpPr>
            <a:cxnSpLocks/>
          </p:cNvCxnSpPr>
          <p:nvPr/>
        </p:nvCxnSpPr>
        <p:spPr>
          <a:xfrm>
            <a:off x="8401107" y="5559499"/>
            <a:ext cx="13424" cy="761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380E3C25-5855-D5D4-0741-9A1D5AA34939}"/>
              </a:ext>
            </a:extLst>
          </p:cNvPr>
          <p:cNvCxnSpPr>
            <a:cxnSpLocks/>
            <a:stCxn id="54" idx="2"/>
          </p:cNvCxnSpPr>
          <p:nvPr/>
        </p:nvCxnSpPr>
        <p:spPr>
          <a:xfrm>
            <a:off x="8603302" y="5563284"/>
            <a:ext cx="7298" cy="7581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22FE80C9-C6FA-69D3-0AEE-EC409BD0E495}"/>
              </a:ext>
            </a:extLst>
          </p:cNvPr>
          <p:cNvCxnSpPr>
            <a:cxnSpLocks/>
            <a:stCxn id="53" idx="2"/>
          </p:cNvCxnSpPr>
          <p:nvPr/>
        </p:nvCxnSpPr>
        <p:spPr>
          <a:xfrm flipH="1">
            <a:off x="8816250" y="5563284"/>
            <a:ext cx="3"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87279484-1487-AA82-1254-29DF1DE056FE}"/>
              </a:ext>
            </a:extLst>
          </p:cNvPr>
          <p:cNvCxnSpPr>
            <a:cxnSpLocks/>
            <a:stCxn id="51" idx="2"/>
          </p:cNvCxnSpPr>
          <p:nvPr/>
        </p:nvCxnSpPr>
        <p:spPr>
          <a:xfrm>
            <a:off x="9029204" y="5563284"/>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2D09D5D-C006-09CB-7A83-AD1529725697}"/>
              </a:ext>
            </a:extLst>
          </p:cNvPr>
          <p:cNvCxnSpPr>
            <a:cxnSpLocks/>
            <a:stCxn id="47" idx="2"/>
          </p:cNvCxnSpPr>
          <p:nvPr/>
        </p:nvCxnSpPr>
        <p:spPr>
          <a:xfrm>
            <a:off x="4334029" y="5566844"/>
            <a:ext cx="2107" cy="740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1" name="直線コネクタ 170">
            <a:extLst>
              <a:ext uri="{FF2B5EF4-FFF2-40B4-BE49-F238E27FC236}">
                <a16:creationId xmlns:a16="http://schemas.microsoft.com/office/drawing/2014/main" id="{E5FC32AC-E897-17CE-1F2D-58F14F8D9E4E}"/>
              </a:ext>
            </a:extLst>
          </p:cNvPr>
          <p:cNvCxnSpPr>
            <a:cxnSpLocks/>
            <a:stCxn id="43" idx="2"/>
          </p:cNvCxnSpPr>
          <p:nvPr/>
        </p:nvCxnSpPr>
        <p:spPr>
          <a:xfrm>
            <a:off x="4546980" y="5570404"/>
            <a:ext cx="6151" cy="73661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A3BD3E09-B15B-FFCB-5CAD-C6D01C669C65}"/>
              </a:ext>
            </a:extLst>
          </p:cNvPr>
          <p:cNvCxnSpPr>
            <a:cxnSpLocks/>
            <a:stCxn id="42" idx="2"/>
          </p:cNvCxnSpPr>
          <p:nvPr/>
        </p:nvCxnSpPr>
        <p:spPr>
          <a:xfrm>
            <a:off x="4759931" y="5566844"/>
            <a:ext cx="11409" cy="7330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8E45A92-6EF6-2547-0F91-D660DA0A9F00}"/>
              </a:ext>
            </a:extLst>
          </p:cNvPr>
          <p:cNvSpPr txBox="1"/>
          <p:nvPr/>
        </p:nvSpPr>
        <p:spPr>
          <a:xfrm>
            <a:off x="2417242" y="5247434"/>
            <a:ext cx="107920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25</a:t>
            </a:r>
            <a:r>
              <a:rPr kumimoji="1" lang="en-US" altLang="ja-JP" sz="1050" dirty="0"/>
              <a:t>0AF×3</a:t>
            </a:r>
            <a:r>
              <a:rPr kumimoji="1" lang="ja-JP" altLang="en-US" sz="1050" dirty="0"/>
              <a:t>系統</a:t>
            </a:r>
          </a:p>
        </p:txBody>
      </p:sp>
      <p:sp>
        <p:nvSpPr>
          <p:cNvPr id="64" name="テキスト ボックス 63">
            <a:extLst>
              <a:ext uri="{FF2B5EF4-FFF2-40B4-BE49-F238E27FC236}">
                <a16:creationId xmlns:a16="http://schemas.microsoft.com/office/drawing/2014/main" id="{E6E374FD-AB1B-77D0-449D-0D7060E8D8FB}"/>
              </a:ext>
            </a:extLst>
          </p:cNvPr>
          <p:cNvSpPr txBox="1"/>
          <p:nvPr/>
        </p:nvSpPr>
        <p:spPr>
          <a:xfrm>
            <a:off x="6043247" y="5236530"/>
            <a:ext cx="1097477"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125</a:t>
            </a:r>
            <a:r>
              <a:rPr kumimoji="1" lang="en-US" altLang="ja-JP" sz="1050" dirty="0"/>
              <a:t>AF×3</a:t>
            </a:r>
            <a:r>
              <a:rPr kumimoji="1" lang="ja-JP" altLang="en-US" sz="1050" dirty="0"/>
              <a:t>系統</a:t>
            </a:r>
          </a:p>
        </p:txBody>
      </p:sp>
      <p:sp>
        <p:nvSpPr>
          <p:cNvPr id="204" name="テキスト ボックス 203">
            <a:extLst>
              <a:ext uri="{FF2B5EF4-FFF2-40B4-BE49-F238E27FC236}">
                <a16:creationId xmlns:a16="http://schemas.microsoft.com/office/drawing/2014/main" id="{0DF8C2B2-24A4-E0D5-AC9A-044754E70C0C}"/>
              </a:ext>
            </a:extLst>
          </p:cNvPr>
          <p:cNvSpPr txBox="1"/>
          <p:nvPr/>
        </p:nvSpPr>
        <p:spPr>
          <a:xfrm>
            <a:off x="1419929" y="3593083"/>
            <a:ext cx="931639"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25</a:t>
            </a:r>
            <a:r>
              <a:rPr kumimoji="1" lang="en-US" altLang="ja-JP" sz="1050" dirty="0"/>
              <a:t>0AF</a:t>
            </a:r>
            <a:endParaRPr kumimoji="1" lang="ja-JP" altLang="en-US" sz="1050" dirty="0"/>
          </a:p>
        </p:txBody>
      </p:sp>
      <p:sp>
        <p:nvSpPr>
          <p:cNvPr id="205" name="テキスト ボックス 204">
            <a:extLst>
              <a:ext uri="{FF2B5EF4-FFF2-40B4-BE49-F238E27FC236}">
                <a16:creationId xmlns:a16="http://schemas.microsoft.com/office/drawing/2014/main" id="{F94FD32D-706D-011F-B5A7-1D679DC48BA3}"/>
              </a:ext>
            </a:extLst>
          </p:cNvPr>
          <p:cNvSpPr txBox="1"/>
          <p:nvPr/>
        </p:nvSpPr>
        <p:spPr>
          <a:xfrm>
            <a:off x="7964449" y="3527072"/>
            <a:ext cx="900164"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CB</a:t>
            </a:r>
            <a:r>
              <a:rPr lang="ja-JP" altLang="en-US" sz="1050" dirty="0"/>
              <a:t>　</a:t>
            </a:r>
            <a:r>
              <a:rPr lang="en-US" altLang="ja-JP" sz="1050" dirty="0"/>
              <a:t>125</a:t>
            </a:r>
            <a:r>
              <a:rPr kumimoji="1" lang="en-US" altLang="ja-JP" sz="1050" dirty="0"/>
              <a:t>AF</a:t>
            </a:r>
            <a:endParaRPr kumimoji="1" lang="ja-JP" altLang="en-US" sz="1050" dirty="0"/>
          </a:p>
        </p:txBody>
      </p:sp>
      <p:sp>
        <p:nvSpPr>
          <p:cNvPr id="206" name="テキスト ボックス 205">
            <a:extLst>
              <a:ext uri="{FF2B5EF4-FFF2-40B4-BE49-F238E27FC236}">
                <a16:creationId xmlns:a16="http://schemas.microsoft.com/office/drawing/2014/main" id="{97931952-24C3-39E5-5267-D788CF8BFAA9}"/>
              </a:ext>
            </a:extLst>
          </p:cNvPr>
          <p:cNvSpPr txBox="1"/>
          <p:nvPr/>
        </p:nvSpPr>
        <p:spPr>
          <a:xfrm>
            <a:off x="7432071" y="1082151"/>
            <a:ext cx="4618020" cy="830997"/>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200" dirty="0"/>
              <a:t>注意）制御盤設置に当たって沿面距離等システムとしての</a:t>
            </a:r>
            <a:endParaRPr lang="en-US" altLang="ja-JP" sz="1200" dirty="0"/>
          </a:p>
          <a:p>
            <a:r>
              <a:rPr lang="ja-JP" altLang="en-US" sz="1200" dirty="0"/>
              <a:t>　　　検証が必要です。</a:t>
            </a:r>
            <a:endParaRPr lang="en-US" altLang="ja-JP" sz="1200" dirty="0"/>
          </a:p>
          <a:p>
            <a:r>
              <a:rPr kumimoji="1" lang="ja-JP" altLang="en-US" sz="1200" dirty="0"/>
              <a:t>　　　</a:t>
            </a:r>
            <a:r>
              <a:rPr lang="en-US" altLang="ja-JP" sz="1200" dirty="0"/>
              <a:t>NEC</a:t>
            </a:r>
            <a:r>
              <a:rPr kumimoji="1" lang="ja-JP" altLang="en-US" sz="1200" dirty="0"/>
              <a:t>　</a:t>
            </a:r>
            <a:r>
              <a:rPr kumimoji="1" lang="en-US" altLang="ja-JP" sz="1200" dirty="0"/>
              <a:t>430.53(D)</a:t>
            </a:r>
            <a:r>
              <a:rPr kumimoji="1" lang="ja-JP" altLang="en-US" sz="1200" dirty="0"/>
              <a:t>及び</a:t>
            </a:r>
            <a:r>
              <a:rPr kumimoji="1" lang="en-US" altLang="ja-JP" sz="1200" dirty="0"/>
              <a:t>UL508A</a:t>
            </a:r>
            <a:r>
              <a:rPr kumimoji="1" lang="ja-JP" altLang="en-US" sz="1200" dirty="0"/>
              <a:t>セクション</a:t>
            </a:r>
            <a:r>
              <a:rPr kumimoji="1" lang="en-US" altLang="ja-JP" sz="1200" dirty="0"/>
              <a:t>31.4.3</a:t>
            </a:r>
            <a:r>
              <a:rPr kumimoji="1" lang="ja-JP" altLang="en-US" sz="1200" dirty="0"/>
              <a:t>に</a:t>
            </a:r>
            <a:endParaRPr kumimoji="1" lang="en-US" altLang="ja-JP" sz="1200" dirty="0"/>
          </a:p>
          <a:p>
            <a:r>
              <a:rPr kumimoji="1" lang="ja-JP" altLang="en-US" sz="1200" dirty="0"/>
              <a:t>　　　準拠して設置して下さい。</a:t>
            </a:r>
          </a:p>
        </p:txBody>
      </p:sp>
      <p:grpSp>
        <p:nvGrpSpPr>
          <p:cNvPr id="207" name="グループ化 206">
            <a:extLst>
              <a:ext uri="{FF2B5EF4-FFF2-40B4-BE49-F238E27FC236}">
                <a16:creationId xmlns:a16="http://schemas.microsoft.com/office/drawing/2014/main" id="{C5B9FF81-54E5-EFB3-5711-E46EF39DE909}"/>
              </a:ext>
            </a:extLst>
          </p:cNvPr>
          <p:cNvGrpSpPr/>
          <p:nvPr/>
        </p:nvGrpSpPr>
        <p:grpSpPr>
          <a:xfrm>
            <a:off x="5079357" y="1751183"/>
            <a:ext cx="2045406" cy="904637"/>
            <a:chOff x="3660390" y="2248609"/>
            <a:chExt cx="2045406" cy="904637"/>
          </a:xfrm>
        </p:grpSpPr>
        <p:sp>
          <p:nvSpPr>
            <p:cNvPr id="208" name="テキスト ボックス 207">
              <a:extLst>
                <a:ext uri="{FF2B5EF4-FFF2-40B4-BE49-F238E27FC236}">
                  <a16:creationId xmlns:a16="http://schemas.microsoft.com/office/drawing/2014/main" id="{1FFA4284-C10C-90B2-4B2B-4B83D1DC515A}"/>
                </a:ext>
              </a:extLst>
            </p:cNvPr>
            <p:cNvSpPr txBox="1"/>
            <p:nvPr/>
          </p:nvSpPr>
          <p:spPr>
            <a:xfrm>
              <a:off x="3660390" y="2248609"/>
              <a:ext cx="2045406" cy="577081"/>
            </a:xfrm>
            <a:prstGeom prst="rect">
              <a:avLst/>
            </a:prstGeom>
            <a:noFill/>
            <a:ln w="28575">
              <a:solidFill>
                <a:srgbClr val="FF0000"/>
              </a:solidFill>
            </a:ln>
          </p:spPr>
          <p:txBody>
            <a:bodyPr wrap="square" rtlCol="0">
              <a:spAutoFit/>
            </a:bodyPr>
            <a:lstStyle/>
            <a:p>
              <a:pPr algn="ctr"/>
              <a:r>
                <a:rPr lang="en-US" altLang="ja-JP" sz="1050" dirty="0">
                  <a:solidFill>
                    <a:srgbClr val="FF0000"/>
                  </a:solidFill>
                </a:rPr>
                <a:t>1</a:t>
              </a:r>
              <a:r>
                <a:rPr lang="ja-JP" altLang="en-US" sz="1050" dirty="0">
                  <a:solidFill>
                    <a:srgbClr val="FF0000"/>
                  </a:solidFill>
                </a:rPr>
                <a:t>次側</a:t>
              </a:r>
              <a:endParaRPr lang="en-US" altLang="ja-JP" sz="1050" dirty="0">
                <a:solidFill>
                  <a:srgbClr val="FF0000"/>
                </a:solidFill>
              </a:endParaRPr>
            </a:p>
            <a:p>
              <a:pPr algn="ctr"/>
              <a:r>
                <a:rPr lang="ja-JP" altLang="en-US" sz="1050" dirty="0">
                  <a:solidFill>
                    <a:srgbClr val="FF0000"/>
                  </a:solidFill>
                </a:rPr>
                <a:t>圧着端子の</a:t>
              </a:r>
              <a:r>
                <a:rPr lang="en-US" altLang="ja-JP" sz="1050" dirty="0">
                  <a:solidFill>
                    <a:srgbClr val="FF0000"/>
                  </a:solidFill>
                </a:rPr>
                <a:t>2</a:t>
              </a:r>
              <a:r>
                <a:rPr lang="ja-JP" altLang="en-US" sz="1050" dirty="0">
                  <a:solidFill>
                    <a:srgbClr val="FF0000"/>
                  </a:solidFill>
                </a:rPr>
                <a:t>枚重ね／渡り配線</a:t>
              </a:r>
            </a:p>
            <a:p>
              <a:pPr algn="ctr"/>
              <a:r>
                <a:rPr kumimoji="1" lang="en-US" altLang="ja-JP" sz="1050" dirty="0">
                  <a:solidFill>
                    <a:srgbClr val="FF0000"/>
                  </a:solidFill>
                </a:rPr>
                <a:t>NG</a:t>
              </a:r>
              <a:endParaRPr lang="en-US" altLang="ja-JP" sz="1050" dirty="0">
                <a:solidFill>
                  <a:srgbClr val="FF0000"/>
                </a:solidFill>
              </a:endParaRPr>
            </a:p>
          </p:txBody>
        </p:sp>
        <p:cxnSp>
          <p:nvCxnSpPr>
            <p:cNvPr id="209" name="コネクタ: カギ線 208">
              <a:extLst>
                <a:ext uri="{FF2B5EF4-FFF2-40B4-BE49-F238E27FC236}">
                  <a16:creationId xmlns:a16="http://schemas.microsoft.com/office/drawing/2014/main" id="{48A3EFFC-1260-64DC-4AF3-0EFDF81E39DE}"/>
                </a:ext>
              </a:extLst>
            </p:cNvPr>
            <p:cNvCxnSpPr>
              <a:cxnSpLocks/>
              <a:stCxn id="208" idx="2"/>
            </p:cNvCxnSpPr>
            <p:nvPr/>
          </p:nvCxnSpPr>
          <p:spPr>
            <a:xfrm rot="5400000">
              <a:off x="4034538" y="2504691"/>
              <a:ext cx="327556" cy="96955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4" name="コネクタ: カギ線 213">
            <a:extLst>
              <a:ext uri="{FF2B5EF4-FFF2-40B4-BE49-F238E27FC236}">
                <a16:creationId xmlns:a16="http://schemas.microsoft.com/office/drawing/2014/main" id="{460FBDBA-F6E1-878A-D137-85C7B06F3E0F}"/>
              </a:ext>
            </a:extLst>
          </p:cNvPr>
          <p:cNvCxnSpPr>
            <a:cxnSpLocks/>
            <a:stCxn id="21" idx="3"/>
            <a:endCxn id="20" idx="3"/>
          </p:cNvCxnSpPr>
          <p:nvPr/>
        </p:nvCxnSpPr>
        <p:spPr>
          <a:xfrm>
            <a:off x="4045845" y="3730894"/>
            <a:ext cx="196562" cy="852676"/>
          </a:xfrm>
          <a:prstGeom prst="bentConnector3">
            <a:avLst>
              <a:gd name="adj1" fmla="val 216299"/>
            </a:avLst>
          </a:prstGeom>
        </p:spPr>
        <p:style>
          <a:lnRef idx="1">
            <a:schemeClr val="accent1"/>
          </a:lnRef>
          <a:fillRef idx="0">
            <a:schemeClr val="accent1"/>
          </a:fillRef>
          <a:effectRef idx="0">
            <a:schemeClr val="accent1"/>
          </a:effectRef>
          <a:fontRef idx="minor">
            <a:schemeClr val="tx1"/>
          </a:fontRef>
        </p:style>
      </p:cxnSp>
      <p:cxnSp>
        <p:nvCxnSpPr>
          <p:cNvPr id="217" name="コネクタ: カギ線 216">
            <a:extLst>
              <a:ext uri="{FF2B5EF4-FFF2-40B4-BE49-F238E27FC236}">
                <a16:creationId xmlns:a16="http://schemas.microsoft.com/office/drawing/2014/main" id="{3033248B-30B8-97D7-E775-D5C7E9C7686D}"/>
              </a:ext>
            </a:extLst>
          </p:cNvPr>
          <p:cNvCxnSpPr>
            <a:cxnSpLocks/>
            <a:stCxn id="26" idx="3"/>
            <a:endCxn id="27" idx="3"/>
          </p:cNvCxnSpPr>
          <p:nvPr/>
        </p:nvCxnSpPr>
        <p:spPr>
          <a:xfrm>
            <a:off x="7602680" y="3684170"/>
            <a:ext cx="156284" cy="794012"/>
          </a:xfrm>
          <a:prstGeom prst="bentConnector3">
            <a:avLst>
              <a:gd name="adj1" fmla="val 148757"/>
            </a:avLst>
          </a:prstGeom>
        </p:spPr>
        <p:style>
          <a:lnRef idx="1">
            <a:schemeClr val="accent1"/>
          </a:lnRef>
          <a:fillRef idx="0">
            <a:schemeClr val="accent1"/>
          </a:fillRef>
          <a:effectRef idx="0">
            <a:schemeClr val="accent1"/>
          </a:effectRef>
          <a:fontRef idx="minor">
            <a:schemeClr val="tx1"/>
          </a:fontRef>
        </p:style>
      </p:cxnSp>
      <p:sp>
        <p:nvSpPr>
          <p:cNvPr id="220" name="テキスト ボックス 219">
            <a:extLst>
              <a:ext uri="{FF2B5EF4-FFF2-40B4-BE49-F238E27FC236}">
                <a16:creationId xmlns:a16="http://schemas.microsoft.com/office/drawing/2014/main" id="{149C6309-1FD8-4D65-D7FA-1B0D2AA52139}"/>
              </a:ext>
            </a:extLst>
          </p:cNvPr>
          <p:cNvSpPr txBox="1"/>
          <p:nvPr/>
        </p:nvSpPr>
        <p:spPr>
          <a:xfrm>
            <a:off x="4430934"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1" name="テキスト ボックス 220">
            <a:extLst>
              <a:ext uri="{FF2B5EF4-FFF2-40B4-BE49-F238E27FC236}">
                <a16:creationId xmlns:a16="http://schemas.microsoft.com/office/drawing/2014/main" id="{D9E810E9-012B-8AEE-0E37-12EB785931F9}"/>
              </a:ext>
            </a:extLst>
          </p:cNvPr>
          <p:cNvSpPr txBox="1"/>
          <p:nvPr/>
        </p:nvSpPr>
        <p:spPr>
          <a:xfrm>
            <a:off x="7857973" y="3939339"/>
            <a:ext cx="1817865" cy="415498"/>
          </a:xfrm>
          <a:prstGeom prst="rect">
            <a:avLst/>
          </a:prstGeom>
          <a:noFill/>
        </p:spPr>
        <p:txBody>
          <a:bodyPr wrap="square" rtlCol="0">
            <a:spAutoFit/>
          </a:bodyPr>
          <a:lstStyle/>
          <a:p>
            <a:r>
              <a:rPr kumimoji="1" lang="ja-JP" altLang="en-US" sz="1050" dirty="0"/>
              <a:t>分岐数が足りない場合には</a:t>
            </a:r>
            <a:endParaRPr kumimoji="1" lang="en-US" altLang="ja-JP" sz="1050" dirty="0"/>
          </a:p>
          <a:p>
            <a:r>
              <a:rPr kumimoji="1" lang="ja-JP" altLang="en-US" sz="1050" dirty="0"/>
              <a:t>適切な</a:t>
            </a:r>
            <a:r>
              <a:rPr kumimoji="1" lang="en-US" altLang="ja-JP" sz="1050" dirty="0"/>
              <a:t>CB+TB</a:t>
            </a:r>
            <a:r>
              <a:rPr kumimoji="1" lang="ja-JP" altLang="en-US" sz="1050" dirty="0"/>
              <a:t>追加</a:t>
            </a:r>
          </a:p>
        </p:txBody>
      </p:sp>
      <p:sp>
        <p:nvSpPr>
          <p:cNvPr id="222" name="テキスト ボックス 221">
            <a:extLst>
              <a:ext uri="{FF2B5EF4-FFF2-40B4-BE49-F238E27FC236}">
                <a16:creationId xmlns:a16="http://schemas.microsoft.com/office/drawing/2014/main" id="{638C0A89-75DE-4974-78F2-D09B84C3F914}"/>
              </a:ext>
            </a:extLst>
          </p:cNvPr>
          <p:cNvSpPr txBox="1"/>
          <p:nvPr/>
        </p:nvSpPr>
        <p:spPr>
          <a:xfrm>
            <a:off x="4314479" y="4643373"/>
            <a:ext cx="1177051"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max5</a:t>
            </a:r>
            <a:r>
              <a:rPr kumimoji="1" lang="ja-JP" altLang="en-US" sz="1050" dirty="0"/>
              <a:t>分岐</a:t>
            </a:r>
          </a:p>
        </p:txBody>
      </p:sp>
      <p:sp>
        <p:nvSpPr>
          <p:cNvPr id="223" name="テキスト ボックス 222">
            <a:extLst>
              <a:ext uri="{FF2B5EF4-FFF2-40B4-BE49-F238E27FC236}">
                <a16:creationId xmlns:a16="http://schemas.microsoft.com/office/drawing/2014/main" id="{41EF8CA0-295E-9183-140D-69634D6DB3E4}"/>
              </a:ext>
            </a:extLst>
          </p:cNvPr>
          <p:cNvSpPr txBox="1"/>
          <p:nvPr/>
        </p:nvSpPr>
        <p:spPr>
          <a:xfrm>
            <a:off x="7964448" y="4643373"/>
            <a:ext cx="1163764"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max6</a:t>
            </a:r>
            <a:r>
              <a:rPr kumimoji="1" lang="ja-JP" altLang="en-US" sz="1050" dirty="0"/>
              <a:t>分岐</a:t>
            </a:r>
          </a:p>
        </p:txBody>
      </p:sp>
      <p:sp>
        <p:nvSpPr>
          <p:cNvPr id="224" name="テキスト ボックス 223">
            <a:extLst>
              <a:ext uri="{FF2B5EF4-FFF2-40B4-BE49-F238E27FC236}">
                <a16:creationId xmlns:a16="http://schemas.microsoft.com/office/drawing/2014/main" id="{3B2956FF-F3B7-F0BD-3562-26B375C9A799}"/>
              </a:ext>
            </a:extLst>
          </p:cNvPr>
          <p:cNvSpPr txBox="1"/>
          <p:nvPr/>
        </p:nvSpPr>
        <p:spPr>
          <a:xfrm>
            <a:off x="1427029" y="2621339"/>
            <a:ext cx="1108815" cy="253916"/>
          </a:xfrm>
          <a:prstGeom prst="rect">
            <a:avLst/>
          </a:prstGeom>
          <a:solidFill>
            <a:schemeClr val="accent5">
              <a:lumMod val="20000"/>
              <a:lumOff val="80000"/>
            </a:schemeClr>
          </a:solidFill>
          <a:ln w="12700">
            <a:solidFill>
              <a:schemeClr val="tx1"/>
            </a:solidFill>
          </a:ln>
        </p:spPr>
        <p:txBody>
          <a:bodyPr wrap="square" rtlCol="0">
            <a:spAutoFit/>
          </a:bodyPr>
          <a:lstStyle/>
          <a:p>
            <a:r>
              <a:rPr kumimoji="1" lang="en-US" altLang="ja-JP" sz="1050" dirty="0"/>
              <a:t>TB</a:t>
            </a:r>
            <a:r>
              <a:rPr kumimoji="1" lang="ja-JP" altLang="en-US" sz="1050" dirty="0"/>
              <a:t>　</a:t>
            </a:r>
            <a:r>
              <a:rPr kumimoji="1" lang="en-US" altLang="ja-JP" sz="1050" dirty="0"/>
              <a:t>max8</a:t>
            </a:r>
            <a:r>
              <a:rPr kumimoji="1" lang="ja-JP" altLang="en-US" sz="1050" dirty="0"/>
              <a:t>分岐</a:t>
            </a:r>
          </a:p>
        </p:txBody>
      </p:sp>
      <p:grpSp>
        <p:nvGrpSpPr>
          <p:cNvPr id="233" name="グループ化 232">
            <a:extLst>
              <a:ext uri="{FF2B5EF4-FFF2-40B4-BE49-F238E27FC236}">
                <a16:creationId xmlns:a16="http://schemas.microsoft.com/office/drawing/2014/main" id="{16D26D7A-3C0F-F299-467F-AC8D8AADDBF3}"/>
              </a:ext>
            </a:extLst>
          </p:cNvPr>
          <p:cNvGrpSpPr/>
          <p:nvPr/>
        </p:nvGrpSpPr>
        <p:grpSpPr>
          <a:xfrm>
            <a:off x="779536" y="1139949"/>
            <a:ext cx="3505943" cy="1223412"/>
            <a:chOff x="502049" y="1300555"/>
            <a:chExt cx="3505943" cy="1223412"/>
          </a:xfrm>
        </p:grpSpPr>
        <p:sp>
          <p:nvSpPr>
            <p:cNvPr id="226" name="テキスト ボックス 225">
              <a:extLst>
                <a:ext uri="{FF2B5EF4-FFF2-40B4-BE49-F238E27FC236}">
                  <a16:creationId xmlns:a16="http://schemas.microsoft.com/office/drawing/2014/main" id="{447D3096-89CF-78D2-8360-06100B69DA50}"/>
                </a:ext>
              </a:extLst>
            </p:cNvPr>
            <p:cNvSpPr txBox="1"/>
            <p:nvPr/>
          </p:nvSpPr>
          <p:spPr>
            <a:xfrm>
              <a:off x="502049" y="1300555"/>
              <a:ext cx="1209262" cy="1223412"/>
            </a:xfrm>
            <a:prstGeom prst="rect">
              <a:avLst/>
            </a:prstGeom>
            <a:solidFill>
              <a:schemeClr val="accent1">
                <a:lumMod val="20000"/>
                <a:lumOff val="80000"/>
              </a:schemeClr>
            </a:solidFill>
            <a:ln w="28575">
              <a:solidFill>
                <a:schemeClr val="tx1"/>
              </a:solidFill>
            </a:ln>
          </p:spPr>
          <p:txBody>
            <a:bodyPr wrap="square" rtlCol="0">
              <a:spAutoFit/>
            </a:bodyPr>
            <a:lstStyle/>
            <a:p>
              <a:r>
                <a:rPr lang="ja-JP" altLang="en-US" sz="1050" dirty="0"/>
                <a:t>圧着端子接続部</a:t>
              </a:r>
              <a:endParaRPr lang="en-US" altLang="ja-JP" sz="1050" dirty="0"/>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endParaRPr lang="en-US" altLang="ja-JP" sz="1050" dirty="0">
                <a:solidFill>
                  <a:srgbClr val="FF0000"/>
                </a:solidFill>
              </a:endParaRPr>
            </a:p>
            <a:p>
              <a:r>
                <a:rPr lang="ja-JP" altLang="en-US" sz="1050" dirty="0">
                  <a:solidFill>
                    <a:srgbClr val="FF0000"/>
                  </a:solidFill>
                </a:rPr>
                <a:t>　</a:t>
              </a:r>
              <a:endParaRPr lang="en-US" altLang="ja-JP" sz="1050" dirty="0">
                <a:solidFill>
                  <a:srgbClr val="FF0000"/>
                </a:solidFill>
              </a:endParaRPr>
            </a:p>
          </p:txBody>
        </p:sp>
        <p:cxnSp>
          <p:nvCxnSpPr>
            <p:cNvPr id="7" name="コネクタ: カギ線 6">
              <a:extLst>
                <a:ext uri="{FF2B5EF4-FFF2-40B4-BE49-F238E27FC236}">
                  <a16:creationId xmlns:a16="http://schemas.microsoft.com/office/drawing/2014/main" id="{3839C8AB-E743-9263-872E-FFE8DB2496DC}"/>
                </a:ext>
              </a:extLst>
            </p:cNvPr>
            <p:cNvCxnSpPr>
              <a:cxnSpLocks/>
              <a:stCxn id="226" idx="3"/>
            </p:cNvCxnSpPr>
            <p:nvPr/>
          </p:nvCxnSpPr>
          <p:spPr>
            <a:xfrm>
              <a:off x="1711311" y="1992564"/>
              <a:ext cx="2296681" cy="32994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C6BE84D4-883B-E551-1F26-03FB54EDF6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4324" y="1383993"/>
            <a:ext cx="1194574" cy="895930"/>
          </a:xfrm>
          <a:prstGeom prst="rect">
            <a:avLst/>
          </a:prstGeom>
        </p:spPr>
      </p:pic>
      <p:pic>
        <p:nvPicPr>
          <p:cNvPr id="232" name="図 231" descr="BW250RAGU-3Pの参考画像">
            <a:extLst>
              <a:ext uri="{FF2B5EF4-FFF2-40B4-BE49-F238E27FC236}">
                <a16:creationId xmlns:a16="http://schemas.microsoft.com/office/drawing/2014/main" id="{E906D597-6F48-1CDC-9364-73C364EF323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649616" y="34773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BW250RAGU-3Pの参考画像">
            <a:extLst>
              <a:ext uri="{FF2B5EF4-FFF2-40B4-BE49-F238E27FC236}">
                <a16:creationId xmlns:a16="http://schemas.microsoft.com/office/drawing/2014/main" id="{9DB715E7-7461-1EDB-CACC-C6BC70CB32A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344232" y="3445527"/>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BW50RBGU-3Pの参考画像">
            <a:extLst>
              <a:ext uri="{FF2B5EF4-FFF2-40B4-BE49-F238E27FC236}">
                <a16:creationId xmlns:a16="http://schemas.microsoft.com/office/drawing/2014/main" id="{DA74CBE1-6C02-48A9-9F8A-3A29BD92281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4108332" y="51697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0" name="図 229" descr="BW50RBGU-3Pの参考画像">
            <a:extLst>
              <a:ext uri="{FF2B5EF4-FFF2-40B4-BE49-F238E27FC236}">
                <a16:creationId xmlns:a16="http://schemas.microsoft.com/office/drawing/2014/main" id="{B445E0A7-5C79-421A-BF92-3F5F4D9AF86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6582" r="30380"/>
          <a:stretch/>
        </p:blipFill>
        <p:spPr bwMode="auto">
          <a:xfrm>
            <a:off x="7964448" y="5158952"/>
            <a:ext cx="328724" cy="471919"/>
          </a:xfrm>
          <a:prstGeom prst="rect">
            <a:avLst/>
          </a:prstGeom>
          <a:noFill/>
          <a:extLst>
            <a:ext uri="{909E8E84-426E-40DD-AFC4-6F175D3DCCD1}">
              <a14:hiddenFill xmlns:a14="http://schemas.microsoft.com/office/drawing/2010/main">
                <a:solidFill>
                  <a:srgbClr val="FFFFFF"/>
                </a:solidFill>
              </a14:hiddenFill>
            </a:ext>
          </a:extLst>
        </p:spPr>
      </p:pic>
      <p:pic>
        <p:nvPicPr>
          <p:cNvPr id="231" name="図 230" descr="BW250RAGU-3Pの参考画像">
            <a:extLst>
              <a:ext uri="{FF2B5EF4-FFF2-40B4-BE49-F238E27FC236}">
                <a16:creationId xmlns:a16="http://schemas.microsoft.com/office/drawing/2014/main" id="{A60EE003-05B6-CCB6-ABB3-32F739C673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638494" y="3454020"/>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descr="BW250RAGU-3Pの参考画像">
            <a:extLst>
              <a:ext uri="{FF2B5EF4-FFF2-40B4-BE49-F238E27FC236}">
                <a16:creationId xmlns:a16="http://schemas.microsoft.com/office/drawing/2014/main" id="{25763AFB-5895-BD84-8688-EF832A6961D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6897183" y="3460265"/>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0" name="図 239" descr="BW250RAGU-3Pの参考画像">
            <a:extLst>
              <a:ext uri="{FF2B5EF4-FFF2-40B4-BE49-F238E27FC236}">
                <a16:creationId xmlns:a16="http://schemas.microsoft.com/office/drawing/2014/main" id="{96F43AA3-085C-1680-1FDB-3D2503F7FFE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7315331" y="3472472"/>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1" name="図 240" descr="BW250RAGU-3Pの参考画像">
            <a:extLst>
              <a:ext uri="{FF2B5EF4-FFF2-40B4-BE49-F238E27FC236}">
                <a16:creationId xmlns:a16="http://schemas.microsoft.com/office/drawing/2014/main" id="{33EBD9E5-859D-755D-8E69-8AB072EBAF0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2964064" y="3483263"/>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2" name="図 241" descr="BW250RAGU-3Pの参考画像">
            <a:extLst>
              <a:ext uri="{FF2B5EF4-FFF2-40B4-BE49-F238E27FC236}">
                <a16:creationId xmlns:a16="http://schemas.microsoft.com/office/drawing/2014/main" id="{6FC99F2E-3570-3DEF-5DE2-FCBEC991E229}"/>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343000" y="346093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3" name="図 242" descr="BW250RAGU-3Pの参考画像">
            <a:extLst>
              <a:ext uri="{FF2B5EF4-FFF2-40B4-BE49-F238E27FC236}">
                <a16:creationId xmlns:a16="http://schemas.microsoft.com/office/drawing/2014/main" id="{0C79690C-FE3D-DBA7-3B09-BB7AD37BAFC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0" r="26878"/>
          <a:stretch/>
        </p:blipFill>
        <p:spPr bwMode="auto">
          <a:xfrm>
            <a:off x="3731531" y="3453889"/>
            <a:ext cx="372938" cy="495734"/>
          </a:xfrm>
          <a:prstGeom prst="rect">
            <a:avLst/>
          </a:prstGeom>
          <a:noFill/>
          <a:extLst>
            <a:ext uri="{909E8E84-426E-40DD-AFC4-6F175D3DCCD1}">
              <a14:hiddenFill xmlns:a14="http://schemas.microsoft.com/office/drawing/2010/main">
                <a:solidFill>
                  <a:srgbClr val="FFFFFF"/>
                </a:solidFill>
              </a14:hiddenFill>
            </a:ext>
          </a:extLst>
        </p:spPr>
      </p:pic>
      <p:pic>
        <p:nvPicPr>
          <p:cNvPr id="248" name="図 247">
            <a:extLst>
              <a:ext uri="{FF2B5EF4-FFF2-40B4-BE49-F238E27FC236}">
                <a16:creationId xmlns:a16="http://schemas.microsoft.com/office/drawing/2014/main" id="{ADC17C45-A523-49B2-09F0-26578EA5EF08}"/>
              </a:ext>
            </a:extLst>
          </p:cNvPr>
          <p:cNvPicPr>
            <a:picLocks noChangeAspect="1"/>
          </p:cNvPicPr>
          <p:nvPr/>
        </p:nvPicPr>
        <p:blipFill>
          <a:blip r:embed="rId9"/>
          <a:stretch>
            <a:fillRect/>
          </a:stretch>
        </p:blipFill>
        <p:spPr>
          <a:xfrm>
            <a:off x="9121972" y="5172059"/>
            <a:ext cx="212951" cy="392023"/>
          </a:xfrm>
          <a:prstGeom prst="rect">
            <a:avLst/>
          </a:prstGeom>
        </p:spPr>
      </p:pic>
      <p:cxnSp>
        <p:nvCxnSpPr>
          <p:cNvPr id="249" name="直線コネクタ 248">
            <a:extLst>
              <a:ext uri="{FF2B5EF4-FFF2-40B4-BE49-F238E27FC236}">
                <a16:creationId xmlns:a16="http://schemas.microsoft.com/office/drawing/2014/main" id="{B751E06B-0DA5-FFB9-4FF2-F11DCA4EA3C4}"/>
              </a:ext>
            </a:extLst>
          </p:cNvPr>
          <p:cNvCxnSpPr>
            <a:cxnSpLocks/>
          </p:cNvCxnSpPr>
          <p:nvPr/>
        </p:nvCxnSpPr>
        <p:spPr>
          <a:xfrm>
            <a:off x="9224540" y="5552493"/>
            <a:ext cx="7814" cy="7506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37339B3-54FF-0B11-D6F2-AE0A637D4830}"/>
              </a:ext>
            </a:extLst>
          </p:cNvPr>
          <p:cNvSpPr txBox="1"/>
          <p:nvPr/>
        </p:nvSpPr>
        <p:spPr>
          <a:xfrm>
            <a:off x="8491382" y="5245341"/>
            <a:ext cx="1121732" cy="253916"/>
          </a:xfrm>
          <a:prstGeom prst="rect">
            <a:avLst/>
          </a:prstGeom>
          <a:solidFill>
            <a:schemeClr val="accent5">
              <a:lumMod val="20000"/>
              <a:lumOff val="80000"/>
            </a:schemeClr>
          </a:solidFill>
          <a:ln w="12700">
            <a:solidFill>
              <a:schemeClr val="tx1"/>
            </a:solidFill>
          </a:ln>
        </p:spPr>
        <p:txBody>
          <a:bodyPr wrap="square" rtlCol="0">
            <a:spAutoFit/>
          </a:bodyPr>
          <a:lstStyle/>
          <a:p>
            <a:r>
              <a:rPr lang="en-US" altLang="ja-JP" sz="1050" dirty="0"/>
              <a:t>5</a:t>
            </a:r>
            <a:r>
              <a:rPr kumimoji="1" lang="en-US" altLang="ja-JP" sz="1050" dirty="0"/>
              <a:t>0AF×</a:t>
            </a:r>
            <a:r>
              <a:rPr lang="en-US" altLang="ja-JP" sz="1050" dirty="0"/>
              <a:t>6</a:t>
            </a:r>
            <a:r>
              <a:rPr kumimoji="1" lang="ja-JP" altLang="en-US" sz="1050" dirty="0"/>
              <a:t>系統</a:t>
            </a:r>
          </a:p>
        </p:txBody>
      </p:sp>
      <p:sp>
        <p:nvSpPr>
          <p:cNvPr id="225" name="スライド番号プレースホルダー 224">
            <a:extLst>
              <a:ext uri="{FF2B5EF4-FFF2-40B4-BE49-F238E27FC236}">
                <a16:creationId xmlns:a16="http://schemas.microsoft.com/office/drawing/2014/main" id="{812CD1E0-85E4-6F9C-F8D4-F9CD827702B2}"/>
              </a:ext>
            </a:extLst>
          </p:cNvPr>
          <p:cNvSpPr>
            <a:spLocks noGrp="1"/>
          </p:cNvSpPr>
          <p:nvPr>
            <p:ph type="sldNum" sz="quarter" idx="12"/>
          </p:nvPr>
        </p:nvSpPr>
        <p:spPr/>
        <p:txBody>
          <a:bodyPr/>
          <a:lstStyle/>
          <a:p>
            <a:fld id="{EE6B4B11-9538-48C2-A03B-57C923024A3C}" type="slidenum">
              <a:rPr kumimoji="1" lang="ja-JP" altLang="en-US" smtClean="0"/>
              <a:t>17</a:t>
            </a:fld>
            <a:r>
              <a:rPr kumimoji="1" lang="ja-JP" altLang="en-US"/>
              <a:t>ページ</a:t>
            </a:r>
            <a:endParaRPr kumimoji="1" lang="ja-JP" altLang="en-US" dirty="0"/>
          </a:p>
        </p:txBody>
      </p:sp>
    </p:spTree>
    <p:extLst>
      <p:ext uri="{BB962C8B-B14F-4D97-AF65-F5344CB8AC3E}">
        <p14:creationId xmlns:p14="http://schemas.microsoft.com/office/powerpoint/2010/main" val="257596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56517" y="519469"/>
            <a:ext cx="1047896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BW125JAGU+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2.1.1.2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BW125RAGU+OTP-6000N-5-3P-SCCR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BW250RAGU+OTP-2000-3-3P-SCCR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BW400RAGU+OTP-7000-3P-SCCR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游ゴシック" panose="020B0400000000000000" pitchFamily="50" charset="-128"/>
                <a:ea typeface="游ゴシック" panose="020B0400000000000000" pitchFamily="50" charset="-128"/>
              </a:rPr>
              <a:t>2.1.1.7</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2.1.1.8   400AF </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BW400RAGU+OK-700SEF-3-SCCR</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2.1.1.9</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2.1.1.10  630AF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BW630RAGU+OK-700SFF-3-SCCR</a:t>
            </a:r>
          </a:p>
        </p:txBody>
      </p:sp>
      <p:sp>
        <p:nvSpPr>
          <p:cNvPr id="4" name="テキスト ボックス 3">
            <a:extLst>
              <a:ext uri="{FF2B5EF4-FFF2-40B4-BE49-F238E27FC236}">
                <a16:creationId xmlns:a16="http://schemas.microsoft.com/office/drawing/2014/main" id="{0330D836-FEB2-9444-1946-F13301CD684A}"/>
              </a:ext>
            </a:extLst>
          </p:cNvPr>
          <p:cNvSpPr txBox="1"/>
          <p:nvPr/>
        </p:nvSpPr>
        <p:spPr>
          <a:xfrm>
            <a:off x="339969" y="150137"/>
            <a:ext cx="11529646"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32F3603B-E08B-E815-F516-5CC82DC5D9CE}"/>
              </a:ext>
            </a:extLst>
          </p:cNvPr>
          <p:cNvSpPr>
            <a:spLocks noGrp="1"/>
          </p:cNvSpPr>
          <p:nvPr>
            <p:ph type="sldNum" sz="quarter" idx="12"/>
          </p:nvPr>
        </p:nvSpPr>
        <p:spPr/>
        <p:txBody>
          <a:bodyPr/>
          <a:lstStyle/>
          <a:p>
            <a:fld id="{EE6B4B11-9538-48C2-A03B-57C923024A3C}" type="slidenum">
              <a:rPr kumimoji="1" lang="ja-JP" altLang="en-US" smtClean="0"/>
              <a:t>18</a:t>
            </a:fld>
            <a:r>
              <a:rPr kumimoji="1" lang="ja-JP" altLang="en-US"/>
              <a:t>ページ</a:t>
            </a:r>
            <a:endParaRPr kumimoji="1" lang="ja-JP" altLang="en-US" dirty="0"/>
          </a:p>
        </p:txBody>
      </p:sp>
    </p:spTree>
    <p:extLst>
      <p:ext uri="{BB962C8B-B14F-4D97-AF65-F5344CB8AC3E}">
        <p14:creationId xmlns:p14="http://schemas.microsoft.com/office/powerpoint/2010/main" val="301359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63001" y="170289"/>
            <a:ext cx="11707026" cy="86844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lt"/>
              </a:rPr>
              <a:t>2.1.1.1</a:t>
            </a:r>
            <a:r>
              <a:rPr kumimoji="1" lang="ja-JP" altLang="en-US" sz="2800" dirty="0">
                <a:latin typeface="+mn-lt"/>
              </a:rPr>
              <a:t>　</a:t>
            </a:r>
            <a:r>
              <a:rPr kumimoji="1" lang="en-US" altLang="ja-JP" sz="2800" dirty="0">
                <a:latin typeface="+mn-lt"/>
              </a:rPr>
              <a:t>125AF</a:t>
            </a:r>
            <a:r>
              <a:rPr kumimoji="1" lang="ja-JP" altLang="en-US" sz="2800" dirty="0">
                <a:latin typeface="+mn-lt"/>
              </a:rPr>
              <a:t>　</a:t>
            </a:r>
            <a:r>
              <a:rPr kumimoji="1" lang="en-US" altLang="ja-JP" sz="2800" dirty="0">
                <a:latin typeface="+mn-lt"/>
              </a:rPr>
              <a:t>BW125JAGU+OTP-6000N-5-3P-SCCR</a:t>
            </a:r>
            <a:br>
              <a:rPr kumimoji="1" lang="en-US" altLang="ja-JP" sz="2400" dirty="0">
                <a:latin typeface="+mn-lt"/>
              </a:rPr>
            </a:br>
            <a:r>
              <a:rPr kumimoji="1" lang="ja-JP" altLang="en-US" sz="2400" dirty="0">
                <a:latin typeface="+mn-lt"/>
              </a:rPr>
              <a:t>　　　　　</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組合せ認定</a:t>
            </a:r>
            <a:r>
              <a:rPr kumimoji="1" lang="en-US" altLang="ja-JP"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SCCR</a:t>
            </a:r>
            <a:r>
              <a:rPr kumimoji="1" lang="ja-JP" altLang="en-US" sz="2000" b="0" i="0" u="none" strike="noStrike" kern="1200" cap="none" spc="0" normalizeH="0" baseline="0" noProof="0" dirty="0">
                <a:ln>
                  <a:noFill/>
                </a:ln>
                <a:solidFill>
                  <a:prstClr val="black"/>
                </a:solidFill>
                <a:effectLst/>
                <a:uLnTx/>
                <a:uFillTx/>
                <a:latin typeface="+mn-lt"/>
                <a:ea typeface="游ゴシック" panose="020B0400000000000000" pitchFamily="50" charset="-128"/>
                <a:cs typeface="+mn-cs"/>
              </a:rPr>
              <a:t>：</a:t>
            </a:r>
            <a:r>
              <a:rPr lang="en-US" altLang="ja-JP" sz="2000" dirty="0">
                <a:solidFill>
                  <a:srgbClr val="FF0000"/>
                </a:solidFill>
                <a:latin typeface="+mn-lt"/>
                <a:ea typeface="游ゴシック" panose="020B0400000000000000" pitchFamily="50" charset="-128"/>
                <a:cs typeface="+mn-cs"/>
              </a:rPr>
              <a:t>3</a:t>
            </a:r>
            <a:r>
              <a:rPr kumimoji="1" lang="en-US" altLang="ja-JP"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0kA(AC480V</a:t>
            </a:r>
            <a:r>
              <a:rPr kumimoji="1" lang="ja-JP" altLang="en-US" sz="2000" i="0" u="none" strike="noStrike" kern="1200" cap="none" spc="0" normalizeH="0" baseline="0" noProof="0" dirty="0">
                <a:ln>
                  <a:noFill/>
                </a:ln>
                <a:solidFill>
                  <a:srgbClr val="FF0000"/>
                </a:solidFill>
                <a:effectLst/>
                <a:uLnTx/>
                <a:uFillTx/>
                <a:latin typeface="+mn-lt"/>
                <a:ea typeface="游ゴシック" panose="020B0400000000000000" pitchFamily="50" charset="-128"/>
                <a:cs typeface="+mn-cs"/>
              </a:rPr>
              <a:t>以下）</a:t>
            </a:r>
            <a:endParaRPr kumimoji="1" lang="ja-JP" altLang="en-US" sz="2000" dirty="0">
              <a:latin typeface="+mn-lt"/>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00343"/>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3458"/>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 name="グループ化 26">
            <a:extLst>
              <a:ext uri="{FF2B5EF4-FFF2-40B4-BE49-F238E27FC236}">
                <a16:creationId xmlns:a16="http://schemas.microsoft.com/office/drawing/2014/main" id="{251FCB18-9D8D-7907-8963-D5DA7A824383}"/>
              </a:ext>
            </a:extLst>
          </p:cNvPr>
          <p:cNvGrpSpPr/>
          <p:nvPr/>
        </p:nvGrpSpPr>
        <p:grpSpPr>
          <a:xfrm>
            <a:off x="2495091" y="2688326"/>
            <a:ext cx="4502868" cy="666243"/>
            <a:chOff x="2520684" y="2283487"/>
            <a:chExt cx="4502868" cy="666243"/>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52359" y="1321145"/>
              <a:ext cx="296910" cy="29602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462914" y="4316583"/>
            <a:ext cx="3405099" cy="2068039"/>
            <a:chOff x="786691" y="4499294"/>
            <a:chExt cx="3405099" cy="2068039"/>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786691" y="52438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307632" y="5062284"/>
              <a:ext cx="246199" cy="1170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B3D10C4E-59B1-C964-8A0A-EF95B854C9C5}"/>
              </a:ext>
            </a:extLst>
          </p:cNvPr>
          <p:cNvGrpSpPr/>
          <p:nvPr/>
        </p:nvGrpSpPr>
        <p:grpSpPr>
          <a:xfrm>
            <a:off x="9300891" y="1908981"/>
            <a:ext cx="2624470" cy="1200329"/>
            <a:chOff x="9536556" y="1763265"/>
            <a:chExt cx="2624470" cy="1200329"/>
          </a:xfrm>
        </p:grpSpPr>
        <p:sp>
          <p:nvSpPr>
            <p:cNvPr id="5" name="円弧 4">
              <a:extLst>
                <a:ext uri="{FF2B5EF4-FFF2-40B4-BE49-F238E27FC236}">
                  <a16:creationId xmlns:a16="http://schemas.microsoft.com/office/drawing/2014/main" id="{FC7EE8AD-2861-7F69-7987-B69DF994063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A98A1E-F90D-6F2C-F206-8841B503DF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11" name="テキスト ボックス 10">
            <a:extLst>
              <a:ext uri="{FF2B5EF4-FFF2-40B4-BE49-F238E27FC236}">
                <a16:creationId xmlns:a16="http://schemas.microsoft.com/office/drawing/2014/main" id="{EE164A18-DE00-5368-35A9-F335CB3732D3}"/>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3" name="スライド番号プレースホルダー 12">
            <a:extLst>
              <a:ext uri="{FF2B5EF4-FFF2-40B4-BE49-F238E27FC236}">
                <a16:creationId xmlns:a16="http://schemas.microsoft.com/office/drawing/2014/main" id="{5C613D93-4FEB-B10C-F6F2-31F02BBA52BA}"/>
              </a:ext>
            </a:extLst>
          </p:cNvPr>
          <p:cNvSpPr>
            <a:spLocks noGrp="1"/>
          </p:cNvSpPr>
          <p:nvPr>
            <p:ph type="sldNum" sz="quarter" idx="12"/>
          </p:nvPr>
        </p:nvSpPr>
        <p:spPr/>
        <p:txBody>
          <a:bodyPr/>
          <a:lstStyle/>
          <a:p>
            <a:fld id="{E7784300-A231-4CE8-BF2A-B73085566916}" type="slidenum">
              <a:rPr kumimoji="1" lang="ja-JP" altLang="en-US" smtClean="0"/>
              <a:t>19</a:t>
            </a:fld>
            <a:r>
              <a:rPr kumimoji="1" lang="ja-JP" altLang="en-US"/>
              <a:t>ページ</a:t>
            </a:r>
            <a:endParaRPr kumimoji="1" lang="ja-JP" altLang="en-US" dirty="0"/>
          </a:p>
        </p:txBody>
      </p:sp>
    </p:spTree>
    <p:extLst>
      <p:ext uri="{BB962C8B-B14F-4D97-AF65-F5344CB8AC3E}">
        <p14:creationId xmlns:p14="http://schemas.microsoft.com/office/powerpoint/2010/main" val="373841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CED26-4C77-7954-0F33-FA4933518324}"/>
              </a:ext>
            </a:extLst>
          </p:cNvPr>
          <p:cNvSpPr>
            <a:spLocks noGrp="1"/>
          </p:cNvSpPr>
          <p:nvPr>
            <p:ph type="title"/>
          </p:nvPr>
        </p:nvSpPr>
        <p:spPr>
          <a:xfrm>
            <a:off x="803275" y="136525"/>
            <a:ext cx="10598733" cy="544513"/>
          </a:xfrm>
        </p:spPr>
        <p:txBody>
          <a:bodyPr>
            <a:normAutofit/>
          </a:bodyPr>
          <a:lstStyle/>
          <a:p>
            <a:r>
              <a:rPr kumimoji="1" lang="ja-JP" altLang="en-US" sz="2800" dirty="0">
                <a:latin typeface="+mn-ea"/>
                <a:ea typeface="+mn-ea"/>
              </a:rPr>
              <a:t>改定履歴</a:t>
            </a:r>
          </a:p>
        </p:txBody>
      </p:sp>
      <p:sp>
        <p:nvSpPr>
          <p:cNvPr id="3" name="コンテンツ プレースホルダー 2">
            <a:extLst>
              <a:ext uri="{FF2B5EF4-FFF2-40B4-BE49-F238E27FC236}">
                <a16:creationId xmlns:a16="http://schemas.microsoft.com/office/drawing/2014/main" id="{1F0C200A-C104-88EE-9259-4EBC9E2FB9F4}"/>
              </a:ext>
            </a:extLst>
          </p:cNvPr>
          <p:cNvSpPr>
            <a:spLocks noGrp="1"/>
          </p:cNvSpPr>
          <p:nvPr>
            <p:ph idx="1"/>
          </p:nvPr>
        </p:nvSpPr>
        <p:spPr>
          <a:xfrm>
            <a:off x="838200" y="851215"/>
            <a:ext cx="10515600" cy="5558318"/>
          </a:xfrm>
        </p:spPr>
        <p:txBody>
          <a:bodyPr>
            <a:normAutofit/>
          </a:bodyPr>
          <a:lstStyle/>
          <a:p>
            <a:pPr marL="0" indent="0">
              <a:buNone/>
            </a:pPr>
            <a:r>
              <a:rPr kumimoji="1" lang="ja-JP" altLang="en-US" dirty="0"/>
              <a:t>第</a:t>
            </a:r>
            <a:r>
              <a:rPr kumimoji="1" lang="en-US" altLang="ja-JP" dirty="0"/>
              <a:t>6</a:t>
            </a:r>
            <a:r>
              <a:rPr kumimoji="1" lang="ja-JP" altLang="en-US" dirty="0"/>
              <a:t>回</a:t>
            </a:r>
            <a:r>
              <a:rPr kumimoji="1" lang="en-US" altLang="ja-JP" dirty="0"/>
              <a:t>2024.1.11</a:t>
            </a:r>
          </a:p>
          <a:p>
            <a:pPr marL="0" indent="0">
              <a:buNone/>
            </a:pPr>
            <a:r>
              <a:rPr lang="en-US" altLang="ja-JP" dirty="0"/>
              <a:t>	</a:t>
            </a:r>
            <a:r>
              <a:rPr lang="en-US" altLang="ja-JP" sz="2000" dirty="0"/>
              <a:t>3</a:t>
            </a:r>
            <a:r>
              <a:rPr lang="ja-JP" altLang="en-US" sz="2000" dirty="0"/>
              <a:t>ページ　　　　 目次　ページ追加</a:t>
            </a:r>
            <a:endParaRPr lang="en-US" altLang="ja-JP" sz="2000" dirty="0"/>
          </a:p>
          <a:p>
            <a:pPr marL="0" indent="0">
              <a:buNone/>
            </a:pPr>
            <a:r>
              <a:rPr lang="en-US" altLang="ja-JP" sz="2000" dirty="0"/>
              <a:t>	18</a:t>
            </a:r>
            <a:r>
              <a:rPr lang="ja-JP" altLang="en-US" sz="2000" dirty="0"/>
              <a:t>ページ　　　　</a:t>
            </a:r>
            <a:r>
              <a:rPr lang="en-US" altLang="ja-JP" sz="2000" dirty="0"/>
              <a:t>2.1</a:t>
            </a:r>
            <a:r>
              <a:rPr lang="ja-JP" altLang="en-US" sz="2000" dirty="0"/>
              <a:t>　富士電機製ブレーカとの組合せ　改定</a:t>
            </a:r>
            <a:br>
              <a:rPr lang="en-US" altLang="ja-JP" sz="2000" dirty="0"/>
            </a:br>
            <a:r>
              <a:rPr lang="en-US" altLang="ja-JP" sz="2000" dirty="0"/>
              <a:t>	31</a:t>
            </a:r>
            <a:r>
              <a:rPr lang="ja-JP" altLang="en-US" sz="2000" dirty="0"/>
              <a:t>ページ　　　　</a:t>
            </a:r>
            <a:r>
              <a:rPr lang="en-US" altLang="ja-JP" sz="2000" dirty="0">
                <a:solidFill>
                  <a:prstClr val="black"/>
                </a:solidFill>
                <a:latin typeface="游ゴシック" panose="020B0400000000000000" pitchFamily="50" charset="-128"/>
                <a:ea typeface="游ゴシック" panose="020B0400000000000000" pitchFamily="50" charset="-128"/>
              </a:rPr>
              <a:t>2.1.1.7</a:t>
            </a:r>
            <a:r>
              <a:rPr lang="ja-JP" altLang="en-US" sz="2000" dirty="0">
                <a:solidFill>
                  <a:prstClr val="black"/>
                </a:solidFill>
                <a:latin typeface="游ゴシック" panose="020B0400000000000000" pitchFamily="50" charset="-128"/>
                <a:ea typeface="游ゴシック" panose="020B0400000000000000" pitchFamily="50" charset="-128"/>
              </a:rPr>
              <a:t>　</a:t>
            </a:r>
            <a:r>
              <a:rPr lang="en-US" altLang="ja-JP" sz="2000" dirty="0">
                <a:solidFill>
                  <a:prstClr val="black"/>
                </a:solidFill>
                <a:latin typeface="游ゴシック" panose="020B0400000000000000" pitchFamily="50" charset="-128"/>
                <a:ea typeface="游ゴシック" panose="020B0400000000000000" pitchFamily="50" charset="-128"/>
              </a:rPr>
              <a:t>400AF</a:t>
            </a:r>
            <a:r>
              <a:rPr lang="ja-JP" altLang="en-US" sz="2000" dirty="0">
                <a:solidFill>
                  <a:prstClr val="black"/>
                </a:solidFill>
                <a:latin typeface="游ゴシック" panose="020B0400000000000000" pitchFamily="50" charset="-128"/>
                <a:ea typeface="游ゴシック" panose="020B0400000000000000" pitchFamily="50" charset="-128"/>
              </a:rPr>
              <a:t>　</a:t>
            </a:r>
            <a:r>
              <a:rPr lang="en-US" altLang="ja-JP" sz="2000" dirty="0">
                <a:solidFill>
                  <a:prstClr val="black"/>
                </a:solidFill>
                <a:latin typeface="游ゴシック" panose="020B0400000000000000" pitchFamily="50" charset="-128"/>
                <a:ea typeface="游ゴシック" panose="020B0400000000000000" pitchFamily="50" charset="-128"/>
              </a:rPr>
              <a:t>BW400RAGU+OK-700SE-SCCR</a:t>
            </a:r>
            <a:r>
              <a:rPr lang="ja-JP" altLang="en-US" sz="2000" dirty="0">
                <a:solidFill>
                  <a:prstClr val="black"/>
                </a:solidFill>
                <a:latin typeface="游ゴシック" panose="020B0400000000000000" pitchFamily="50" charset="-128"/>
                <a:ea typeface="游ゴシック" panose="020B0400000000000000" pitchFamily="50" charset="-128"/>
              </a:rPr>
              <a:t>　追加</a:t>
            </a:r>
            <a:endParaRPr lang="en-US" altLang="ja-JP" sz="2000" dirty="0"/>
          </a:p>
          <a:p>
            <a:pPr marL="0" indent="0">
              <a:buNone/>
            </a:pPr>
            <a:r>
              <a:rPr lang="en-US" altLang="ja-JP" sz="2000" dirty="0"/>
              <a:t>		</a:t>
            </a:r>
            <a:endParaRPr kumimoji="1" lang="ja-JP" altLang="en-US" dirty="0"/>
          </a:p>
        </p:txBody>
      </p:sp>
      <p:sp>
        <p:nvSpPr>
          <p:cNvPr id="8" name="スライド番号プレースホルダー 7">
            <a:extLst>
              <a:ext uri="{FF2B5EF4-FFF2-40B4-BE49-F238E27FC236}">
                <a16:creationId xmlns:a16="http://schemas.microsoft.com/office/drawing/2014/main" id="{CACD6533-E8A5-74A0-79E1-E73545C1788F}"/>
              </a:ext>
            </a:extLst>
          </p:cNvPr>
          <p:cNvSpPr>
            <a:spLocks noGrp="1"/>
          </p:cNvSpPr>
          <p:nvPr>
            <p:ph type="sldNum" sz="quarter" idx="12"/>
          </p:nvPr>
        </p:nvSpPr>
        <p:spPr/>
        <p:txBody>
          <a:bodyPr/>
          <a:lstStyle/>
          <a:p>
            <a:fld id="{EE6B4B11-9538-48C2-A03B-57C923024A3C}" type="slidenum">
              <a:rPr kumimoji="1" lang="ja-JP" altLang="en-US" smtClean="0"/>
              <a:t>2</a:t>
            </a:fld>
            <a:r>
              <a:rPr kumimoji="1" lang="ja-JP" altLang="en-US"/>
              <a:t>ページ</a:t>
            </a:r>
            <a:endParaRPr kumimoji="1" lang="ja-JP" altLang="en-US" dirty="0"/>
          </a:p>
        </p:txBody>
      </p:sp>
    </p:spTree>
    <p:extLst>
      <p:ext uri="{BB962C8B-B14F-4D97-AF65-F5344CB8AC3E}">
        <p14:creationId xmlns:p14="http://schemas.microsoft.com/office/powerpoint/2010/main" val="230266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F3D60-3784-EAFE-D36F-C7DE6F034125}"/>
              </a:ext>
            </a:extLst>
          </p:cNvPr>
          <p:cNvSpPr>
            <a:spLocks noGrp="1"/>
          </p:cNvSpPr>
          <p:nvPr>
            <p:ph type="title"/>
          </p:nvPr>
        </p:nvSpPr>
        <p:spPr>
          <a:xfrm>
            <a:off x="838200" y="176880"/>
            <a:ext cx="10515600" cy="48034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982A8CE5-FD12-1AAC-27D3-3F6CE208AA07}"/>
              </a:ext>
            </a:extLst>
          </p:cNvPr>
          <p:cNvGraphicFramePr>
            <a:graphicFrameLocks noGrp="1"/>
          </p:cNvGraphicFramePr>
          <p:nvPr>
            <p:ph idx="1"/>
            <p:extLst>
              <p:ext uri="{D42A27DB-BD31-4B8C-83A1-F6EECF244321}">
                <p14:modId xmlns:p14="http://schemas.microsoft.com/office/powerpoint/2010/main" val="1997357474"/>
              </p:ext>
            </p:extLst>
          </p:nvPr>
        </p:nvGraphicFramePr>
        <p:xfrm>
          <a:off x="838200" y="1759985"/>
          <a:ext cx="10712115" cy="4351340"/>
        </p:xfrm>
        <a:graphic>
          <a:graphicData uri="http://schemas.openxmlformats.org/drawingml/2006/table">
            <a:tbl>
              <a:tblPr/>
              <a:tblGrid>
                <a:gridCol w="3004127">
                  <a:extLst>
                    <a:ext uri="{9D8B030D-6E8A-4147-A177-3AD203B41FA5}">
                      <a16:colId xmlns:a16="http://schemas.microsoft.com/office/drawing/2014/main" val="1807244473"/>
                    </a:ext>
                  </a:extLst>
                </a:gridCol>
                <a:gridCol w="1384757">
                  <a:extLst>
                    <a:ext uri="{9D8B030D-6E8A-4147-A177-3AD203B41FA5}">
                      <a16:colId xmlns:a16="http://schemas.microsoft.com/office/drawing/2014/main" val="2365156092"/>
                    </a:ext>
                  </a:extLst>
                </a:gridCol>
                <a:gridCol w="1498887">
                  <a:extLst>
                    <a:ext uri="{9D8B030D-6E8A-4147-A177-3AD203B41FA5}">
                      <a16:colId xmlns:a16="http://schemas.microsoft.com/office/drawing/2014/main" val="2077328402"/>
                    </a:ext>
                  </a:extLst>
                </a:gridCol>
                <a:gridCol w="1597623">
                  <a:extLst>
                    <a:ext uri="{9D8B030D-6E8A-4147-A177-3AD203B41FA5}">
                      <a16:colId xmlns:a16="http://schemas.microsoft.com/office/drawing/2014/main" val="1922705265"/>
                    </a:ext>
                  </a:extLst>
                </a:gridCol>
                <a:gridCol w="1597623">
                  <a:extLst>
                    <a:ext uri="{9D8B030D-6E8A-4147-A177-3AD203B41FA5}">
                      <a16:colId xmlns:a16="http://schemas.microsoft.com/office/drawing/2014/main" val="3866025963"/>
                    </a:ext>
                  </a:extLst>
                </a:gridCol>
                <a:gridCol w="601321">
                  <a:extLst>
                    <a:ext uri="{9D8B030D-6E8A-4147-A177-3AD203B41FA5}">
                      <a16:colId xmlns:a16="http://schemas.microsoft.com/office/drawing/2014/main" val="257904337"/>
                    </a:ext>
                  </a:extLst>
                </a:gridCol>
                <a:gridCol w="601321">
                  <a:extLst>
                    <a:ext uri="{9D8B030D-6E8A-4147-A177-3AD203B41FA5}">
                      <a16:colId xmlns:a16="http://schemas.microsoft.com/office/drawing/2014/main" val="3218855384"/>
                    </a:ext>
                  </a:extLst>
                </a:gridCol>
                <a:gridCol w="426456">
                  <a:extLst>
                    <a:ext uri="{9D8B030D-6E8A-4147-A177-3AD203B41FA5}">
                      <a16:colId xmlns:a16="http://schemas.microsoft.com/office/drawing/2014/main" val="1362253666"/>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35180082"/>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826562040"/>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632186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7964591"/>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018449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45989105"/>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61271105"/>
                  </a:ext>
                </a:extLst>
              </a:tr>
            </a:tbl>
          </a:graphicData>
        </a:graphic>
      </p:graphicFrame>
      <p:sp>
        <p:nvSpPr>
          <p:cNvPr id="8" name="正方形/長方形 7">
            <a:extLst>
              <a:ext uri="{FF2B5EF4-FFF2-40B4-BE49-F238E27FC236}">
                <a16:creationId xmlns:a16="http://schemas.microsoft.com/office/drawing/2014/main" id="{B6D0D2FA-AA58-5469-AFD4-943139476658}"/>
              </a:ext>
            </a:extLst>
          </p:cNvPr>
          <p:cNvSpPr/>
          <p:nvPr/>
        </p:nvSpPr>
        <p:spPr>
          <a:xfrm>
            <a:off x="3823855" y="3620655"/>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4F922C9-4A14-6372-FF7B-EF708FE22C35}"/>
              </a:ext>
            </a:extLst>
          </p:cNvPr>
          <p:cNvSpPr txBox="1"/>
          <p:nvPr/>
        </p:nvSpPr>
        <p:spPr>
          <a:xfrm>
            <a:off x="4331854" y="1390653"/>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14C05CCC-673E-A363-046B-99001776CDFB}"/>
              </a:ext>
            </a:extLst>
          </p:cNvPr>
          <p:cNvSpPr>
            <a:spLocks noGrp="1"/>
          </p:cNvSpPr>
          <p:nvPr>
            <p:ph type="sldNum" sz="quarter" idx="12"/>
          </p:nvPr>
        </p:nvSpPr>
        <p:spPr/>
        <p:txBody>
          <a:bodyPr/>
          <a:lstStyle/>
          <a:p>
            <a:fld id="{E7784300-A231-4CE8-BF2A-B73085566916}" type="slidenum">
              <a:rPr kumimoji="1" lang="ja-JP" altLang="en-US" smtClean="0"/>
              <a:t>20</a:t>
            </a:fld>
            <a:r>
              <a:rPr kumimoji="1" lang="ja-JP" altLang="en-US"/>
              <a:t>ページ</a:t>
            </a:r>
            <a:endParaRPr kumimoji="1" lang="ja-JP" altLang="en-US" dirty="0"/>
          </a:p>
        </p:txBody>
      </p:sp>
    </p:spTree>
    <p:extLst>
      <p:ext uri="{BB962C8B-B14F-4D97-AF65-F5344CB8AC3E}">
        <p14:creationId xmlns:p14="http://schemas.microsoft.com/office/powerpoint/2010/main" val="46861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296788" y="166425"/>
            <a:ext cx="11598424" cy="1007818"/>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BW125RAGU+OTP-6000N-5-3P-SCCR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DB51AAFE-E6EE-719F-1668-30133A7E826C}"/>
              </a:ext>
            </a:extLst>
          </p:cNvPr>
          <p:cNvSpPr>
            <a:spLocks noGrp="1"/>
          </p:cNvSpPr>
          <p:nvPr>
            <p:ph type="sldNum" sz="quarter" idx="12"/>
          </p:nvPr>
        </p:nvSpPr>
        <p:spPr/>
        <p:txBody>
          <a:bodyPr/>
          <a:lstStyle/>
          <a:p>
            <a:fld id="{E7784300-A231-4CE8-BF2A-B73085566916}" type="slidenum">
              <a:rPr kumimoji="1" lang="ja-JP" altLang="en-US" smtClean="0"/>
              <a:t>21</a:t>
            </a:fld>
            <a:r>
              <a:rPr kumimoji="1" lang="ja-JP" altLang="en-US"/>
              <a:t>ページ</a:t>
            </a:r>
            <a:endParaRPr kumimoji="1" lang="ja-JP" altLang="en-US" dirty="0"/>
          </a:p>
        </p:txBody>
      </p:sp>
    </p:spTree>
    <p:extLst>
      <p:ext uri="{BB962C8B-B14F-4D97-AF65-F5344CB8AC3E}">
        <p14:creationId xmlns:p14="http://schemas.microsoft.com/office/powerpoint/2010/main" val="328637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211AC-2F31-0E6E-F0B2-7FCE5FAB837F}"/>
              </a:ext>
            </a:extLst>
          </p:cNvPr>
          <p:cNvSpPr>
            <a:spLocks noGrp="1"/>
          </p:cNvSpPr>
          <p:nvPr>
            <p:ph type="title"/>
          </p:nvPr>
        </p:nvSpPr>
        <p:spPr>
          <a:xfrm>
            <a:off x="838200" y="212317"/>
            <a:ext cx="10515600" cy="578665"/>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0DB2EFF8-C5B5-F5F8-B2C3-3179C7825B26}"/>
              </a:ext>
            </a:extLst>
          </p:cNvPr>
          <p:cNvGraphicFramePr>
            <a:graphicFrameLocks noGrp="1"/>
          </p:cNvGraphicFramePr>
          <p:nvPr>
            <p:ph idx="1"/>
            <p:extLst>
              <p:ext uri="{D42A27DB-BD31-4B8C-83A1-F6EECF244321}">
                <p14:modId xmlns:p14="http://schemas.microsoft.com/office/powerpoint/2010/main" val="3776106954"/>
              </p:ext>
            </p:extLst>
          </p:nvPr>
        </p:nvGraphicFramePr>
        <p:xfrm>
          <a:off x="838200" y="1619475"/>
          <a:ext cx="10712115" cy="4736875"/>
        </p:xfrm>
        <a:graphic>
          <a:graphicData uri="http://schemas.openxmlformats.org/drawingml/2006/table">
            <a:tbl>
              <a:tblPr/>
              <a:tblGrid>
                <a:gridCol w="1341582">
                  <a:extLst>
                    <a:ext uri="{9D8B030D-6E8A-4147-A177-3AD203B41FA5}">
                      <a16:colId xmlns:a16="http://schemas.microsoft.com/office/drawing/2014/main" val="475362810"/>
                    </a:ext>
                  </a:extLst>
                </a:gridCol>
                <a:gridCol w="3047302">
                  <a:extLst>
                    <a:ext uri="{9D8B030D-6E8A-4147-A177-3AD203B41FA5}">
                      <a16:colId xmlns:a16="http://schemas.microsoft.com/office/drawing/2014/main" val="3170745423"/>
                    </a:ext>
                  </a:extLst>
                </a:gridCol>
                <a:gridCol w="1498887">
                  <a:extLst>
                    <a:ext uri="{9D8B030D-6E8A-4147-A177-3AD203B41FA5}">
                      <a16:colId xmlns:a16="http://schemas.microsoft.com/office/drawing/2014/main" val="490486126"/>
                    </a:ext>
                  </a:extLst>
                </a:gridCol>
                <a:gridCol w="1597623">
                  <a:extLst>
                    <a:ext uri="{9D8B030D-6E8A-4147-A177-3AD203B41FA5}">
                      <a16:colId xmlns:a16="http://schemas.microsoft.com/office/drawing/2014/main" val="3990859578"/>
                    </a:ext>
                  </a:extLst>
                </a:gridCol>
                <a:gridCol w="1597623">
                  <a:extLst>
                    <a:ext uri="{9D8B030D-6E8A-4147-A177-3AD203B41FA5}">
                      <a16:colId xmlns:a16="http://schemas.microsoft.com/office/drawing/2014/main" val="1838775889"/>
                    </a:ext>
                  </a:extLst>
                </a:gridCol>
                <a:gridCol w="601321">
                  <a:extLst>
                    <a:ext uri="{9D8B030D-6E8A-4147-A177-3AD203B41FA5}">
                      <a16:colId xmlns:a16="http://schemas.microsoft.com/office/drawing/2014/main" val="1296560215"/>
                    </a:ext>
                  </a:extLst>
                </a:gridCol>
                <a:gridCol w="601321">
                  <a:extLst>
                    <a:ext uri="{9D8B030D-6E8A-4147-A177-3AD203B41FA5}">
                      <a16:colId xmlns:a16="http://schemas.microsoft.com/office/drawing/2014/main" val="1868121254"/>
                    </a:ext>
                  </a:extLst>
                </a:gridCol>
                <a:gridCol w="426456">
                  <a:extLst>
                    <a:ext uri="{9D8B030D-6E8A-4147-A177-3AD203B41FA5}">
                      <a16:colId xmlns:a16="http://schemas.microsoft.com/office/drawing/2014/main" val="3248803501"/>
                    </a:ext>
                  </a:extLst>
                </a:gridCol>
              </a:tblGrid>
              <a:tr h="621620">
                <a:tc rowSpan="7">
                  <a:txBody>
                    <a:bodyPr/>
                    <a:lstStyle/>
                    <a:p>
                      <a:pPr algn="l" fontAlgn="t"/>
                      <a:r>
                        <a:rPr lang="en-US" sz="1000" dirty="0">
                          <a:effectLst/>
                        </a:rPr>
                        <a:t>OTP-6000, may be followed by -3P, followed by -SCCR.</a:t>
                      </a:r>
                    </a:p>
                    <a:p>
                      <a:pPr algn="l" fontAlgn="t"/>
                      <a:r>
                        <a:rPr lang="en-US" sz="1000" dirty="0">
                          <a:effectLst/>
                        </a:rPr>
                        <a:t> </a:t>
                      </a:r>
                    </a:p>
                    <a:p>
                      <a:pPr algn="l" fontAlgn="t"/>
                      <a:r>
                        <a:rPr lang="en-US" sz="1000" dirty="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2412351"/>
                  </a:ext>
                </a:extLst>
              </a:tr>
              <a:tr h="1007155">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99777523"/>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22414892"/>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40265588"/>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45099473"/>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294324222"/>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dirty="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09339663"/>
                  </a:ext>
                </a:extLst>
              </a:tr>
            </a:tbl>
          </a:graphicData>
        </a:graphic>
      </p:graphicFrame>
      <p:sp>
        <p:nvSpPr>
          <p:cNvPr id="8" name="正方形/長方形 7">
            <a:extLst>
              <a:ext uri="{FF2B5EF4-FFF2-40B4-BE49-F238E27FC236}">
                <a16:creationId xmlns:a16="http://schemas.microsoft.com/office/drawing/2014/main" id="{13822422-0DA5-F3B8-81CB-F88A4CC7E05A}"/>
              </a:ext>
            </a:extLst>
          </p:cNvPr>
          <p:cNvSpPr/>
          <p:nvPr/>
        </p:nvSpPr>
        <p:spPr>
          <a:xfrm>
            <a:off x="3823855" y="4485956"/>
            <a:ext cx="7726460" cy="6188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C37604-0EE4-9519-C717-E3D7288B792D}"/>
              </a:ext>
            </a:extLst>
          </p:cNvPr>
          <p:cNvSpPr txBox="1"/>
          <p:nvPr/>
        </p:nvSpPr>
        <p:spPr>
          <a:xfrm>
            <a:off x="4267199" y="1239290"/>
            <a:ext cx="7435049" cy="369332"/>
          </a:xfrm>
          <a:prstGeom prst="rect">
            <a:avLst/>
          </a:prstGeom>
          <a:noFill/>
        </p:spPr>
        <p:txBody>
          <a:bodyPr wrap="none" rtlCol="0">
            <a:spAutoFit/>
          </a:bodyPr>
          <a:lstStyle/>
          <a:p>
            <a:r>
              <a:rPr kumimoji="1" lang="en-US" altLang="ja-JP"/>
              <a:t>Line              Load             Mft                     Type           </a:t>
            </a:r>
            <a:r>
              <a:rPr kumimoji="1" lang="en-US" altLang="ja-JP" sz="1000"/>
              <a:t>Amp       Sym A      Volts</a:t>
            </a:r>
            <a:endParaRPr kumimoji="1" lang="ja-JP" altLang="en-US" sz="1000"/>
          </a:p>
        </p:txBody>
      </p:sp>
      <p:sp>
        <p:nvSpPr>
          <p:cNvPr id="11" name="スライド番号プレースホルダー 10">
            <a:extLst>
              <a:ext uri="{FF2B5EF4-FFF2-40B4-BE49-F238E27FC236}">
                <a16:creationId xmlns:a16="http://schemas.microsoft.com/office/drawing/2014/main" id="{B0AA5F38-6761-0C25-22BE-27780E55B808}"/>
              </a:ext>
            </a:extLst>
          </p:cNvPr>
          <p:cNvSpPr>
            <a:spLocks noGrp="1"/>
          </p:cNvSpPr>
          <p:nvPr>
            <p:ph type="sldNum" sz="quarter" idx="12"/>
          </p:nvPr>
        </p:nvSpPr>
        <p:spPr/>
        <p:txBody>
          <a:bodyPr/>
          <a:lstStyle/>
          <a:p>
            <a:fld id="{E7784300-A231-4CE8-BF2A-B73085566916}" type="slidenum">
              <a:rPr kumimoji="1" lang="ja-JP" altLang="en-US" smtClean="0"/>
              <a:t>22</a:t>
            </a:fld>
            <a:r>
              <a:rPr kumimoji="1" lang="ja-JP" altLang="en-US"/>
              <a:t>ページ</a:t>
            </a:r>
            <a:endParaRPr kumimoji="1" lang="ja-JP" altLang="en-US" dirty="0"/>
          </a:p>
        </p:txBody>
      </p:sp>
    </p:spTree>
    <p:extLst>
      <p:ext uri="{BB962C8B-B14F-4D97-AF65-F5344CB8AC3E}">
        <p14:creationId xmlns:p14="http://schemas.microsoft.com/office/powerpoint/2010/main" val="208125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10" y="235249"/>
            <a:ext cx="11478824" cy="92333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BW250JAGU+OTP-9000-3P-M10-SCCR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i="0" u="none" strike="noStrike" kern="1200" cap="none" spc="0" normalizeH="0" baseline="0" noProof="0" dirty="0">
                <a:ln>
                  <a:noFill/>
                </a:ln>
                <a:solidFill>
                  <a:srgbClr val="FF0000"/>
                </a:solidFill>
                <a:effectLst/>
                <a:uLnTx/>
                <a:uFillTx/>
                <a:latin typeface="+mn-ea"/>
                <a:ea typeface="+mn-ea"/>
                <a:cs typeface="+mn-cs"/>
              </a:rPr>
              <a:t>30kA(AC480V</a:t>
            </a:r>
            <a:r>
              <a:rPr kumimoji="1" lang="ja-JP" altLang="en-US" sz="220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71594" y="3620985"/>
            <a:ext cx="3650957" cy="1477328"/>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a:p>
            <a:r>
              <a:rPr kumimoji="1" lang="en-US" altLang="ja-JP" dirty="0"/>
              <a:t>SCCR</a:t>
            </a:r>
            <a:r>
              <a:rPr kumimoji="1" lang="ja-JP" altLang="en-US" dirty="0"/>
              <a:t>：</a:t>
            </a:r>
            <a:r>
              <a:rPr kumimoji="1" lang="en-US" altLang="ja-JP" dirty="0"/>
              <a:t>30kA</a:t>
            </a:r>
            <a:endParaRPr kumimoji="1" lang="ja-JP" altLang="en-US" dirty="0"/>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336488"/>
            <a:ext cx="2348720" cy="923330"/>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a:p>
            <a:r>
              <a:rPr kumimoji="1" lang="en-US" altLang="ja-JP" dirty="0"/>
              <a:t>SCCR</a:t>
            </a:r>
            <a:r>
              <a:rPr kumimoji="1" lang="ja-JP" altLang="en-US" dirty="0"/>
              <a:t>：</a:t>
            </a:r>
            <a:r>
              <a:rPr lang="en-US" altLang="ja-JP" dirty="0"/>
              <a:t>3</a:t>
            </a:r>
            <a:r>
              <a:rPr kumimoji="1" lang="en-US" altLang="ja-JP" dirty="0"/>
              <a:t>0kA</a:t>
            </a:r>
            <a:endParaRPr kumimoji="1" lang="ja-JP" altLang="en-US" dirty="0"/>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07434" y="2688326"/>
            <a:ext cx="4882884" cy="675270"/>
            <a:chOff x="2433027" y="2283487"/>
            <a:chExt cx="4882884" cy="675270"/>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938333" y="2283487"/>
              <a:ext cx="337757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kumimoji="1" lang="ja-JP" altLang="en-US" dirty="0">
                  <a:solidFill>
                    <a:srgbClr val="0070C0"/>
                  </a:solidFill>
                </a:rPr>
                <a:t>－</a:t>
              </a:r>
              <a:r>
                <a:rPr kumimoji="1" lang="en-US" altLang="ja-JP" dirty="0">
                  <a:solidFill>
                    <a:srgbClr val="0070C0"/>
                  </a:solidFill>
                </a:rPr>
                <a:t>250KCM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877105" y="1208740"/>
              <a:ext cx="305939" cy="319409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E982240B-D74B-9D3D-98B4-681EE11DF215}"/>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140B0150-E987-4BD3-C113-ADBE77621C11}"/>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B6E5789-CABE-9C30-95A0-21E1EBC3D005}"/>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67466"/>
            <a:ext cx="3924472" cy="2486321"/>
            <a:chOff x="576657" y="4450177"/>
            <a:chExt cx="3924472" cy="2486321"/>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2126087" y="5200252"/>
              <a:ext cx="502507" cy="32310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50177"/>
              <a:ext cx="2260014" cy="660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35A26A7-95A0-C120-FFA4-1B8245C92D99}"/>
              </a:ext>
            </a:extLst>
          </p:cNvPr>
          <p:cNvSpPr>
            <a:spLocks noGrp="1"/>
          </p:cNvSpPr>
          <p:nvPr>
            <p:ph type="sldNum" sz="quarter" idx="12"/>
          </p:nvPr>
        </p:nvSpPr>
        <p:spPr/>
        <p:txBody>
          <a:bodyPr/>
          <a:lstStyle/>
          <a:p>
            <a:fld id="{E7784300-A231-4CE8-BF2A-B73085566916}" type="slidenum">
              <a:rPr kumimoji="1" lang="ja-JP" altLang="en-US" smtClean="0"/>
              <a:t>23</a:t>
            </a:fld>
            <a:r>
              <a:rPr kumimoji="1" lang="ja-JP" altLang="en-US"/>
              <a:t>ページ</a:t>
            </a:r>
            <a:endParaRPr kumimoji="1" lang="ja-JP" altLang="en-US" dirty="0"/>
          </a:p>
        </p:txBody>
      </p:sp>
    </p:spTree>
    <p:extLst>
      <p:ext uri="{BB962C8B-B14F-4D97-AF65-F5344CB8AC3E}">
        <p14:creationId xmlns:p14="http://schemas.microsoft.com/office/powerpoint/2010/main" val="28717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55C49-BEE6-E96E-771D-759E8AE665C9}"/>
              </a:ext>
            </a:extLst>
          </p:cNvPr>
          <p:cNvSpPr>
            <a:spLocks noGrp="1"/>
          </p:cNvSpPr>
          <p:nvPr>
            <p:ph type="title"/>
          </p:nvPr>
        </p:nvSpPr>
        <p:spPr>
          <a:xfrm>
            <a:off x="838200" y="136525"/>
            <a:ext cx="10515600" cy="513764"/>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D5684E2-DC6A-76D3-2F19-EB7B64DF042E}"/>
              </a:ext>
            </a:extLst>
          </p:cNvPr>
          <p:cNvGraphicFramePr>
            <a:graphicFrameLocks noGrp="1"/>
          </p:cNvGraphicFramePr>
          <p:nvPr>
            <p:ph idx="1"/>
            <p:extLst>
              <p:ext uri="{D42A27DB-BD31-4B8C-83A1-F6EECF244321}">
                <p14:modId xmlns:p14="http://schemas.microsoft.com/office/powerpoint/2010/main" val="218840409"/>
              </p:ext>
            </p:extLst>
          </p:nvPr>
        </p:nvGraphicFramePr>
        <p:xfrm>
          <a:off x="838199" y="1804814"/>
          <a:ext cx="10631904" cy="4351340"/>
        </p:xfrm>
        <a:graphic>
          <a:graphicData uri="http://schemas.openxmlformats.org/drawingml/2006/table">
            <a:tbl>
              <a:tblPr/>
              <a:tblGrid>
                <a:gridCol w="2962584">
                  <a:extLst>
                    <a:ext uri="{9D8B030D-6E8A-4147-A177-3AD203B41FA5}">
                      <a16:colId xmlns:a16="http://schemas.microsoft.com/office/drawing/2014/main" val="3954142841"/>
                    </a:ext>
                  </a:extLst>
                </a:gridCol>
                <a:gridCol w="1378950">
                  <a:extLst>
                    <a:ext uri="{9D8B030D-6E8A-4147-A177-3AD203B41FA5}">
                      <a16:colId xmlns:a16="http://schemas.microsoft.com/office/drawing/2014/main" val="3463952190"/>
                    </a:ext>
                  </a:extLst>
                </a:gridCol>
                <a:gridCol w="1485785">
                  <a:extLst>
                    <a:ext uri="{9D8B030D-6E8A-4147-A177-3AD203B41FA5}">
                      <a16:colId xmlns:a16="http://schemas.microsoft.com/office/drawing/2014/main" val="465618912"/>
                    </a:ext>
                  </a:extLst>
                </a:gridCol>
                <a:gridCol w="1583816">
                  <a:extLst>
                    <a:ext uri="{9D8B030D-6E8A-4147-A177-3AD203B41FA5}">
                      <a16:colId xmlns:a16="http://schemas.microsoft.com/office/drawing/2014/main" val="1222866055"/>
                    </a:ext>
                  </a:extLst>
                </a:gridCol>
                <a:gridCol w="1583816">
                  <a:extLst>
                    <a:ext uri="{9D8B030D-6E8A-4147-A177-3AD203B41FA5}">
                      <a16:colId xmlns:a16="http://schemas.microsoft.com/office/drawing/2014/main" val="2532647825"/>
                    </a:ext>
                  </a:extLst>
                </a:gridCol>
                <a:gridCol w="596466">
                  <a:extLst>
                    <a:ext uri="{9D8B030D-6E8A-4147-A177-3AD203B41FA5}">
                      <a16:colId xmlns:a16="http://schemas.microsoft.com/office/drawing/2014/main" val="3410295081"/>
                    </a:ext>
                  </a:extLst>
                </a:gridCol>
                <a:gridCol w="596466">
                  <a:extLst>
                    <a:ext uri="{9D8B030D-6E8A-4147-A177-3AD203B41FA5}">
                      <a16:colId xmlns:a16="http://schemas.microsoft.com/office/drawing/2014/main" val="935959985"/>
                    </a:ext>
                  </a:extLst>
                </a:gridCol>
                <a:gridCol w="444021">
                  <a:extLst>
                    <a:ext uri="{9D8B030D-6E8A-4147-A177-3AD203B41FA5}">
                      <a16:colId xmlns:a16="http://schemas.microsoft.com/office/drawing/2014/main" val="2123896560"/>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84316549"/>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46325931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698762293"/>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4959756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71898888"/>
                  </a:ext>
                </a:extLst>
              </a:tr>
            </a:tbl>
          </a:graphicData>
        </a:graphic>
      </p:graphicFrame>
      <p:sp>
        <p:nvSpPr>
          <p:cNvPr id="8" name="正方形/長方形 7">
            <a:extLst>
              <a:ext uri="{FF2B5EF4-FFF2-40B4-BE49-F238E27FC236}">
                <a16:creationId xmlns:a16="http://schemas.microsoft.com/office/drawing/2014/main" id="{674D13A4-AC00-F306-207A-56CC50DCC2DE}"/>
              </a:ext>
            </a:extLst>
          </p:cNvPr>
          <p:cNvSpPr/>
          <p:nvPr/>
        </p:nvSpPr>
        <p:spPr>
          <a:xfrm>
            <a:off x="3743643" y="3546765"/>
            <a:ext cx="7726460" cy="868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D1917600-B523-3A8B-6D8E-C63418510143}"/>
              </a:ext>
            </a:extLst>
          </p:cNvPr>
          <p:cNvSpPr>
            <a:spLocks noGrp="1"/>
          </p:cNvSpPr>
          <p:nvPr>
            <p:ph type="sldNum" sz="quarter" idx="12"/>
          </p:nvPr>
        </p:nvSpPr>
        <p:spPr/>
        <p:txBody>
          <a:bodyPr/>
          <a:lstStyle/>
          <a:p>
            <a:fld id="{E7784300-A231-4CE8-BF2A-B73085566916}" type="slidenum">
              <a:rPr kumimoji="1" lang="ja-JP" altLang="en-US" smtClean="0"/>
              <a:t>24</a:t>
            </a:fld>
            <a:r>
              <a:rPr kumimoji="1" lang="ja-JP" altLang="en-US"/>
              <a:t>ページ</a:t>
            </a:r>
            <a:endParaRPr kumimoji="1" lang="ja-JP" altLang="en-US" dirty="0"/>
          </a:p>
        </p:txBody>
      </p:sp>
    </p:spTree>
    <p:extLst>
      <p:ext uri="{BB962C8B-B14F-4D97-AF65-F5344CB8AC3E}">
        <p14:creationId xmlns:p14="http://schemas.microsoft.com/office/powerpoint/2010/main" val="887009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06435" y="179096"/>
            <a:ext cx="11579130" cy="988898"/>
          </a:xfrm>
        </p:spPr>
        <p:txBody>
          <a:bodyPr>
            <a:normAutofit fontScale="90000"/>
          </a:bodyPr>
          <a:lstStyle/>
          <a:p>
            <a:r>
              <a:rPr kumimoji="1" lang="en-US" altLang="ja-JP" sz="3100" dirty="0">
                <a:latin typeface="+mn-ea"/>
                <a:ea typeface="+mn-ea"/>
              </a:rPr>
              <a:t>2.1.1.4</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BW250RAGU+OTP-2000-3-3P-SCCR</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lang="en-US" altLang="ja-JP" sz="2200" dirty="0">
                <a:solidFill>
                  <a:srgbClr val="FF0000"/>
                </a:solidFill>
                <a:latin typeface="+mn-ea"/>
                <a:ea typeface="+mn-ea"/>
              </a:rPr>
              <a:t>5</a:t>
            </a:r>
            <a:r>
              <a:rPr kumimoji="1" lang="en-US" altLang="ja-JP" sz="2200" dirty="0">
                <a:solidFill>
                  <a:srgbClr val="FF0000"/>
                </a:solidFill>
                <a:latin typeface="+mn-ea"/>
                <a:ea typeface="+mn-ea"/>
              </a:rPr>
              <a:t>0kA(AC480V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solidFill>
                  <a:srgbClr val="0070C0"/>
                </a:solidFill>
              </a:rPr>
              <a:t>IN</a:t>
            </a:r>
            <a:r>
              <a:rPr kumimoji="1" lang="ja-JP" altLang="en-US" dirty="0">
                <a:solidFill>
                  <a:srgbClr val="0070C0"/>
                </a:solidFill>
              </a:rPr>
              <a:t>：</a:t>
            </a:r>
            <a:r>
              <a:rPr kumimoji="1" lang="en-US" altLang="ja-JP" dirty="0">
                <a:solidFill>
                  <a:srgbClr val="0070C0"/>
                </a:solidFill>
              </a:rPr>
              <a:t>M8×</a:t>
            </a:r>
            <a:r>
              <a:rPr kumimoji="1" lang="ja-JP" altLang="en-US" dirty="0">
                <a:solidFill>
                  <a:srgbClr val="0070C0"/>
                </a:solidFill>
              </a:rPr>
              <a:t>１</a:t>
            </a:r>
            <a:endParaRPr kumimoji="1" lang="en-US" altLang="ja-JP" dirty="0">
              <a:solidFill>
                <a:srgbClr val="0070C0"/>
              </a:solidFill>
            </a:endParaRPr>
          </a:p>
          <a:p>
            <a:r>
              <a:rPr lang="en-US" altLang="ja-JP" dirty="0">
                <a:solidFill>
                  <a:srgbClr val="0070C0"/>
                </a:solidFill>
              </a:rPr>
              <a:t>OUT</a:t>
            </a:r>
            <a:r>
              <a:rPr lang="ja-JP" altLang="en-US" dirty="0">
                <a:solidFill>
                  <a:srgbClr val="0070C0"/>
                </a:solidFill>
              </a:rPr>
              <a:t>：</a:t>
            </a:r>
            <a:r>
              <a:rPr lang="en-US" altLang="ja-JP" dirty="0">
                <a:solidFill>
                  <a:srgbClr val="0070C0"/>
                </a:solidFill>
              </a:rPr>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1182733"/>
            <a:ext cx="1895475" cy="3370199"/>
            <a:chOff x="1373817" y="2155521"/>
            <a:chExt cx="1895475" cy="337019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25" name="図 24">
              <a:extLst>
                <a:ext uri="{FF2B5EF4-FFF2-40B4-BE49-F238E27FC236}">
                  <a16:creationId xmlns:a16="http://schemas.microsoft.com/office/drawing/2014/main" id="{00FDDEDE-3B6A-C0AF-614D-5D56A1464233}"/>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SCCR50kA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7" name="グループ化 36">
            <a:extLst>
              <a:ext uri="{FF2B5EF4-FFF2-40B4-BE49-F238E27FC236}">
                <a16:creationId xmlns:a16="http://schemas.microsoft.com/office/drawing/2014/main" id="{4C32BEF3-7F69-47B0-EC8C-D1373938203A}"/>
              </a:ext>
            </a:extLst>
          </p:cNvPr>
          <p:cNvGrpSpPr/>
          <p:nvPr/>
        </p:nvGrpSpPr>
        <p:grpSpPr>
          <a:xfrm>
            <a:off x="8434754" y="949569"/>
            <a:ext cx="1080213" cy="1905291"/>
            <a:chOff x="1373817" y="2155521"/>
            <a:chExt cx="1895475" cy="3370199"/>
          </a:xfrm>
        </p:grpSpPr>
        <p:pic>
          <p:nvPicPr>
            <p:cNvPr id="38" name="図 37">
              <a:extLst>
                <a:ext uri="{FF2B5EF4-FFF2-40B4-BE49-F238E27FC236}">
                  <a16:creationId xmlns:a16="http://schemas.microsoft.com/office/drawing/2014/main" id="{5A2EBDC2-E74C-C313-8348-29925D211E75}"/>
                </a:ext>
              </a:extLst>
            </p:cNvPr>
            <p:cNvPicPr>
              <a:picLocks noChangeAspect="1"/>
            </p:cNvPicPr>
            <p:nvPr/>
          </p:nvPicPr>
          <p:blipFill>
            <a:blip r:embed="rId3"/>
            <a:stretch>
              <a:fillRect/>
            </a:stretch>
          </p:blipFill>
          <p:spPr>
            <a:xfrm>
              <a:off x="1373817" y="4158582"/>
              <a:ext cx="1895475" cy="1367138"/>
            </a:xfrm>
            <a:prstGeom prst="rect">
              <a:avLst/>
            </a:prstGeom>
          </p:spPr>
        </p:pic>
        <p:pic>
          <p:nvPicPr>
            <p:cNvPr id="39" name="図 38">
              <a:extLst>
                <a:ext uri="{FF2B5EF4-FFF2-40B4-BE49-F238E27FC236}">
                  <a16:creationId xmlns:a16="http://schemas.microsoft.com/office/drawing/2014/main" id="{F21374B9-00B3-A925-CCCE-56A308A24B12}"/>
                </a:ext>
              </a:extLst>
            </p:cNvPr>
            <p:cNvPicPr>
              <a:picLocks noChangeAspect="1"/>
            </p:cNvPicPr>
            <p:nvPr/>
          </p:nvPicPr>
          <p:blipFill>
            <a:blip r:embed="rId4"/>
            <a:stretch>
              <a:fillRect/>
            </a:stretch>
          </p:blipFill>
          <p:spPr>
            <a:xfrm>
              <a:off x="1924333" y="2155521"/>
              <a:ext cx="775010" cy="1323975"/>
            </a:xfrm>
            <a:prstGeom prst="rect">
              <a:avLst/>
            </a:prstGeom>
          </p:spPr>
        </p:pic>
        <p:cxnSp>
          <p:nvCxnSpPr>
            <p:cNvPr id="40" name="直線コネクタ 39">
              <a:extLst>
                <a:ext uri="{FF2B5EF4-FFF2-40B4-BE49-F238E27FC236}">
                  <a16:creationId xmlns:a16="http://schemas.microsoft.com/office/drawing/2014/main" id="{2757C3AF-809D-EB54-2BC4-DEC3F59B4723}"/>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E0210D06-D5FF-6CBC-FFEA-CF78158DE5E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0860583-EA6A-C654-D494-ACC70604D20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3" y="2283487"/>
            <a:ext cx="4455408" cy="669257"/>
            <a:chOff x="2500623" y="2283487"/>
            <a:chExt cx="445540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01769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823941" y="1329502"/>
              <a:ext cx="299924" cy="2946559"/>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C17D1DF-33FE-2B8D-7061-9164F620C209}"/>
              </a:ext>
            </a:extLst>
          </p:cNvPr>
          <p:cNvSpPr>
            <a:spLocks noGrp="1"/>
          </p:cNvSpPr>
          <p:nvPr>
            <p:ph type="sldNum" sz="quarter" idx="12"/>
          </p:nvPr>
        </p:nvSpPr>
        <p:spPr/>
        <p:txBody>
          <a:bodyPr/>
          <a:lstStyle/>
          <a:p>
            <a:fld id="{E7784300-A231-4CE8-BF2A-B73085566916}" type="slidenum">
              <a:rPr kumimoji="1" lang="ja-JP" altLang="en-US" smtClean="0"/>
              <a:t>25</a:t>
            </a:fld>
            <a:r>
              <a:rPr kumimoji="1" lang="ja-JP" altLang="en-US"/>
              <a:t>ページ</a:t>
            </a:r>
            <a:endParaRPr kumimoji="1" lang="ja-JP" altLang="en-US" dirty="0"/>
          </a:p>
        </p:txBody>
      </p:sp>
    </p:spTree>
    <p:extLst>
      <p:ext uri="{BB962C8B-B14F-4D97-AF65-F5344CB8AC3E}">
        <p14:creationId xmlns:p14="http://schemas.microsoft.com/office/powerpoint/2010/main" val="249989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36525"/>
            <a:ext cx="10515600" cy="51996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F3D9C4C9-03CC-0EA8-ADA2-F56B4AC87B8F}"/>
              </a:ext>
            </a:extLst>
          </p:cNvPr>
          <p:cNvGraphicFramePr>
            <a:graphicFrameLocks noGrp="1"/>
          </p:cNvGraphicFramePr>
          <p:nvPr>
            <p:ph idx="1"/>
            <p:extLst>
              <p:ext uri="{D42A27DB-BD31-4B8C-83A1-F6EECF244321}">
                <p14:modId xmlns:p14="http://schemas.microsoft.com/office/powerpoint/2010/main" val="4255344312"/>
              </p:ext>
            </p:extLst>
          </p:nvPr>
        </p:nvGraphicFramePr>
        <p:xfrm>
          <a:off x="951345" y="1847850"/>
          <a:ext cx="9790550" cy="4351338"/>
        </p:xfrm>
        <a:graphic>
          <a:graphicData uri="http://schemas.openxmlformats.org/drawingml/2006/table">
            <a:tbl>
              <a:tblPr/>
              <a:tblGrid>
                <a:gridCol w="2728139">
                  <a:extLst>
                    <a:ext uri="{9D8B030D-6E8A-4147-A177-3AD203B41FA5}">
                      <a16:colId xmlns:a16="http://schemas.microsoft.com/office/drawing/2014/main" val="1386482955"/>
                    </a:ext>
                  </a:extLst>
                </a:gridCol>
                <a:gridCol w="1269827">
                  <a:extLst>
                    <a:ext uri="{9D8B030D-6E8A-4147-A177-3AD203B41FA5}">
                      <a16:colId xmlns:a16="http://schemas.microsoft.com/office/drawing/2014/main" val="1149692996"/>
                    </a:ext>
                  </a:extLst>
                </a:gridCol>
                <a:gridCol w="1368207">
                  <a:extLst>
                    <a:ext uri="{9D8B030D-6E8A-4147-A177-3AD203B41FA5}">
                      <a16:colId xmlns:a16="http://schemas.microsoft.com/office/drawing/2014/main" val="74445623"/>
                    </a:ext>
                  </a:extLst>
                </a:gridCol>
                <a:gridCol w="1458482">
                  <a:extLst>
                    <a:ext uri="{9D8B030D-6E8A-4147-A177-3AD203B41FA5}">
                      <a16:colId xmlns:a16="http://schemas.microsoft.com/office/drawing/2014/main" val="547673682"/>
                    </a:ext>
                  </a:extLst>
                </a:gridCol>
                <a:gridCol w="1458482">
                  <a:extLst>
                    <a:ext uri="{9D8B030D-6E8A-4147-A177-3AD203B41FA5}">
                      <a16:colId xmlns:a16="http://schemas.microsoft.com/office/drawing/2014/main" val="952219488"/>
                    </a:ext>
                  </a:extLst>
                </a:gridCol>
                <a:gridCol w="549265">
                  <a:extLst>
                    <a:ext uri="{9D8B030D-6E8A-4147-A177-3AD203B41FA5}">
                      <a16:colId xmlns:a16="http://schemas.microsoft.com/office/drawing/2014/main" val="369901036"/>
                    </a:ext>
                  </a:extLst>
                </a:gridCol>
                <a:gridCol w="549265">
                  <a:extLst>
                    <a:ext uri="{9D8B030D-6E8A-4147-A177-3AD203B41FA5}">
                      <a16:colId xmlns:a16="http://schemas.microsoft.com/office/drawing/2014/main" val="1486859557"/>
                    </a:ext>
                  </a:extLst>
                </a:gridCol>
                <a:gridCol w="408883">
                  <a:extLst>
                    <a:ext uri="{9D8B030D-6E8A-4147-A177-3AD203B41FA5}">
                      <a16:colId xmlns:a16="http://schemas.microsoft.com/office/drawing/2014/main" val="3376714907"/>
                    </a:ext>
                  </a:extLst>
                </a:gridCol>
              </a:tblGrid>
              <a:tr h="725223">
                <a:tc rowSpan="6">
                  <a:txBody>
                    <a:bodyPr/>
                    <a:lstStyle/>
                    <a:p>
                      <a:pPr algn="l" fontAlgn="t"/>
                      <a:r>
                        <a:rPr lang="en-US" sz="1100">
                          <a:effectLst/>
                        </a:rPr>
                        <a:t>OTP-2000, OTP-2000-1, OTP-2000-2, OTP-2000-3; OTP-2000-4, OTP-2000-5, OTP-2000-7, may be followed by -1P thru -4P, followed by -SCCR</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SA203CUL/200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76017247"/>
                  </a:ext>
                </a:extLst>
              </a:tr>
              <a:tr h="725223">
                <a:tc vMerge="1">
                  <a:txBody>
                    <a:bodyPr/>
                    <a:lstStyle/>
                    <a:p>
                      <a:endParaRPr kumimoji="1" lang="ja-JP" altLang="en-US"/>
                    </a:p>
                  </a:txBody>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SA203RCUL/200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57468075"/>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8 - 10,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92051204"/>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(2)10,</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240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28638101"/>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a:effectLst/>
                        </a:rPr>
                        <a:t>BW250JAGU-3P250, EW250JAGU-3P250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30,000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106137"/>
                  </a:ext>
                </a:extLst>
              </a:tr>
              <a:tr h="725223">
                <a:tc vMerge="1">
                  <a:txBody>
                    <a:bodyPr/>
                    <a:lstStyle/>
                    <a:p>
                      <a:endParaRPr kumimoji="1" lang="ja-JP" altLang="en-US"/>
                    </a:p>
                  </a:txBody>
                  <a:tcPr/>
                </a:tc>
                <a:tc>
                  <a:txBody>
                    <a:bodyPr/>
                    <a:lstStyle/>
                    <a:p>
                      <a:pPr algn="r" fontAlgn="t"/>
                      <a:r>
                        <a:rPr lang="en-US" sz="1100">
                          <a:effectLst/>
                        </a:rPr>
                        <a:t>3/0 - 3,</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8,</a:t>
                      </a:r>
                      <a:br>
                        <a:rPr lang="en-US" sz="1100">
                          <a:effectLst/>
                        </a:rPr>
                      </a:br>
                      <a:r>
                        <a:rPr lang="en-US" sz="1100">
                          <a:effectLst/>
                        </a:rPr>
                        <a:t>Prepared</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Fuji Electric FA Components &amp; Systems</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a:effectLst/>
                        </a:rPr>
                        <a:t>BW250RAGU-3P250, EW250RAGU-3P250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250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50,000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a:effectLst/>
                        </a:rPr>
                        <a:t>480</a:t>
                      </a:r>
                    </a:p>
                  </a:txBody>
                  <a:tcPr marL="17951" marR="17951" marT="17951" marB="1795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01988471"/>
                  </a:ext>
                </a:extLst>
              </a:tr>
            </a:tbl>
          </a:graphicData>
        </a:graphic>
      </p:graphicFrame>
      <p:sp>
        <p:nvSpPr>
          <p:cNvPr id="8" name="正方形/長方形 7">
            <a:extLst>
              <a:ext uri="{FF2B5EF4-FFF2-40B4-BE49-F238E27FC236}">
                <a16:creationId xmlns:a16="http://schemas.microsoft.com/office/drawing/2014/main" id="{0E69F5A6-25BA-D4C1-6CD5-D1181035EAA8}"/>
              </a:ext>
            </a:extLst>
          </p:cNvPr>
          <p:cNvSpPr/>
          <p:nvPr/>
        </p:nvSpPr>
        <p:spPr>
          <a:xfrm>
            <a:off x="3666835" y="5486400"/>
            <a:ext cx="7075059" cy="71278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7EEC2256-7F1B-B85C-C100-0CF056893796}"/>
              </a:ext>
            </a:extLst>
          </p:cNvPr>
          <p:cNvCxnSpPr>
            <a:cxnSpLocks/>
          </p:cNvCxnSpPr>
          <p:nvPr/>
        </p:nvCxnSpPr>
        <p:spPr>
          <a:xfrm>
            <a:off x="9273309" y="5569528"/>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62E091-BFBD-9694-DE96-83EA45D2E86C}"/>
              </a:ext>
            </a:extLst>
          </p:cNvPr>
          <p:cNvSpPr txBox="1"/>
          <p:nvPr/>
        </p:nvSpPr>
        <p:spPr>
          <a:xfrm>
            <a:off x="9417375" y="5726691"/>
            <a:ext cx="396262" cy="246221"/>
          </a:xfrm>
          <a:prstGeom prst="rect">
            <a:avLst/>
          </a:prstGeom>
          <a:noFill/>
        </p:spPr>
        <p:txBody>
          <a:bodyPr wrap="none" rtlCol="0">
            <a:spAutoFit/>
          </a:bodyPr>
          <a:lstStyle/>
          <a:p>
            <a:r>
              <a:rPr kumimoji="1" lang="en-US" altLang="ja-JP" sz="1000"/>
              <a:t>200</a:t>
            </a:r>
            <a:endParaRPr kumimoji="1" lang="ja-JP" altLang="en-US" sz="1000"/>
          </a:p>
        </p:txBody>
      </p:sp>
      <p:cxnSp>
        <p:nvCxnSpPr>
          <p:cNvPr id="14" name="直線コネクタ 13">
            <a:extLst>
              <a:ext uri="{FF2B5EF4-FFF2-40B4-BE49-F238E27FC236}">
                <a16:creationId xmlns:a16="http://schemas.microsoft.com/office/drawing/2014/main" id="{1B8A46A6-4418-4BE1-86AC-11C2F007ED0D}"/>
              </a:ext>
            </a:extLst>
          </p:cNvPr>
          <p:cNvCxnSpPr>
            <a:cxnSpLocks/>
          </p:cNvCxnSpPr>
          <p:nvPr/>
        </p:nvCxnSpPr>
        <p:spPr>
          <a:xfrm>
            <a:off x="9296400" y="48352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B0B01C-CBB3-3C11-21B0-7ABA6DF7F4E9}"/>
              </a:ext>
            </a:extLst>
          </p:cNvPr>
          <p:cNvCxnSpPr>
            <a:cxnSpLocks/>
          </p:cNvCxnSpPr>
          <p:nvPr/>
        </p:nvCxnSpPr>
        <p:spPr>
          <a:xfrm>
            <a:off x="9236364" y="4151746"/>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ED987D2-5C02-64C5-823D-59A578905356}"/>
              </a:ext>
            </a:extLst>
          </p:cNvPr>
          <p:cNvCxnSpPr>
            <a:cxnSpLocks/>
          </p:cNvCxnSpPr>
          <p:nvPr/>
        </p:nvCxnSpPr>
        <p:spPr>
          <a:xfrm>
            <a:off x="9259455" y="3387437"/>
            <a:ext cx="55418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B39728D-94AA-2343-AEBD-591A4602BE08}"/>
              </a:ext>
            </a:extLst>
          </p:cNvPr>
          <p:cNvSpPr txBox="1"/>
          <p:nvPr/>
        </p:nvSpPr>
        <p:spPr>
          <a:xfrm>
            <a:off x="9417375" y="5048460"/>
            <a:ext cx="396262" cy="246221"/>
          </a:xfrm>
          <a:prstGeom prst="rect">
            <a:avLst/>
          </a:prstGeom>
          <a:noFill/>
        </p:spPr>
        <p:txBody>
          <a:bodyPr wrap="none" rtlCol="0">
            <a:spAutoFit/>
          </a:bodyPr>
          <a:lstStyle/>
          <a:p>
            <a:r>
              <a:rPr kumimoji="1" lang="en-US" altLang="ja-JP" sz="1000"/>
              <a:t>200</a:t>
            </a:r>
            <a:endParaRPr lang="en-US" altLang="ja-JP" sz="1000"/>
          </a:p>
        </p:txBody>
      </p:sp>
      <p:sp>
        <p:nvSpPr>
          <p:cNvPr id="18" name="テキスト ボックス 17">
            <a:extLst>
              <a:ext uri="{FF2B5EF4-FFF2-40B4-BE49-F238E27FC236}">
                <a16:creationId xmlns:a16="http://schemas.microsoft.com/office/drawing/2014/main" id="{F125C163-FDE3-1D6C-69DA-A4A45E697BD1}"/>
              </a:ext>
            </a:extLst>
          </p:cNvPr>
          <p:cNvSpPr txBox="1"/>
          <p:nvPr/>
        </p:nvSpPr>
        <p:spPr>
          <a:xfrm>
            <a:off x="9375360" y="3646481"/>
            <a:ext cx="396262" cy="246221"/>
          </a:xfrm>
          <a:prstGeom prst="rect">
            <a:avLst/>
          </a:prstGeom>
          <a:noFill/>
        </p:spPr>
        <p:txBody>
          <a:bodyPr wrap="none" rtlCol="0">
            <a:spAutoFit/>
          </a:bodyPr>
          <a:lstStyle/>
          <a:p>
            <a:r>
              <a:rPr kumimoji="1" lang="en-US" altLang="ja-JP" sz="1000"/>
              <a:t>200</a:t>
            </a:r>
            <a:endParaRPr kumimoji="1" lang="ja-JP" altLang="en-US" sz="1000"/>
          </a:p>
        </p:txBody>
      </p:sp>
      <p:sp>
        <p:nvSpPr>
          <p:cNvPr id="19" name="テキスト ボックス 18">
            <a:extLst>
              <a:ext uri="{FF2B5EF4-FFF2-40B4-BE49-F238E27FC236}">
                <a16:creationId xmlns:a16="http://schemas.microsoft.com/office/drawing/2014/main" id="{084362A9-05F4-12E4-BEE9-174B49682252}"/>
              </a:ext>
            </a:extLst>
          </p:cNvPr>
          <p:cNvSpPr txBox="1"/>
          <p:nvPr/>
        </p:nvSpPr>
        <p:spPr>
          <a:xfrm>
            <a:off x="9375360" y="4226685"/>
            <a:ext cx="396262" cy="523220"/>
          </a:xfrm>
          <a:prstGeom prst="rect">
            <a:avLst/>
          </a:prstGeom>
          <a:noFill/>
        </p:spPr>
        <p:txBody>
          <a:bodyPr wrap="none" rtlCol="0">
            <a:spAutoFit/>
          </a:bodyPr>
          <a:lstStyle/>
          <a:p>
            <a:r>
              <a:rPr kumimoji="1" lang="en-US" altLang="ja-JP" sz="1000"/>
              <a:t>200</a:t>
            </a:r>
            <a:endParaRPr kumimoji="1" lang="ja-JP" altLang="en-US" sz="1000"/>
          </a:p>
          <a:p>
            <a:endParaRPr kumimoji="1" lang="ja-JP" altLang="en-US"/>
          </a:p>
        </p:txBody>
      </p:sp>
      <p:sp>
        <p:nvSpPr>
          <p:cNvPr id="20" name="テキスト ボックス 19">
            <a:extLst>
              <a:ext uri="{FF2B5EF4-FFF2-40B4-BE49-F238E27FC236}">
                <a16:creationId xmlns:a16="http://schemas.microsoft.com/office/drawing/2014/main" id="{47313B16-ED5C-1311-CD47-188CE9266150}"/>
              </a:ext>
            </a:extLst>
          </p:cNvPr>
          <p:cNvSpPr txBox="1"/>
          <p:nvPr/>
        </p:nvSpPr>
        <p:spPr>
          <a:xfrm>
            <a:off x="9375360" y="6243894"/>
            <a:ext cx="1587294" cy="215444"/>
          </a:xfrm>
          <a:prstGeom prst="rect">
            <a:avLst/>
          </a:prstGeom>
          <a:noFill/>
        </p:spPr>
        <p:txBody>
          <a:bodyPr wrap="none" rtlCol="0">
            <a:spAutoFit/>
          </a:bodyPr>
          <a:lstStyle/>
          <a:p>
            <a:r>
              <a:rPr lang="en-US" altLang="ja-JP" sz="800">
                <a:solidFill>
                  <a:srgbClr val="FF0000"/>
                </a:solidFill>
              </a:rPr>
              <a:t>※UL</a:t>
            </a:r>
            <a:r>
              <a:rPr lang="ja-JP" altLang="en-US" sz="800">
                <a:solidFill>
                  <a:srgbClr val="FF0000"/>
                </a:solidFill>
              </a:rPr>
              <a:t>記載ミスにより定格</a:t>
            </a:r>
            <a:r>
              <a:rPr lang="en-US" altLang="ja-JP" sz="800">
                <a:solidFill>
                  <a:srgbClr val="FF0000"/>
                </a:solidFill>
              </a:rPr>
              <a:t>200A</a:t>
            </a:r>
            <a:endParaRPr kumimoji="1" lang="ja-JP" altLang="en-US" sz="800">
              <a:solidFill>
                <a:srgbClr val="FF0000"/>
              </a:solidFill>
            </a:endParaRPr>
          </a:p>
        </p:txBody>
      </p:sp>
      <p:sp>
        <p:nvSpPr>
          <p:cNvPr id="11" name="スライド番号プレースホルダー 10">
            <a:extLst>
              <a:ext uri="{FF2B5EF4-FFF2-40B4-BE49-F238E27FC236}">
                <a16:creationId xmlns:a16="http://schemas.microsoft.com/office/drawing/2014/main" id="{FE6BE408-2263-50B5-73FD-67498DFC714A}"/>
              </a:ext>
            </a:extLst>
          </p:cNvPr>
          <p:cNvSpPr>
            <a:spLocks noGrp="1"/>
          </p:cNvSpPr>
          <p:nvPr>
            <p:ph type="sldNum" sz="quarter" idx="12"/>
          </p:nvPr>
        </p:nvSpPr>
        <p:spPr/>
        <p:txBody>
          <a:bodyPr/>
          <a:lstStyle/>
          <a:p>
            <a:fld id="{E7784300-A231-4CE8-BF2A-B73085566916}" type="slidenum">
              <a:rPr kumimoji="1" lang="ja-JP" altLang="en-US" smtClean="0"/>
              <a:t>26</a:t>
            </a:fld>
            <a:r>
              <a:rPr kumimoji="1" lang="ja-JP" altLang="en-US"/>
              <a:t>ページ</a:t>
            </a:r>
            <a:endParaRPr kumimoji="1" lang="ja-JP" altLang="en-US" dirty="0"/>
          </a:p>
        </p:txBody>
      </p:sp>
    </p:spTree>
    <p:extLst>
      <p:ext uri="{BB962C8B-B14F-4D97-AF65-F5344CB8AC3E}">
        <p14:creationId xmlns:p14="http://schemas.microsoft.com/office/powerpoint/2010/main" val="235826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48656" y="1116283"/>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28" y="210406"/>
            <a:ext cx="11523210" cy="948627"/>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2.1.1.5</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BW250RAGU+OTP-9000-M10-3P-SCCR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kern="1200" cap="none" spc="0" normalizeH="0" baseline="0" noProof="0" dirty="0">
                <a:ln>
                  <a:noFill/>
                </a:ln>
                <a:solidFill>
                  <a:srgbClr val="FF0000"/>
                </a:solidFill>
                <a:effectLst/>
                <a:uLnTx/>
                <a:uFillTx/>
                <a:latin typeface="+mn-ea"/>
                <a:ea typeface="+mn-ea"/>
                <a:cs typeface="+mn-cs"/>
              </a:rPr>
              <a:t>30KA</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solidFill>
                <a:srgbClr val="FF0000"/>
              </a:solidFill>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67646" y="3613860"/>
            <a:ext cx="3291011" cy="1200329"/>
          </a:xfrm>
          <a:prstGeom prst="rect">
            <a:avLst/>
          </a:prstGeom>
          <a:noFill/>
        </p:spPr>
        <p:txBody>
          <a:bodyPr wrap="square" rtlCol="0">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6" y="2688326"/>
            <a:ext cx="4714931" cy="675270"/>
            <a:chOff x="2433029" y="2283487"/>
            <a:chExt cx="4714931"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938333" y="2283487"/>
              <a:ext cx="3209627"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a:t>
              </a:r>
              <a:r>
                <a:rPr kumimoji="1" lang="en-US" altLang="ja-JP" dirty="0">
                  <a:solidFill>
                    <a:srgbClr val="0070C0"/>
                  </a:solidFill>
                </a:rPr>
                <a:t>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835119" y="1250729"/>
              <a:ext cx="305938" cy="31101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F47379E2-CD6F-42F6-3284-A5F666BF8D37}"/>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2FFF5A14-DD3B-49BF-682E-E121D275FF5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380CB4C1-347F-03B1-09E8-381EC896B892}"/>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386862" y="4267467"/>
            <a:ext cx="3924472" cy="2367141"/>
            <a:chOff x="675522" y="4501425"/>
            <a:chExt cx="3924472" cy="2367141"/>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675522" y="5545127"/>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2143147" y="5050516"/>
              <a:ext cx="567250" cy="42197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501425"/>
              <a:ext cx="2260014" cy="476452"/>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BF316F1B-2BA7-65C1-EED3-278309FE9599}"/>
              </a:ext>
            </a:extLst>
          </p:cNvPr>
          <p:cNvSpPr>
            <a:spLocks noGrp="1"/>
          </p:cNvSpPr>
          <p:nvPr>
            <p:ph type="sldNum" sz="quarter" idx="12"/>
          </p:nvPr>
        </p:nvSpPr>
        <p:spPr/>
        <p:txBody>
          <a:bodyPr/>
          <a:lstStyle/>
          <a:p>
            <a:fld id="{E7784300-A231-4CE8-BF2A-B73085566916}" type="slidenum">
              <a:rPr kumimoji="1" lang="ja-JP" altLang="en-US" smtClean="0"/>
              <a:t>27</a:t>
            </a:fld>
            <a:r>
              <a:rPr kumimoji="1" lang="ja-JP" altLang="en-US"/>
              <a:t>ページ</a:t>
            </a:r>
            <a:endParaRPr kumimoji="1" lang="ja-JP" altLang="en-US" dirty="0"/>
          </a:p>
        </p:txBody>
      </p:sp>
    </p:spTree>
    <p:extLst>
      <p:ext uri="{BB962C8B-B14F-4D97-AF65-F5344CB8AC3E}">
        <p14:creationId xmlns:p14="http://schemas.microsoft.com/office/powerpoint/2010/main" val="1448245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2CB61-F4D8-2623-92D7-C069D86DBAF1}"/>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8E5A6E74-5531-37A6-251F-B0844CA9CF59}"/>
              </a:ext>
            </a:extLst>
          </p:cNvPr>
          <p:cNvGraphicFramePr>
            <a:graphicFrameLocks noGrp="1"/>
          </p:cNvGraphicFramePr>
          <p:nvPr>
            <p:ph idx="1"/>
            <p:extLst>
              <p:ext uri="{D42A27DB-BD31-4B8C-83A1-F6EECF244321}">
                <p14:modId xmlns:p14="http://schemas.microsoft.com/office/powerpoint/2010/main" val="9113267"/>
              </p:ext>
            </p:extLst>
          </p:nvPr>
        </p:nvGraphicFramePr>
        <p:xfrm>
          <a:off x="914400" y="1804814"/>
          <a:ext cx="9975274" cy="4351340"/>
        </p:xfrm>
        <a:graphic>
          <a:graphicData uri="http://schemas.openxmlformats.org/drawingml/2006/table">
            <a:tbl>
              <a:tblPr/>
              <a:tblGrid>
                <a:gridCol w="2779611">
                  <a:extLst>
                    <a:ext uri="{9D8B030D-6E8A-4147-A177-3AD203B41FA5}">
                      <a16:colId xmlns:a16="http://schemas.microsoft.com/office/drawing/2014/main" val="1419599996"/>
                    </a:ext>
                  </a:extLst>
                </a:gridCol>
                <a:gridCol w="1293785">
                  <a:extLst>
                    <a:ext uri="{9D8B030D-6E8A-4147-A177-3AD203B41FA5}">
                      <a16:colId xmlns:a16="http://schemas.microsoft.com/office/drawing/2014/main" val="1283689864"/>
                    </a:ext>
                  </a:extLst>
                </a:gridCol>
                <a:gridCol w="1394023">
                  <a:extLst>
                    <a:ext uri="{9D8B030D-6E8A-4147-A177-3AD203B41FA5}">
                      <a16:colId xmlns:a16="http://schemas.microsoft.com/office/drawing/2014/main" val="959845382"/>
                    </a:ext>
                  </a:extLst>
                </a:gridCol>
                <a:gridCol w="1485999">
                  <a:extLst>
                    <a:ext uri="{9D8B030D-6E8A-4147-A177-3AD203B41FA5}">
                      <a16:colId xmlns:a16="http://schemas.microsoft.com/office/drawing/2014/main" val="1594065626"/>
                    </a:ext>
                  </a:extLst>
                </a:gridCol>
                <a:gridCol w="1485999">
                  <a:extLst>
                    <a:ext uri="{9D8B030D-6E8A-4147-A177-3AD203B41FA5}">
                      <a16:colId xmlns:a16="http://schemas.microsoft.com/office/drawing/2014/main" val="3650027433"/>
                    </a:ext>
                  </a:extLst>
                </a:gridCol>
                <a:gridCol w="559629">
                  <a:extLst>
                    <a:ext uri="{9D8B030D-6E8A-4147-A177-3AD203B41FA5}">
                      <a16:colId xmlns:a16="http://schemas.microsoft.com/office/drawing/2014/main" val="703805802"/>
                    </a:ext>
                  </a:extLst>
                </a:gridCol>
                <a:gridCol w="559629">
                  <a:extLst>
                    <a:ext uri="{9D8B030D-6E8A-4147-A177-3AD203B41FA5}">
                      <a16:colId xmlns:a16="http://schemas.microsoft.com/office/drawing/2014/main" val="532469019"/>
                    </a:ext>
                  </a:extLst>
                </a:gridCol>
                <a:gridCol w="416599">
                  <a:extLst>
                    <a:ext uri="{9D8B030D-6E8A-4147-A177-3AD203B41FA5}">
                      <a16:colId xmlns:a16="http://schemas.microsoft.com/office/drawing/2014/main" val="1144718061"/>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9243715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4004068467"/>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780481"/>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5859394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93168289"/>
                  </a:ext>
                </a:extLst>
              </a:tr>
            </a:tbl>
          </a:graphicData>
        </a:graphic>
      </p:graphicFrame>
      <p:sp>
        <p:nvSpPr>
          <p:cNvPr id="8" name="正方形/長方形 7">
            <a:extLst>
              <a:ext uri="{FF2B5EF4-FFF2-40B4-BE49-F238E27FC236}">
                <a16:creationId xmlns:a16="http://schemas.microsoft.com/office/drawing/2014/main" id="{3A9E1408-5D4B-7CE8-7DCF-394B66238244}"/>
              </a:ext>
            </a:extLst>
          </p:cNvPr>
          <p:cNvSpPr/>
          <p:nvPr/>
        </p:nvSpPr>
        <p:spPr>
          <a:xfrm>
            <a:off x="3703783" y="5273964"/>
            <a:ext cx="7185892" cy="88219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78D62AD9-41D5-0205-7B4E-94425F28E4C8}"/>
              </a:ext>
            </a:extLst>
          </p:cNvPr>
          <p:cNvSpPr>
            <a:spLocks noGrp="1"/>
          </p:cNvSpPr>
          <p:nvPr>
            <p:ph type="sldNum" sz="quarter" idx="12"/>
          </p:nvPr>
        </p:nvSpPr>
        <p:spPr/>
        <p:txBody>
          <a:bodyPr/>
          <a:lstStyle/>
          <a:p>
            <a:fld id="{E7784300-A231-4CE8-BF2A-B73085566916}" type="slidenum">
              <a:rPr kumimoji="1" lang="ja-JP" altLang="en-US" smtClean="0"/>
              <a:t>28</a:t>
            </a:fld>
            <a:r>
              <a:rPr kumimoji="1" lang="ja-JP" altLang="en-US"/>
              <a:t>ページ</a:t>
            </a:r>
            <a:endParaRPr kumimoji="1" lang="ja-JP" altLang="en-US" dirty="0"/>
          </a:p>
        </p:txBody>
      </p:sp>
    </p:spTree>
    <p:extLst>
      <p:ext uri="{BB962C8B-B14F-4D97-AF65-F5344CB8AC3E}">
        <p14:creationId xmlns:p14="http://schemas.microsoft.com/office/powerpoint/2010/main" val="211472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D58D23C-9BFB-F78D-19E2-04A638C269C1}"/>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4" name="図 3">
            <a:extLst>
              <a:ext uri="{FF2B5EF4-FFF2-40B4-BE49-F238E27FC236}">
                <a16:creationId xmlns:a16="http://schemas.microsoft.com/office/drawing/2014/main" id="{0790EEC7-CDB5-2F02-C570-79FDAD4FEBD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8163" y="126321"/>
            <a:ext cx="11415673"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BW400RAGU+OTP-7000-3P-SCCR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07D2D000-B582-C2BC-56B2-28F202A79C81}"/>
              </a:ext>
            </a:extLst>
          </p:cNvPr>
          <p:cNvSpPr>
            <a:spLocks noGrp="1"/>
          </p:cNvSpPr>
          <p:nvPr>
            <p:ph type="sldNum" sz="quarter" idx="12"/>
          </p:nvPr>
        </p:nvSpPr>
        <p:spPr/>
        <p:txBody>
          <a:bodyPr/>
          <a:lstStyle/>
          <a:p>
            <a:fld id="{E7784300-A231-4CE8-BF2A-B73085566916}" type="slidenum">
              <a:rPr kumimoji="1" lang="ja-JP" altLang="en-US" smtClean="0"/>
              <a:t>29</a:t>
            </a:fld>
            <a:r>
              <a:rPr kumimoji="1" lang="ja-JP" altLang="en-US"/>
              <a:t>ページ</a:t>
            </a:r>
            <a:endParaRPr kumimoji="1" lang="ja-JP" altLang="en-US" dirty="0"/>
          </a:p>
        </p:txBody>
      </p:sp>
    </p:spTree>
    <p:extLst>
      <p:ext uri="{BB962C8B-B14F-4D97-AF65-F5344CB8AC3E}">
        <p14:creationId xmlns:p14="http://schemas.microsoft.com/office/powerpoint/2010/main" val="3551656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6EC7-E7CD-209B-6566-BEF3D79E347B}"/>
              </a:ext>
            </a:extLst>
          </p:cNvPr>
          <p:cNvSpPr>
            <a:spLocks noGrp="1"/>
          </p:cNvSpPr>
          <p:nvPr>
            <p:ph type="title"/>
          </p:nvPr>
        </p:nvSpPr>
        <p:spPr>
          <a:xfrm>
            <a:off x="702905" y="152085"/>
            <a:ext cx="10804850" cy="475634"/>
          </a:xfrm>
        </p:spPr>
        <p:txBody>
          <a:bodyPr>
            <a:normAutofit fontScale="90000"/>
          </a:bodyPr>
          <a:lstStyle/>
          <a:p>
            <a:r>
              <a:rPr kumimoji="1" lang="ja-JP" altLang="en-US" sz="2800" dirty="0"/>
              <a:t>目次</a:t>
            </a:r>
          </a:p>
        </p:txBody>
      </p:sp>
      <p:sp>
        <p:nvSpPr>
          <p:cNvPr id="3" name="コンテンツ プレースホルダー 2">
            <a:extLst>
              <a:ext uri="{FF2B5EF4-FFF2-40B4-BE49-F238E27FC236}">
                <a16:creationId xmlns:a16="http://schemas.microsoft.com/office/drawing/2014/main" id="{727DD5D8-B6E9-4B6A-3F7C-40D0761856EE}"/>
              </a:ext>
            </a:extLst>
          </p:cNvPr>
          <p:cNvSpPr>
            <a:spLocks noGrp="1"/>
          </p:cNvSpPr>
          <p:nvPr>
            <p:ph idx="1"/>
          </p:nvPr>
        </p:nvSpPr>
        <p:spPr>
          <a:xfrm>
            <a:off x="838199" y="625840"/>
            <a:ext cx="10515600" cy="5679346"/>
          </a:xfrm>
        </p:spPr>
        <p:txBody>
          <a:bodyPr>
            <a:noAutofit/>
          </a:bodyPr>
          <a:lstStyle/>
          <a:p>
            <a:pPr marL="514350" indent="-514350">
              <a:buFont typeface="+mj-lt"/>
              <a:buAutoNum type="arabicPeriod"/>
            </a:pPr>
            <a:r>
              <a:rPr kumimoji="1" lang="ja-JP" altLang="en-US" sz="1600" dirty="0"/>
              <a:t>配線分岐の方法</a:t>
            </a:r>
            <a:br>
              <a:rPr kumimoji="1" lang="en-US" altLang="ja-JP" sz="1600" dirty="0"/>
            </a:br>
            <a:r>
              <a:rPr kumimoji="1" lang="ja-JP" altLang="en-US" sz="1600" dirty="0"/>
              <a:t>（参考資料</a:t>
            </a:r>
            <a:r>
              <a:rPr kumimoji="1" lang="en-US" altLang="ja-JP" sz="1600" dirty="0"/>
              <a:t>1-8</a:t>
            </a:r>
            <a:r>
              <a:rPr kumimoji="1" lang="ja-JP" altLang="en-US" sz="1600" dirty="0"/>
              <a:t>）</a:t>
            </a:r>
            <a:r>
              <a:rPr kumimoji="1" lang="en-US" altLang="ja-JP" sz="1600" dirty="0"/>
              <a:t>……………………………………………………………………………… 4-12</a:t>
            </a:r>
            <a:r>
              <a:rPr kumimoji="1" lang="ja-JP" altLang="en-US" sz="1600" dirty="0"/>
              <a:t>ページ</a:t>
            </a:r>
            <a:br>
              <a:rPr kumimoji="1" lang="ja-JP" altLang="en-US" sz="1600" dirty="0"/>
            </a:br>
            <a:endParaRPr kumimoji="1" lang="en-US" altLang="ja-JP" sz="1600" dirty="0"/>
          </a:p>
          <a:p>
            <a:pPr marL="514350" indent="-514350">
              <a:buFont typeface="+mj-lt"/>
              <a:buAutoNum type="arabicPeriod"/>
            </a:pPr>
            <a:r>
              <a:rPr lang="ja-JP" altLang="en-US" sz="1600" dirty="0"/>
              <a:t>オサダ製分岐端子台について　</a:t>
            </a:r>
            <a:br>
              <a:rPr lang="en-US" altLang="ja-JP" sz="1600" dirty="0"/>
            </a:br>
            <a:r>
              <a:rPr lang="en-US" altLang="ja-JP" sz="1600" dirty="0"/>
              <a:t>2.0</a:t>
            </a:r>
            <a:r>
              <a:rPr lang="ja-JP" altLang="en-US" sz="1600" dirty="0"/>
              <a:t>　　分岐端子台の配線方法　</a:t>
            </a:r>
            <a:r>
              <a:rPr kumimoji="1" lang="en-US" altLang="ja-JP" sz="1600" dirty="0"/>
              <a:t>…………………………………………………………… </a:t>
            </a:r>
            <a:r>
              <a:rPr lang="en-US" altLang="ja-JP" sz="1600" dirty="0"/>
              <a:t>13</a:t>
            </a:r>
            <a:r>
              <a:rPr lang="ja-JP" altLang="en-US" sz="1600" dirty="0"/>
              <a:t>ページ</a:t>
            </a:r>
            <a:br>
              <a:rPr lang="en-US" altLang="ja-JP" sz="1600" dirty="0"/>
            </a:br>
            <a:r>
              <a:rPr lang="en-US" altLang="ja-JP" sz="1600" dirty="0"/>
              <a:t>	2.0.1</a:t>
            </a:r>
            <a:r>
              <a:rPr lang="ja-JP" altLang="en-US" sz="1600" dirty="0"/>
              <a:t>　修正箇所について（</a:t>
            </a:r>
            <a:r>
              <a:rPr lang="en-US" altLang="ja-JP" sz="1600" dirty="0"/>
              <a:t>2023.6.2</a:t>
            </a:r>
            <a:r>
              <a:rPr lang="ja-JP" altLang="en-US" sz="1600" dirty="0"/>
              <a:t>提示仕様からの修正箇所） </a:t>
            </a:r>
            <a:r>
              <a:rPr kumimoji="1" lang="en-US" altLang="ja-JP" sz="1600" dirty="0"/>
              <a:t>………………… </a:t>
            </a:r>
            <a:r>
              <a:rPr lang="en-US" altLang="ja-JP" sz="1600" dirty="0"/>
              <a:t>14-15</a:t>
            </a:r>
            <a:r>
              <a:rPr lang="ja-JP" altLang="en-US" sz="1600" dirty="0"/>
              <a:t>ページ</a:t>
            </a:r>
            <a:br>
              <a:rPr lang="en-US" altLang="ja-JP" sz="1600" dirty="0"/>
            </a:br>
            <a:r>
              <a:rPr lang="en-US" altLang="ja-JP" sz="1600" dirty="0"/>
              <a:t>	2.0.2</a:t>
            </a:r>
            <a:r>
              <a:rPr lang="ja-JP" altLang="en-US" sz="1600" dirty="0"/>
              <a:t>　分岐端子台の配線方法　 </a:t>
            </a:r>
            <a:r>
              <a:rPr kumimoji="1" lang="en-US" altLang="ja-JP" sz="1600" dirty="0"/>
              <a:t>……………………………………………………… </a:t>
            </a:r>
            <a:r>
              <a:rPr lang="en-US" altLang="ja-JP" sz="1600" dirty="0"/>
              <a:t>16-17</a:t>
            </a:r>
            <a:r>
              <a:rPr lang="ja-JP" altLang="en-US" sz="1600" dirty="0"/>
              <a:t>ページ</a:t>
            </a:r>
            <a:br>
              <a:rPr lang="en-US" altLang="ja-JP" sz="1600" dirty="0"/>
            </a:br>
            <a:br>
              <a:rPr lang="en-US" altLang="ja-JP" sz="1600" dirty="0"/>
            </a:br>
            <a:r>
              <a:rPr lang="en-US" altLang="ja-JP" sz="1600" dirty="0"/>
              <a:t>2.1</a:t>
            </a:r>
            <a:r>
              <a:rPr lang="ja-JP" altLang="en-US" sz="1600" dirty="0"/>
              <a:t>　　富士電機製ブレーカとの組合せ　 </a:t>
            </a:r>
            <a:r>
              <a:rPr kumimoji="1" lang="en-US" altLang="ja-JP" sz="1600" dirty="0"/>
              <a:t>…………………………………………………</a:t>
            </a:r>
            <a:r>
              <a:rPr lang="ja-JP" altLang="en-US" sz="1600" dirty="0"/>
              <a:t> </a:t>
            </a:r>
            <a:r>
              <a:rPr lang="en-US" altLang="ja-JP" sz="1600" dirty="0"/>
              <a:t>18</a:t>
            </a:r>
            <a:r>
              <a:rPr lang="ja-JP" altLang="en-US" sz="1600" dirty="0"/>
              <a:t>ページ</a:t>
            </a:r>
            <a:br>
              <a:rPr lang="en-US" altLang="ja-JP" sz="1600" dirty="0"/>
            </a:br>
            <a:r>
              <a:rPr lang="en-US" altLang="ja-JP" sz="1600" dirty="0"/>
              <a:t>	2.1.1</a:t>
            </a:r>
            <a:r>
              <a:rPr lang="ja-JP" altLang="en-US" sz="1600" dirty="0"/>
              <a:t>　オサダ製分岐端子台と富士電機製ブレーカの組合せ（</a:t>
            </a:r>
            <a:r>
              <a:rPr lang="en-US" altLang="ja-JP" sz="1600" dirty="0"/>
              <a:t>AC480V</a:t>
            </a:r>
            <a:r>
              <a:rPr lang="ja-JP" altLang="en-US" sz="1600" dirty="0"/>
              <a:t>系）</a:t>
            </a:r>
            <a:r>
              <a:rPr lang="en-US" altLang="ja-JP" sz="1600" dirty="0"/>
              <a:t>……… 19-34</a:t>
            </a:r>
            <a:r>
              <a:rPr lang="ja-JP" altLang="en-US" sz="1600" dirty="0"/>
              <a:t>ページ</a:t>
            </a:r>
            <a:br>
              <a:rPr lang="en-US" altLang="ja-JP" sz="1600" dirty="0"/>
            </a:br>
            <a:r>
              <a:rPr lang="en-US" altLang="ja-JP" sz="1600" dirty="0"/>
              <a:t>	2.1.2</a:t>
            </a:r>
            <a:r>
              <a:rPr lang="ja-JP" altLang="en-US" sz="1600" dirty="0"/>
              <a:t>　オサダ製分岐端子台と富士電機製ブレーカの組合せ（</a:t>
            </a:r>
            <a:r>
              <a:rPr lang="en-US" altLang="ja-JP" sz="1600" dirty="0"/>
              <a:t>AC240V</a:t>
            </a:r>
            <a:r>
              <a:rPr lang="ja-JP" altLang="en-US" sz="1600" dirty="0"/>
              <a:t>系）</a:t>
            </a:r>
            <a:r>
              <a:rPr lang="en-US" altLang="ja-JP" sz="1600" dirty="0"/>
              <a:t>……… 35-47</a:t>
            </a:r>
            <a:r>
              <a:rPr lang="ja-JP" altLang="en-US" sz="1600" dirty="0"/>
              <a:t>ページ</a:t>
            </a:r>
            <a:br>
              <a:rPr lang="en-US" altLang="ja-JP" sz="1600" dirty="0"/>
            </a:br>
            <a:br>
              <a:rPr lang="en-US" altLang="ja-JP" sz="1600" dirty="0"/>
            </a:br>
            <a:r>
              <a:rPr lang="en-US" altLang="ja-JP" sz="1600" dirty="0"/>
              <a:t>2.2</a:t>
            </a:r>
            <a:r>
              <a:rPr lang="ja-JP" altLang="en-US" sz="1600" dirty="0"/>
              <a:t>　　三菱電機製ブレーカとの組合せ  </a:t>
            </a:r>
            <a:r>
              <a:rPr kumimoji="1" lang="en-US" altLang="ja-JP" sz="1600" dirty="0"/>
              <a:t>……………………………………………………</a:t>
            </a:r>
            <a:r>
              <a:rPr lang="ja-JP" altLang="en-US" sz="1600" dirty="0"/>
              <a:t> </a:t>
            </a:r>
            <a:r>
              <a:rPr lang="en-US" altLang="ja-JP" sz="1600" dirty="0"/>
              <a:t>48</a:t>
            </a:r>
            <a:r>
              <a:rPr lang="ja-JP" altLang="en-US" sz="1600" dirty="0"/>
              <a:t>ページ</a:t>
            </a:r>
            <a:br>
              <a:rPr lang="en-US" altLang="ja-JP" sz="1600" dirty="0"/>
            </a:br>
            <a:r>
              <a:rPr lang="en-US" altLang="ja-JP" sz="1600" dirty="0"/>
              <a:t>	2.2.1</a:t>
            </a:r>
            <a:r>
              <a:rPr lang="ja-JP" altLang="en-US" sz="1600" dirty="0"/>
              <a:t>　オサダ製分岐端子台と三菱電機製ブレーカの組合せ（</a:t>
            </a:r>
            <a:r>
              <a:rPr lang="en-US" altLang="ja-JP" sz="1600" dirty="0"/>
              <a:t>AC480V</a:t>
            </a:r>
            <a:r>
              <a:rPr lang="ja-JP" altLang="en-US" sz="1600" dirty="0"/>
              <a:t>系） </a:t>
            </a:r>
            <a:r>
              <a:rPr lang="en-US" altLang="ja-JP" sz="1600" dirty="0"/>
              <a:t>……… 49-56</a:t>
            </a:r>
            <a:r>
              <a:rPr lang="ja-JP" altLang="en-US" sz="1600" dirty="0"/>
              <a:t>ページ</a:t>
            </a:r>
            <a:br>
              <a:rPr lang="en-US" altLang="ja-JP" sz="1600" dirty="0"/>
            </a:br>
            <a:r>
              <a:rPr lang="en-US" altLang="ja-JP" sz="1600" dirty="0"/>
              <a:t>	2.2.2</a:t>
            </a:r>
            <a:r>
              <a:rPr lang="ja-JP" altLang="en-US" sz="1600" dirty="0"/>
              <a:t>　オサダ製分岐端子台と三菱電機製ブレーカの組合せ（</a:t>
            </a:r>
            <a:r>
              <a:rPr lang="en-US" altLang="ja-JP" sz="1600" dirty="0"/>
              <a:t>AC240V</a:t>
            </a:r>
            <a:r>
              <a:rPr lang="ja-JP" altLang="en-US" sz="1600" dirty="0"/>
              <a:t>系） </a:t>
            </a:r>
            <a:r>
              <a:rPr lang="en-US" altLang="ja-JP" sz="1600" dirty="0"/>
              <a:t>……… 57-65</a:t>
            </a:r>
            <a:r>
              <a:rPr lang="ja-JP" altLang="en-US" sz="1600" dirty="0"/>
              <a:t>ページ</a:t>
            </a:r>
            <a:br>
              <a:rPr lang="en-US" altLang="ja-JP" sz="1600" dirty="0"/>
            </a:br>
            <a:r>
              <a:rPr lang="ja-JP" altLang="en-US" sz="1600" dirty="0"/>
              <a:t>　</a:t>
            </a:r>
            <a:br>
              <a:rPr lang="en-US" altLang="ja-JP" sz="1600" dirty="0"/>
            </a:br>
            <a:r>
              <a:rPr lang="en-US" altLang="ja-JP" sz="1600" dirty="0"/>
              <a:t>2.3</a:t>
            </a:r>
            <a:r>
              <a:rPr lang="ja-JP" altLang="en-US" sz="1600" dirty="0"/>
              <a:t>　　オサダ端子台の</a:t>
            </a:r>
            <a:r>
              <a:rPr lang="en-US" altLang="ja-JP" sz="1600" dirty="0"/>
              <a:t>UL</a:t>
            </a:r>
            <a:r>
              <a:rPr lang="ja-JP" altLang="en-US" sz="1600" dirty="0"/>
              <a:t>ファイル </a:t>
            </a:r>
            <a:r>
              <a:rPr lang="en-US" altLang="ja-JP" sz="1600" dirty="0"/>
              <a:t>……</a:t>
            </a:r>
            <a:r>
              <a:rPr kumimoji="1" lang="en-US" altLang="ja-JP" sz="1600" dirty="0"/>
              <a:t>……………………………………………………</a:t>
            </a:r>
            <a:r>
              <a:rPr lang="ja-JP" altLang="en-US" sz="1600" dirty="0"/>
              <a:t> </a:t>
            </a:r>
            <a:r>
              <a:rPr lang="en-US" altLang="ja-JP" sz="1600" dirty="0"/>
              <a:t>66</a:t>
            </a:r>
            <a:r>
              <a:rPr lang="ja-JP" altLang="en-US" sz="1600" dirty="0"/>
              <a:t>ページ</a:t>
            </a:r>
            <a:br>
              <a:rPr kumimoji="1" lang="en-US" altLang="ja-JP" sz="1600" dirty="0"/>
            </a:br>
            <a:r>
              <a:rPr kumimoji="1" lang="en-US" altLang="ja-JP" sz="1600" dirty="0"/>
              <a:t>2.4</a:t>
            </a:r>
            <a:r>
              <a:rPr kumimoji="1" lang="ja-JP" altLang="en-US" sz="1600" dirty="0"/>
              <a:t>　　オサダ端子台の参考図面  　</a:t>
            </a:r>
            <a:r>
              <a:rPr kumimoji="1" lang="en-US" altLang="ja-JP" sz="1600" dirty="0"/>
              <a:t>…………………………………………………………</a:t>
            </a:r>
            <a:r>
              <a:rPr lang="ja-JP" altLang="en-US" sz="1600" dirty="0"/>
              <a:t> </a:t>
            </a:r>
            <a:r>
              <a:rPr kumimoji="1" lang="en-US" altLang="ja-JP" sz="1600" dirty="0"/>
              <a:t>67</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制御盤製作事例について　</a:t>
            </a:r>
            <a:br>
              <a:rPr kumimoji="1" lang="en-US" altLang="ja-JP" sz="1600" dirty="0"/>
            </a:br>
            <a:r>
              <a:rPr kumimoji="1" lang="en-US" altLang="ja-JP" sz="1600" dirty="0"/>
              <a:t>3.1</a:t>
            </a:r>
            <a:r>
              <a:rPr kumimoji="1" lang="ja-JP" altLang="en-US" sz="1600" dirty="0"/>
              <a:t>　製作事例      </a:t>
            </a:r>
            <a:r>
              <a:rPr kumimoji="1" lang="en-US" altLang="ja-JP" sz="1600" dirty="0"/>
              <a:t>……………………………………………………………………………… 68</a:t>
            </a:r>
            <a:r>
              <a:rPr kumimoji="1" lang="ja-JP" altLang="en-US" sz="1600" dirty="0"/>
              <a:t>ページ</a:t>
            </a:r>
            <a:br>
              <a:rPr kumimoji="1" lang="en-US" altLang="ja-JP" sz="1600" dirty="0"/>
            </a:br>
            <a:r>
              <a:rPr kumimoji="1" lang="en-US" altLang="ja-JP" sz="1600" dirty="0"/>
              <a:t>3.2</a:t>
            </a:r>
            <a:r>
              <a:rPr kumimoji="1" lang="ja-JP" altLang="en-US" sz="1600" dirty="0"/>
              <a:t>　</a:t>
            </a:r>
            <a:r>
              <a:rPr kumimoji="1" lang="en-US" altLang="ja-JP" sz="1600" dirty="0"/>
              <a:t>CB-TB</a:t>
            </a:r>
            <a:r>
              <a:rPr kumimoji="1" lang="ja-JP" altLang="en-US" sz="1600" dirty="0"/>
              <a:t>配線比較  </a:t>
            </a:r>
            <a:r>
              <a:rPr kumimoji="1" lang="en-US" altLang="ja-JP" sz="1600" dirty="0"/>
              <a:t>………………………………………………………………………… 69</a:t>
            </a:r>
            <a:r>
              <a:rPr kumimoji="1" lang="ja-JP" altLang="en-US" sz="1600" dirty="0"/>
              <a:t>ページ</a:t>
            </a:r>
            <a:br>
              <a:rPr kumimoji="1" lang="en-US" altLang="ja-JP" sz="1600" dirty="0"/>
            </a:br>
            <a:endParaRPr kumimoji="1" lang="en-US" altLang="ja-JP" sz="1600" dirty="0"/>
          </a:p>
          <a:p>
            <a:pPr marL="514350" indent="-514350">
              <a:buFont typeface="+mj-lt"/>
              <a:buAutoNum type="arabicPeriod"/>
            </a:pPr>
            <a:r>
              <a:rPr lang="ja-JP" altLang="en-US" sz="1600" dirty="0"/>
              <a:t>問合せ窓口    </a:t>
            </a:r>
            <a:r>
              <a:rPr kumimoji="1" lang="en-US" altLang="ja-JP" sz="1600" dirty="0"/>
              <a:t>…………………………………………………………………………………… 70</a:t>
            </a:r>
            <a:r>
              <a:rPr lang="ja-JP" altLang="en-US" sz="1600" dirty="0"/>
              <a:t>ページ</a:t>
            </a:r>
            <a:endParaRPr kumimoji="1" lang="ja-JP" altLang="en-US" sz="1600" dirty="0"/>
          </a:p>
        </p:txBody>
      </p:sp>
      <p:sp>
        <p:nvSpPr>
          <p:cNvPr id="9" name="スライド番号プレースホルダー 8">
            <a:extLst>
              <a:ext uri="{FF2B5EF4-FFF2-40B4-BE49-F238E27FC236}">
                <a16:creationId xmlns:a16="http://schemas.microsoft.com/office/drawing/2014/main" id="{DEC486F3-60B5-1899-D692-D89ADCBA245E}"/>
              </a:ext>
            </a:extLst>
          </p:cNvPr>
          <p:cNvSpPr>
            <a:spLocks noGrp="1"/>
          </p:cNvSpPr>
          <p:nvPr>
            <p:ph type="sldNum" sz="quarter" idx="12"/>
          </p:nvPr>
        </p:nvSpPr>
        <p:spPr/>
        <p:txBody>
          <a:bodyPr/>
          <a:lstStyle/>
          <a:p>
            <a:fld id="{EE6B4B11-9538-48C2-A03B-57C923024A3C}" type="slidenum">
              <a:rPr kumimoji="1" lang="ja-JP" altLang="en-US" smtClean="0"/>
              <a:t>3</a:t>
            </a:fld>
            <a:r>
              <a:rPr kumimoji="1" lang="ja-JP" altLang="en-US"/>
              <a:t>ページ</a:t>
            </a:r>
            <a:endParaRPr kumimoji="1" lang="ja-JP" altLang="en-US" dirty="0"/>
          </a:p>
        </p:txBody>
      </p:sp>
    </p:spTree>
    <p:extLst>
      <p:ext uri="{BB962C8B-B14F-4D97-AF65-F5344CB8AC3E}">
        <p14:creationId xmlns:p14="http://schemas.microsoft.com/office/powerpoint/2010/main" val="2124506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6"/>
            <a:ext cx="10515600" cy="519282"/>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extLst>
              <p:ext uri="{D42A27DB-BD31-4B8C-83A1-F6EECF244321}">
                <p14:modId xmlns:p14="http://schemas.microsoft.com/office/powerpoint/2010/main" val="3282372077"/>
              </p:ext>
            </p:extLst>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2" y="4470400"/>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E203405-3621-5609-F624-726DE6A314CC}"/>
              </a:ext>
            </a:extLst>
          </p:cNvPr>
          <p:cNvSpPr>
            <a:spLocks noGrp="1"/>
          </p:cNvSpPr>
          <p:nvPr>
            <p:ph type="sldNum" sz="quarter" idx="12"/>
          </p:nvPr>
        </p:nvSpPr>
        <p:spPr/>
        <p:txBody>
          <a:bodyPr/>
          <a:lstStyle/>
          <a:p>
            <a:fld id="{E7784300-A231-4CE8-BF2A-B73085566916}" type="slidenum">
              <a:rPr kumimoji="1" lang="ja-JP" altLang="en-US" smtClean="0"/>
              <a:t>30</a:t>
            </a:fld>
            <a:r>
              <a:rPr kumimoji="1" lang="ja-JP" altLang="en-US"/>
              <a:t>ページ</a:t>
            </a:r>
            <a:endParaRPr kumimoji="1" lang="ja-JP" altLang="en-US" dirty="0"/>
          </a:p>
        </p:txBody>
      </p:sp>
    </p:spTree>
    <p:extLst>
      <p:ext uri="{BB962C8B-B14F-4D97-AF65-F5344CB8AC3E}">
        <p14:creationId xmlns:p14="http://schemas.microsoft.com/office/powerpoint/2010/main" val="280420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a:t>組合せ認定ブレーカ</a:t>
            </a:r>
            <a:endParaRPr kumimoji="1" lang="en-US" altLang="ja-JP"/>
          </a:p>
          <a:p>
            <a:r>
              <a:rPr kumimoji="1" lang="en-US" altLang="ja-JP"/>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OK-700SE-SCCR</a:t>
              </a:r>
              <a:endParaRPr lang="ja-JP" altLang="en-US" dirty="0"/>
            </a:p>
          </p:txBody>
        </p:sp>
      </p:grpSp>
      <p:grpSp>
        <p:nvGrpSpPr>
          <p:cNvPr id="63" name="グループ化 62">
            <a:extLst>
              <a:ext uri="{FF2B5EF4-FFF2-40B4-BE49-F238E27FC236}">
                <a16:creationId xmlns:a16="http://schemas.microsoft.com/office/drawing/2014/main" id="{C873C609-AB95-5B48-B433-082D61C58C94}"/>
              </a:ext>
            </a:extLst>
          </p:cNvPr>
          <p:cNvGrpSpPr/>
          <p:nvPr/>
        </p:nvGrpSpPr>
        <p:grpSpPr>
          <a:xfrm>
            <a:off x="956032" y="3445510"/>
            <a:ext cx="2664183" cy="1787111"/>
            <a:chOff x="956032" y="3445510"/>
            <a:chExt cx="2664183" cy="1787111"/>
          </a:xfrm>
        </p:grpSpPr>
        <p:pic>
          <p:nvPicPr>
            <p:cNvPr id="6" name="図 5">
              <a:extLst>
                <a:ext uri="{FF2B5EF4-FFF2-40B4-BE49-F238E27FC236}">
                  <a16:creationId xmlns:a16="http://schemas.microsoft.com/office/drawing/2014/main" id="{86E1CEC7-D159-E1A6-4A47-ADAFC7DD6D1A}"/>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576656" y="4829560"/>
            <a:ext cx="3475631" cy="1612043"/>
            <a:chOff x="658446" y="4754717"/>
            <a:chExt cx="3475631"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-2/0AWG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0687" y="5206128"/>
              <a:ext cx="240545" cy="4939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009282" y="4754717"/>
              <a:ext cx="2872749"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a:solidFill>
                    <a:srgbClr val="0070C0"/>
                  </a:solidFill>
                </a:rPr>
                <a:t>IN</a:t>
              </a:r>
              <a:r>
                <a:rPr kumimoji="1" lang="ja-JP" altLang="en-US">
                  <a:solidFill>
                    <a:srgbClr val="0070C0"/>
                  </a:solidFill>
                </a:rPr>
                <a:t>側電線：</a:t>
              </a:r>
              <a:r>
                <a:rPr kumimoji="1" lang="en-US" altLang="ja-JP">
                  <a:solidFill>
                    <a:srgbClr val="0070C0"/>
                  </a:solidFill>
                </a:rPr>
                <a:t>3/0AWG×2</a:t>
              </a:r>
              <a:r>
                <a:rPr kumimoji="1" lang="ja-JP" altLang="en-US">
                  <a:solidFill>
                    <a:srgbClr val="0070C0"/>
                  </a:solidFill>
                </a:rPr>
                <a:t>本</a:t>
              </a:r>
              <a:endParaRPr kumimoji="1" lang="en-US" altLang="ja-JP">
                <a:solidFill>
                  <a:srgbClr val="0070C0"/>
                </a:solidFill>
              </a:endParaRPr>
            </a:p>
            <a:p>
              <a:r>
                <a:rPr lang="ja-JP" altLang="en-US">
                  <a:solidFill>
                    <a:srgbClr val="0070C0"/>
                  </a:solidFill>
                </a:rPr>
                <a:t>　　　（ブレーカ指定）</a:t>
              </a:r>
              <a:endParaRPr lang="en-US" altLang="ja-JP">
                <a:solidFill>
                  <a:srgbClr val="0070C0"/>
                </a:solidFill>
              </a:endParaRPr>
            </a:p>
            <a:p>
              <a:endParaRPr kumimoji="1" lang="ja-JP" altLang="en-US">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721410" y="4024910"/>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a:t>分岐数が</a:t>
              </a:r>
              <a:endParaRPr kumimoji="1" lang="en-US" altLang="ja-JP" sz="1400"/>
            </a:p>
            <a:p>
              <a:r>
                <a:rPr kumimoji="1" lang="ja-JP" altLang="en-US" sz="1400"/>
                <a:t>足りない場合には</a:t>
              </a:r>
              <a:endParaRPr kumimoji="1" lang="en-US" altLang="ja-JP" sz="1400"/>
            </a:p>
            <a:p>
              <a:r>
                <a:rPr kumimoji="1" lang="ja-JP" altLang="en-US" sz="1400"/>
                <a:t>適切な</a:t>
              </a:r>
              <a:endParaRPr kumimoji="1" lang="en-US" altLang="ja-JP" sz="1400"/>
            </a:p>
            <a:p>
              <a:r>
                <a:rPr kumimoji="1" lang="en-US" altLang="ja-JP" sz="1400"/>
                <a:t>CB+TB</a:t>
              </a:r>
              <a:r>
                <a:rPr kumimoji="1" lang="ja-JP" altLang="en-US" sz="140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37463" y="84322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a:solidFill>
                    <a:srgbClr val="FF0000"/>
                  </a:solidFill>
                </a:rPr>
                <a:t>１次側</a:t>
              </a:r>
              <a:endParaRPr kumimoji="1" lang="en-US" altLang="ja-JP">
                <a:solidFill>
                  <a:srgbClr val="FF0000"/>
                </a:solidFill>
              </a:endParaRPr>
            </a:p>
            <a:p>
              <a:pPr algn="ctr"/>
              <a:r>
                <a:rPr kumimoji="1" lang="ja-JP" altLang="en-US">
                  <a:solidFill>
                    <a:srgbClr val="FF0000"/>
                  </a:solidFill>
                </a:rPr>
                <a:t>圧着端子の</a:t>
              </a:r>
              <a:r>
                <a:rPr kumimoji="1" lang="en-US" altLang="ja-JP">
                  <a:solidFill>
                    <a:srgbClr val="FF0000"/>
                  </a:solidFill>
                </a:rPr>
                <a:t>2</a:t>
              </a:r>
              <a:r>
                <a:rPr kumimoji="1" lang="ja-JP" altLang="en-US">
                  <a:solidFill>
                    <a:srgbClr val="FF0000"/>
                  </a:solidFill>
                </a:rPr>
                <a:t>枚重ね</a:t>
              </a:r>
              <a:endParaRPr kumimoji="1" lang="en-US" altLang="ja-JP">
                <a:solidFill>
                  <a:srgbClr val="FF0000"/>
                </a:solidFill>
              </a:endParaRPr>
            </a:p>
            <a:p>
              <a:pPr algn="ctr"/>
              <a:r>
                <a:rPr kumimoji="1" lang="ja-JP" altLang="en-US">
                  <a:solidFill>
                    <a:srgbClr val="FF0000"/>
                  </a:solidFill>
                </a:rPr>
                <a:t>／渡り配線</a:t>
              </a:r>
              <a:endParaRPr kumimoji="1" lang="en-US" altLang="ja-JP">
                <a:solidFill>
                  <a:srgbClr val="FF0000"/>
                </a:solidFill>
              </a:endParaRPr>
            </a:p>
            <a:p>
              <a:pPr algn="ctr"/>
              <a:r>
                <a:rPr kumimoji="1" lang="en-US" altLang="ja-JP">
                  <a:solidFill>
                    <a:srgbClr val="FF0000"/>
                  </a:solidFill>
                </a:rPr>
                <a:t>NG</a:t>
              </a:r>
            </a:p>
          </p:txBody>
        </p:sp>
      </p:grp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31</a:t>
            </a:fld>
            <a:r>
              <a:rPr kumimoji="1" lang="ja-JP" altLang="en-US" dirty="0"/>
              <a:t>ページ</a:t>
            </a:r>
          </a:p>
        </p:txBody>
      </p:sp>
      <p:grpSp>
        <p:nvGrpSpPr>
          <p:cNvPr id="64" name="グループ化 63">
            <a:extLst>
              <a:ext uri="{FF2B5EF4-FFF2-40B4-BE49-F238E27FC236}">
                <a16:creationId xmlns:a16="http://schemas.microsoft.com/office/drawing/2014/main" id="{6FF4B3C3-9223-1F27-502E-BD6AB9319D14}"/>
              </a:ext>
            </a:extLst>
          </p:cNvPr>
          <p:cNvGrpSpPr>
            <a:grpSpLocks noChangeAspect="1"/>
          </p:cNvGrpSpPr>
          <p:nvPr/>
        </p:nvGrpSpPr>
        <p:grpSpPr>
          <a:xfrm>
            <a:off x="8318641" y="2283099"/>
            <a:ext cx="1517293" cy="1017787"/>
            <a:chOff x="956032" y="3445510"/>
            <a:chExt cx="2664183" cy="1787111"/>
          </a:xfrm>
        </p:grpSpPr>
        <p:pic>
          <p:nvPicPr>
            <p:cNvPr id="65" name="図 64">
              <a:extLst>
                <a:ext uri="{FF2B5EF4-FFF2-40B4-BE49-F238E27FC236}">
                  <a16:creationId xmlns:a16="http://schemas.microsoft.com/office/drawing/2014/main" id="{11C8E050-A85B-2AD4-CEBF-3EB5F3A7CC90}"/>
                </a:ext>
              </a:extLst>
            </p:cNvPr>
            <p:cNvPicPr>
              <a:picLocks noChangeAspect="1"/>
            </p:cNvPicPr>
            <p:nvPr/>
          </p:nvPicPr>
          <p:blipFill>
            <a:blip r:embed="rId3"/>
            <a:stretch>
              <a:fillRect/>
            </a:stretch>
          </p:blipFill>
          <p:spPr>
            <a:xfrm>
              <a:off x="956032" y="4318142"/>
              <a:ext cx="2664183" cy="914479"/>
            </a:xfrm>
            <a:prstGeom prst="rect">
              <a:avLst/>
            </a:prstGeom>
          </p:spPr>
        </p:pic>
        <p:cxnSp>
          <p:nvCxnSpPr>
            <p:cNvPr id="68" name="直線コネクタ 67">
              <a:extLst>
                <a:ext uri="{FF2B5EF4-FFF2-40B4-BE49-F238E27FC236}">
                  <a16:creationId xmlns:a16="http://schemas.microsoft.com/office/drawing/2014/main" id="{2BD3E09D-6019-1FFC-FF21-C47D64949015}"/>
                </a:ext>
              </a:extLst>
            </p:cNvPr>
            <p:cNvCxnSpPr>
              <a:cxnSpLocks/>
            </p:cNvCxnSpPr>
            <p:nvPr/>
          </p:nvCxnSpPr>
          <p:spPr>
            <a:xfrm flipH="1">
              <a:off x="1262801" y="3480387"/>
              <a:ext cx="721512" cy="1108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4FB12A2-6514-0A37-7D42-EC458B8C4102}"/>
                </a:ext>
              </a:extLst>
            </p:cNvPr>
            <p:cNvCxnSpPr>
              <a:cxnSpLocks/>
            </p:cNvCxnSpPr>
            <p:nvPr/>
          </p:nvCxnSpPr>
          <p:spPr>
            <a:xfrm flipH="1">
              <a:off x="2123771" y="3446665"/>
              <a:ext cx="218247" cy="1142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EF0BE860-F556-86B6-14A3-7D39BE4EC588}"/>
                </a:ext>
              </a:extLst>
            </p:cNvPr>
            <p:cNvCxnSpPr>
              <a:cxnSpLocks/>
            </p:cNvCxnSpPr>
            <p:nvPr/>
          </p:nvCxnSpPr>
          <p:spPr>
            <a:xfrm>
              <a:off x="2690586" y="3480387"/>
              <a:ext cx="300427" cy="108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4BCD4A5-31F5-0616-2857-665D261F04DF}"/>
                </a:ext>
              </a:extLst>
            </p:cNvPr>
            <p:cNvCxnSpPr>
              <a:cxnSpLocks/>
            </p:cNvCxnSpPr>
            <p:nvPr/>
          </p:nvCxnSpPr>
          <p:spPr>
            <a:xfrm>
              <a:off x="2699224" y="3477212"/>
              <a:ext cx="629399" cy="10841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459B3ED0-0CC7-8F6F-21DE-B8C01F6D91CE}"/>
                </a:ext>
              </a:extLst>
            </p:cNvPr>
            <p:cNvCxnSpPr>
              <a:cxnSpLocks/>
            </p:cNvCxnSpPr>
            <p:nvPr/>
          </p:nvCxnSpPr>
          <p:spPr>
            <a:xfrm>
              <a:off x="2314472" y="3445510"/>
              <a:ext cx="155596" cy="11886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AF6B88AF-06AF-C5C7-BC00-14B4CA0E3623}"/>
                </a:ext>
              </a:extLst>
            </p:cNvPr>
            <p:cNvCxnSpPr>
              <a:cxnSpLocks/>
            </p:cNvCxnSpPr>
            <p:nvPr/>
          </p:nvCxnSpPr>
          <p:spPr>
            <a:xfrm flipH="1">
              <a:off x="1556878" y="3456588"/>
              <a:ext cx="420947" cy="115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68019" y="3202803"/>
            <a:ext cx="732549" cy="822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78879" y="3190579"/>
            <a:ext cx="1164121" cy="935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8009643" y="3202807"/>
            <a:ext cx="424180" cy="923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488547" y="211924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37497" y="210349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EF9000D9-65DB-5F36-64C6-BBAB45AFCEB7}"/>
              </a:ext>
            </a:extLst>
          </p:cNvPr>
          <p:cNvSpPr txBox="1">
            <a:spLocks/>
          </p:cNvSpPr>
          <p:nvPr/>
        </p:nvSpPr>
        <p:spPr>
          <a:xfrm>
            <a:off x="324610" y="134506"/>
            <a:ext cx="11527418" cy="11122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Bef>
                <a:spcPts val="1000"/>
              </a:spcBef>
              <a:defRPr/>
            </a:pPr>
            <a:r>
              <a:rPr lang="en-US" altLang="ja-JP" sz="2800" dirty="0">
                <a:latin typeface="+mn-ea"/>
                <a:ea typeface="+mn-ea"/>
              </a:rPr>
              <a:t>2.1.1.7</a:t>
            </a:r>
            <a:r>
              <a:rPr lang="ja-JP" altLang="en-US" sz="2800" dirty="0">
                <a:latin typeface="+mn-ea"/>
                <a:ea typeface="+mn-ea"/>
              </a:rPr>
              <a:t>　</a:t>
            </a:r>
            <a:r>
              <a:rPr lang="en-US" altLang="ja-JP" sz="2800" dirty="0">
                <a:latin typeface="+mn-ea"/>
                <a:ea typeface="+mn-ea"/>
              </a:rPr>
              <a:t>400AF</a:t>
            </a:r>
            <a:r>
              <a:rPr lang="ja-JP" altLang="en-US" sz="2800" dirty="0">
                <a:latin typeface="+mn-ea"/>
                <a:ea typeface="+mn-ea"/>
              </a:rPr>
              <a:t>　</a:t>
            </a:r>
            <a:r>
              <a:rPr lang="en-US" altLang="ja-JP" sz="2800" dirty="0">
                <a:latin typeface="+mn-ea"/>
                <a:ea typeface="+mn-ea"/>
              </a:rPr>
              <a:t>BW400RAGU+OK-700SE-SCCR</a:t>
            </a:r>
            <a:br>
              <a:rPr lang="en-US" altLang="ja-JP" sz="3600" dirty="0">
                <a:latin typeface="+mn-ea"/>
                <a:ea typeface="+mn-ea"/>
              </a:rPr>
            </a:br>
            <a:r>
              <a:rPr lang="en-US" altLang="ja-JP" sz="3600" dirty="0">
                <a:latin typeface="+mn-ea"/>
                <a:ea typeface="+mn-ea"/>
              </a:rPr>
              <a:t>          </a:t>
            </a:r>
            <a:r>
              <a:rPr lang="ja-JP" altLang="en-US" sz="2000" dirty="0">
                <a:solidFill>
                  <a:prstClr val="black"/>
                </a:solidFill>
                <a:latin typeface="+mn-ea"/>
                <a:ea typeface="+mn-ea"/>
                <a:cs typeface="+mn-cs"/>
              </a:rPr>
              <a:t>組合せ認定</a:t>
            </a:r>
            <a:r>
              <a:rPr lang="en-US" altLang="ja-JP" sz="2000" dirty="0">
                <a:solidFill>
                  <a:prstClr val="black"/>
                </a:solidFill>
                <a:latin typeface="+mn-ea"/>
                <a:ea typeface="+mn-ea"/>
                <a:cs typeface="+mn-cs"/>
              </a:rPr>
              <a:t>SCCR</a:t>
            </a:r>
            <a:r>
              <a:rPr lang="ja-JP" altLang="en-US" sz="2000" dirty="0">
                <a:solidFill>
                  <a:prstClr val="black"/>
                </a:solidFill>
                <a:latin typeface="+mn-ea"/>
                <a:ea typeface="+mn-ea"/>
                <a:cs typeface="+mn-cs"/>
              </a:rPr>
              <a:t>：</a:t>
            </a:r>
            <a:r>
              <a:rPr lang="en-US" altLang="ja-JP" sz="2000" dirty="0">
                <a:solidFill>
                  <a:srgbClr val="FF0000"/>
                </a:solidFill>
                <a:latin typeface="+mn-ea"/>
                <a:ea typeface="+mn-ea"/>
                <a:cs typeface="+mn-cs"/>
              </a:rPr>
              <a:t>50kA(AC480V</a:t>
            </a:r>
            <a:r>
              <a:rPr lang="ja-JP" altLang="en-US" sz="2000" dirty="0">
                <a:solidFill>
                  <a:srgbClr val="FF0000"/>
                </a:solidFill>
                <a:latin typeface="+mn-ea"/>
                <a:ea typeface="+mn-ea"/>
                <a:cs typeface="+mn-cs"/>
              </a:rPr>
              <a:t>以下）</a:t>
            </a:r>
            <a:endParaRPr lang="ja-JP" altLang="en-US" sz="2000" dirty="0">
              <a:latin typeface="+mn-ea"/>
              <a:ea typeface="+mn-ea"/>
            </a:endParaRPr>
          </a:p>
        </p:txBody>
      </p:sp>
      <p:sp>
        <p:nvSpPr>
          <p:cNvPr id="18" name="テキスト ボックス 17">
            <a:extLst>
              <a:ext uri="{FF2B5EF4-FFF2-40B4-BE49-F238E27FC236}">
                <a16:creationId xmlns:a16="http://schemas.microsoft.com/office/drawing/2014/main" id="{0A6866A8-A05C-26AE-22C6-FE503BF7C567}"/>
              </a:ext>
            </a:extLst>
          </p:cNvPr>
          <p:cNvSpPr txBox="1"/>
          <p:nvPr/>
        </p:nvSpPr>
        <p:spPr>
          <a:xfrm>
            <a:off x="10269832" y="258471"/>
            <a:ext cx="1675044" cy="369332"/>
          </a:xfrm>
          <a:prstGeom prst="rect">
            <a:avLst/>
          </a:prstGeom>
          <a:noFill/>
        </p:spPr>
        <p:txBody>
          <a:bodyPr wrap="square" rtlCol="0">
            <a:spAutoFit/>
          </a:bodyPr>
          <a:lstStyle/>
          <a:p>
            <a:r>
              <a:rPr kumimoji="1" lang="en-US" altLang="ja-JP" dirty="0"/>
              <a:t>2024.1.11</a:t>
            </a:r>
            <a:r>
              <a:rPr kumimoji="1" lang="ja-JP" altLang="en-US" dirty="0"/>
              <a:t>追加</a:t>
            </a:r>
          </a:p>
        </p:txBody>
      </p:sp>
    </p:spTree>
    <p:extLst>
      <p:ext uri="{BB962C8B-B14F-4D97-AF65-F5344CB8AC3E}">
        <p14:creationId xmlns:p14="http://schemas.microsoft.com/office/powerpoint/2010/main" val="122751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a:extLst>
              <a:ext uri="{FF2B5EF4-FFF2-40B4-BE49-F238E27FC236}">
                <a16:creationId xmlns:a16="http://schemas.microsoft.com/office/drawing/2014/main" id="{0EAE1784-D61A-FD88-EDCB-232C2A7F6986}"/>
              </a:ext>
            </a:extLst>
          </p:cNvPr>
          <p:cNvPicPr>
            <a:picLocks noChangeAspect="1"/>
          </p:cNvPicPr>
          <p:nvPr/>
        </p:nvPicPr>
        <p:blipFill>
          <a:blip r:embed="rId2"/>
          <a:stretch>
            <a:fillRect/>
          </a:stretch>
        </p:blipFill>
        <p:spPr>
          <a:xfrm>
            <a:off x="1871762" y="1403646"/>
            <a:ext cx="910145" cy="2185472"/>
          </a:xfrm>
          <a:prstGeom prst="rect">
            <a:avLst/>
          </a:prstGeom>
        </p:spPr>
      </p:pic>
      <p:pic>
        <p:nvPicPr>
          <p:cNvPr id="52" name="図 51">
            <a:extLst>
              <a:ext uri="{FF2B5EF4-FFF2-40B4-BE49-F238E27FC236}">
                <a16:creationId xmlns:a16="http://schemas.microsoft.com/office/drawing/2014/main" id="{DF311E50-3BDF-95D9-E441-DC8B645BDB60}"/>
              </a:ext>
            </a:extLst>
          </p:cNvPr>
          <p:cNvPicPr>
            <a:picLocks noChangeAspect="1"/>
          </p:cNvPicPr>
          <p:nvPr/>
        </p:nvPicPr>
        <p:blipFill>
          <a:blip r:embed="rId2"/>
          <a:stretch>
            <a:fillRect/>
          </a:stretch>
        </p:blipFill>
        <p:spPr>
          <a:xfrm>
            <a:off x="8852494" y="1133469"/>
            <a:ext cx="514322" cy="1235007"/>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24610" y="134506"/>
            <a:ext cx="11527418" cy="1112277"/>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2.1.1.8</a:t>
            </a:r>
            <a:r>
              <a:rPr kumimoji="1" lang="ja-JP" altLang="en-US" sz="2800" dirty="0">
                <a:latin typeface="+mn-ea"/>
                <a:ea typeface="+mn-ea"/>
              </a:rPr>
              <a:t>　</a:t>
            </a:r>
            <a:r>
              <a:rPr lang="en-US" altLang="ja-JP" sz="2800" dirty="0">
                <a:latin typeface="+mn-ea"/>
                <a:ea typeface="+mn-ea"/>
              </a:rPr>
              <a:t>40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BW400RAGU+OK-700SEF-3-SCCR</a:t>
            </a:r>
            <a:br>
              <a:rPr kumimoji="1" lang="en-US" altLang="ja-JP" sz="3600" dirty="0">
                <a:latin typeface="+mn-ea"/>
                <a:ea typeface="+mn-ea"/>
              </a:rPr>
            </a:br>
            <a:r>
              <a:rPr kumimoji="1" lang="en-US" altLang="ja-JP" sz="36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4644086" y="1285047"/>
            <a:ext cx="2409999" cy="646331"/>
          </a:xfrm>
          <a:prstGeom prst="rect">
            <a:avLst/>
          </a:prstGeom>
          <a:noFill/>
        </p:spPr>
        <p:txBody>
          <a:bodyPr wrap="square" rtlCol="0">
            <a:spAutoFit/>
          </a:bodyPr>
          <a:lstStyle/>
          <a:p>
            <a:r>
              <a:rPr kumimoji="1" lang="ja-JP" altLang="en-US" dirty="0"/>
              <a:t>組合せ認定ブレーカ</a:t>
            </a:r>
            <a:endParaRPr kumimoji="1" lang="en-US" altLang="ja-JP" dirty="0"/>
          </a:p>
          <a:p>
            <a:r>
              <a:rPr kumimoji="1" lang="en-US" altLang="ja-JP" dirty="0"/>
              <a:t>BW400RAGU-3P400</a:t>
            </a:r>
          </a:p>
        </p:txBody>
      </p:sp>
      <p:grpSp>
        <p:nvGrpSpPr>
          <p:cNvPr id="53" name="グループ化 52">
            <a:extLst>
              <a:ext uri="{FF2B5EF4-FFF2-40B4-BE49-F238E27FC236}">
                <a16:creationId xmlns:a16="http://schemas.microsoft.com/office/drawing/2014/main" id="{5DE65696-6474-3A9D-587B-CC538602945F}"/>
              </a:ext>
            </a:extLst>
          </p:cNvPr>
          <p:cNvGrpSpPr/>
          <p:nvPr/>
        </p:nvGrpSpPr>
        <p:grpSpPr>
          <a:xfrm>
            <a:off x="4644086" y="3906773"/>
            <a:ext cx="2478707" cy="1189012"/>
            <a:chOff x="4552012" y="4140994"/>
            <a:chExt cx="2478707" cy="1189012"/>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4552012" y="4406676"/>
              <a:ext cx="2093763"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OK-700SEF-3-SCCR</a:t>
              </a:r>
              <a:endParaRPr lang="ja-JP" altLang="en-US" dirty="0"/>
            </a:p>
          </p:txBody>
        </p:sp>
      </p:grpSp>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324610" y="4829560"/>
            <a:ext cx="4114797" cy="1612043"/>
            <a:chOff x="406400" y="4754717"/>
            <a:chExt cx="4114797" cy="1612043"/>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658446" y="5351097"/>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　（圧着端子の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2309758" y="5197057"/>
              <a:ext cx="240545" cy="6753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406400" y="4754717"/>
              <a:ext cx="4114797" cy="35583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a:extLst>
              <a:ext uri="{FF2B5EF4-FFF2-40B4-BE49-F238E27FC236}">
                <a16:creationId xmlns:a16="http://schemas.microsoft.com/office/drawing/2014/main" id="{B67DCB43-5596-E877-531C-8CCFF6869282}"/>
              </a:ext>
            </a:extLst>
          </p:cNvPr>
          <p:cNvGrpSpPr/>
          <p:nvPr/>
        </p:nvGrpSpPr>
        <p:grpSpPr>
          <a:xfrm>
            <a:off x="2872722" y="2230923"/>
            <a:ext cx="4436742" cy="1246289"/>
            <a:chOff x="2373904" y="1844013"/>
            <a:chExt cx="4436742" cy="1246289"/>
          </a:xfrm>
        </p:grpSpPr>
        <p:sp>
          <p:nvSpPr>
            <p:cNvPr id="78" name="テキスト ボックス 77">
              <a:extLst>
                <a:ext uri="{FF2B5EF4-FFF2-40B4-BE49-F238E27FC236}">
                  <a16:creationId xmlns:a16="http://schemas.microsoft.com/office/drawing/2014/main" id="{3413363D-232B-F4B8-42DB-9001AA4DBA3F}"/>
                </a:ext>
              </a:extLst>
            </p:cNvPr>
            <p:cNvSpPr txBox="1"/>
            <p:nvPr/>
          </p:nvSpPr>
          <p:spPr>
            <a:xfrm>
              <a:off x="2695849" y="1844013"/>
              <a:ext cx="4114797"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79" name="コネクタ: カギ線 78">
              <a:extLst>
                <a:ext uri="{FF2B5EF4-FFF2-40B4-BE49-F238E27FC236}">
                  <a16:creationId xmlns:a16="http://schemas.microsoft.com/office/drawing/2014/main" id="{4DB05A3A-B2FD-C55D-9CDD-24480468DA0F}"/>
                </a:ext>
              </a:extLst>
            </p:cNvPr>
            <p:cNvCxnSpPr>
              <a:cxnSpLocks/>
              <a:stCxn id="78" idx="2"/>
            </p:cNvCxnSpPr>
            <p:nvPr/>
          </p:nvCxnSpPr>
          <p:spPr>
            <a:xfrm rot="5400000">
              <a:off x="3402097" y="1739150"/>
              <a:ext cx="322959" cy="237934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2288380"/>
            <a:ext cx="3635045" cy="3517920"/>
            <a:chOff x="7656542" y="1999619"/>
            <a:chExt cx="3635045" cy="3517920"/>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1999619"/>
              <a:ext cx="1694548" cy="926392"/>
              <a:chOff x="268183" y="3820923"/>
              <a:chExt cx="3845122" cy="1936050"/>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3039048" cy="1781390"/>
              <a:chOff x="8622069" y="3163150"/>
              <a:chExt cx="3039048"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4706"/>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727A67AA-CD53-C894-7B46-66E45DE92CB9}"/>
                  </a:ext>
                </a:extLst>
              </p:cNvPr>
              <p:cNvSpPr txBox="1"/>
              <p:nvPr/>
            </p:nvSpPr>
            <p:spPr>
              <a:xfrm>
                <a:off x="9584579" y="322466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31521"/>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図 54">
            <a:extLst>
              <a:ext uri="{FF2B5EF4-FFF2-40B4-BE49-F238E27FC236}">
                <a16:creationId xmlns:a16="http://schemas.microsoft.com/office/drawing/2014/main" id="{DDE0C443-53F2-28B9-0704-ABDF3A0C2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7128" y="2295949"/>
            <a:ext cx="1057703" cy="793277"/>
          </a:xfrm>
          <a:prstGeom prst="rect">
            <a:avLst/>
          </a:prstGeom>
        </p:spPr>
      </p:pic>
      <p:sp>
        <p:nvSpPr>
          <p:cNvPr id="60" name="テキスト ボックス 59">
            <a:extLst>
              <a:ext uri="{FF2B5EF4-FFF2-40B4-BE49-F238E27FC236}">
                <a16:creationId xmlns:a16="http://schemas.microsoft.com/office/drawing/2014/main" id="{DDDAEFB4-4EEC-E8F3-966C-90B49F022E7D}"/>
              </a:ext>
            </a:extLst>
          </p:cNvPr>
          <p:cNvSpPr txBox="1"/>
          <p:nvPr/>
        </p:nvSpPr>
        <p:spPr>
          <a:xfrm>
            <a:off x="4128625" y="5874854"/>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57" name="スライド番号プレースホルダー 56">
            <a:extLst>
              <a:ext uri="{FF2B5EF4-FFF2-40B4-BE49-F238E27FC236}">
                <a16:creationId xmlns:a16="http://schemas.microsoft.com/office/drawing/2014/main" id="{D5131E14-DBDF-7DA4-EE33-CF4B0D95283A}"/>
              </a:ext>
            </a:extLst>
          </p:cNvPr>
          <p:cNvSpPr>
            <a:spLocks noGrp="1"/>
          </p:cNvSpPr>
          <p:nvPr>
            <p:ph type="sldNum" sz="quarter" idx="12"/>
          </p:nvPr>
        </p:nvSpPr>
        <p:spPr/>
        <p:txBody>
          <a:bodyPr/>
          <a:lstStyle/>
          <a:p>
            <a:fld id="{E7784300-A231-4CE8-BF2A-B73085566916}" type="slidenum">
              <a:rPr kumimoji="1" lang="ja-JP" altLang="en-US" smtClean="0"/>
              <a:t>32</a:t>
            </a:fld>
            <a:r>
              <a:rPr kumimoji="1" lang="ja-JP" altLang="en-US"/>
              <a:t>ページ</a:t>
            </a:r>
            <a:endParaRPr kumimoji="1" lang="ja-JP" altLang="en-US" dirty="0"/>
          </a:p>
        </p:txBody>
      </p:sp>
    </p:spTree>
    <p:extLst>
      <p:ext uri="{BB962C8B-B14F-4D97-AF65-F5344CB8AC3E}">
        <p14:creationId xmlns:p14="http://schemas.microsoft.com/office/powerpoint/2010/main" val="1109199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D9E11C18-8B32-3477-B0C8-010D470546DD}"/>
              </a:ext>
            </a:extLst>
          </p:cNvPr>
          <p:cNvGrpSpPr/>
          <p:nvPr/>
        </p:nvGrpSpPr>
        <p:grpSpPr>
          <a:xfrm>
            <a:off x="2665057" y="2506722"/>
            <a:ext cx="5195584" cy="1345903"/>
            <a:chOff x="2630497" y="1795370"/>
            <a:chExt cx="5195584" cy="1345903"/>
          </a:xfrm>
        </p:grpSpPr>
        <p:sp>
          <p:nvSpPr>
            <p:cNvPr id="40" name="テキスト ボックス 39">
              <a:extLst>
                <a:ext uri="{FF2B5EF4-FFF2-40B4-BE49-F238E27FC236}">
                  <a16:creationId xmlns:a16="http://schemas.microsoft.com/office/drawing/2014/main" id="{E3EC9A78-FDBD-BB2D-314A-52F43BFE4016}"/>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41" name="コネクタ: カギ線 40">
              <a:extLst>
                <a:ext uri="{FF2B5EF4-FFF2-40B4-BE49-F238E27FC236}">
                  <a16:creationId xmlns:a16="http://schemas.microsoft.com/office/drawing/2014/main" id="{C6EA3F3E-0CA3-DE52-CE34-34664E4E31FF}"/>
                </a:ext>
              </a:extLst>
            </p:cNvPr>
            <p:cNvCxnSpPr>
              <a:cxnSpLocks/>
              <a:stCxn id="40" idx="2"/>
            </p:cNvCxnSpPr>
            <p:nvPr/>
          </p:nvCxnSpPr>
          <p:spPr>
            <a:xfrm rot="5400000">
              <a:off x="3855948" y="1493249"/>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図 6">
            <a:extLst>
              <a:ext uri="{FF2B5EF4-FFF2-40B4-BE49-F238E27FC236}">
                <a16:creationId xmlns:a16="http://schemas.microsoft.com/office/drawing/2014/main" id="{B5A893BC-17AF-FA0A-6213-CD553B91B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79" y="2540172"/>
            <a:ext cx="1141907" cy="85643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0988" y="200784"/>
            <a:ext cx="11764873" cy="884099"/>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2.1.1.9</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BW630RAGU+OK-700SF-SCCR</a:t>
            </a:r>
            <a:br>
              <a:rPr kumimoji="1" lang="en-US" altLang="ja-JP" sz="3100" dirty="0">
                <a:latin typeface="+mn-ea"/>
                <a:ea typeface="+mn-ea"/>
              </a:rPr>
            </a:br>
            <a:r>
              <a:rPr kumimoji="1" lang="ja-JP" altLang="en-US" sz="31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　</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600A</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M12×2</a:t>
            </a:r>
          </a:p>
          <a:p>
            <a:r>
              <a:rPr lang="en-US" altLang="ja-JP" dirty="0"/>
              <a:t>OUT</a:t>
            </a:r>
            <a:r>
              <a:rPr lang="ja-JP" altLang="en-US" dirty="0"/>
              <a:t>：</a:t>
            </a:r>
            <a:r>
              <a:rPr lang="en-US" altLang="ja-JP" dirty="0"/>
              <a:t>M8×5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97054" y="1497688"/>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3881120" y="4155459"/>
            <a:ext cx="1666240" cy="369332"/>
          </a:xfrm>
          <a:prstGeom prst="rect">
            <a:avLst/>
          </a:prstGeom>
          <a:noFill/>
        </p:spPr>
        <p:txBody>
          <a:bodyPr wrap="square">
            <a:spAutoFit/>
          </a:bodyPr>
          <a:lstStyle/>
          <a:p>
            <a:r>
              <a:rPr lang="pl-PL" altLang="ja-JP" dirty="0">
                <a:hlinkClick r:id="rId3"/>
              </a:rPr>
              <a:t>OK-700SF</a:t>
            </a:r>
            <a:endParaRPr lang="ja-JP" altLang="en-US" dirty="0"/>
          </a:p>
        </p:txBody>
      </p:sp>
      <p:grpSp>
        <p:nvGrpSpPr>
          <p:cNvPr id="22" name="グループ化 21">
            <a:extLst>
              <a:ext uri="{FF2B5EF4-FFF2-40B4-BE49-F238E27FC236}">
                <a16:creationId xmlns:a16="http://schemas.microsoft.com/office/drawing/2014/main" id="{481EC034-D4C2-3170-4175-8796723F51CB}"/>
              </a:ext>
            </a:extLst>
          </p:cNvPr>
          <p:cNvGrpSpPr/>
          <p:nvPr/>
        </p:nvGrpSpPr>
        <p:grpSpPr>
          <a:xfrm>
            <a:off x="516425" y="1265526"/>
            <a:ext cx="2866722" cy="3955854"/>
            <a:chOff x="784929" y="1646364"/>
            <a:chExt cx="2866722" cy="3955854"/>
          </a:xfrm>
        </p:grpSpPr>
        <p:pic>
          <p:nvPicPr>
            <p:cNvPr id="16" name="図 15">
              <a:extLst>
                <a:ext uri="{FF2B5EF4-FFF2-40B4-BE49-F238E27FC236}">
                  <a16:creationId xmlns:a16="http://schemas.microsoft.com/office/drawing/2014/main" id="{6BD8848C-74A0-7621-633D-D70E752B7E12}"/>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13" name="図 12">
              <a:extLst>
                <a:ext uri="{FF2B5EF4-FFF2-40B4-BE49-F238E27FC236}">
                  <a16:creationId xmlns:a16="http://schemas.microsoft.com/office/drawing/2014/main" id="{79828F1D-B337-C74A-10DE-D978CF29255E}"/>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B46B3412-3109-36FE-A9B0-DE2645156FDD}"/>
              </a:ext>
            </a:extLst>
          </p:cNvPr>
          <p:cNvGrpSpPr/>
          <p:nvPr/>
        </p:nvGrpSpPr>
        <p:grpSpPr>
          <a:xfrm>
            <a:off x="205154" y="4910569"/>
            <a:ext cx="3475631" cy="1509793"/>
            <a:chOff x="-226646" y="4385343"/>
            <a:chExt cx="3475631" cy="1509793"/>
          </a:xfrm>
        </p:grpSpPr>
        <p:sp>
          <p:nvSpPr>
            <p:cNvPr id="25" name="テキスト ボックス 24">
              <a:extLst>
                <a:ext uri="{FF2B5EF4-FFF2-40B4-BE49-F238E27FC236}">
                  <a16:creationId xmlns:a16="http://schemas.microsoft.com/office/drawing/2014/main" id="{9272F834-164E-41F7-EEDE-D65044786E6E}"/>
                </a:ext>
              </a:extLst>
            </p:cNvPr>
            <p:cNvSpPr txBox="1"/>
            <p:nvPr/>
          </p:nvSpPr>
          <p:spPr>
            <a:xfrm>
              <a:off x="-226646" y="4879473"/>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kumimoji="1" lang="en-US" altLang="ja-JP" sz="2000" dirty="0">
                  <a:solidFill>
                    <a:srgbClr val="0070C0"/>
                  </a:solidFill>
                </a:rPr>
                <a:t>8</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26" name="コネクタ: カギ線 25">
              <a:extLst>
                <a:ext uri="{FF2B5EF4-FFF2-40B4-BE49-F238E27FC236}">
                  <a16:creationId xmlns:a16="http://schemas.microsoft.com/office/drawing/2014/main" id="{FDB16CDB-218B-62B9-7AFB-27808635678E}"/>
                </a:ext>
              </a:extLst>
            </p:cNvPr>
            <p:cNvCxnSpPr>
              <a:cxnSpLocks/>
              <a:stCxn id="25" idx="0"/>
              <a:endCxn id="27" idx="2"/>
            </p:cNvCxnSpPr>
            <p:nvPr/>
          </p:nvCxnSpPr>
          <p:spPr>
            <a:xfrm rot="5400000" flipH="1" flipV="1">
              <a:off x="1394366" y="4730237"/>
              <a:ext cx="266041" cy="3243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B4DB1D0-1AB9-A2C4-678A-7E4A9AE3E1F3}"/>
                </a:ext>
              </a:extLst>
            </p:cNvPr>
            <p:cNvSpPr/>
            <p:nvPr/>
          </p:nvSpPr>
          <p:spPr>
            <a:xfrm>
              <a:off x="4429" y="4385343"/>
              <a:ext cx="3078346" cy="22808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AAD843D7-5993-B983-9D0D-780710BA7DEB}"/>
              </a:ext>
            </a:extLst>
          </p:cNvPr>
          <p:cNvGrpSpPr/>
          <p:nvPr/>
        </p:nvGrpSpPr>
        <p:grpSpPr>
          <a:xfrm>
            <a:off x="8622069" y="3163150"/>
            <a:ext cx="3347958" cy="1781390"/>
            <a:chOff x="8622069" y="3163150"/>
            <a:chExt cx="3347958" cy="1781390"/>
          </a:xfrm>
        </p:grpSpPr>
        <p:cxnSp>
          <p:nvCxnSpPr>
            <p:cNvPr id="44" name="コネクタ: カギ線 43">
              <a:extLst>
                <a:ext uri="{FF2B5EF4-FFF2-40B4-BE49-F238E27FC236}">
                  <a16:creationId xmlns:a16="http://schemas.microsoft.com/office/drawing/2014/main" id="{0EF53059-070F-5D25-7714-EA31AE42A1AC}"/>
                </a:ext>
              </a:extLst>
            </p:cNvPr>
            <p:cNvCxnSpPr>
              <a:cxnSpLocks/>
              <a:stCxn id="46" idx="3"/>
              <a:endCxn id="4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E88EEB6-4D31-3695-FB25-C7A7C06CA5D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6" name="図 45">
              <a:extLst>
                <a:ext uri="{FF2B5EF4-FFF2-40B4-BE49-F238E27FC236}">
                  <a16:creationId xmlns:a16="http://schemas.microsoft.com/office/drawing/2014/main" id="{C38A07BE-897B-CC8C-9D26-47A8ABBD0959}"/>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47" name="図 46">
              <a:extLst>
                <a:ext uri="{FF2B5EF4-FFF2-40B4-BE49-F238E27FC236}">
                  <a16:creationId xmlns:a16="http://schemas.microsoft.com/office/drawing/2014/main" id="{E6A31CC3-F64A-44DA-7C79-316CBCA158BC}"/>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48" name="直線コネクタ 47">
              <a:extLst>
                <a:ext uri="{FF2B5EF4-FFF2-40B4-BE49-F238E27FC236}">
                  <a16:creationId xmlns:a16="http://schemas.microsoft.com/office/drawing/2014/main" id="{F1090798-2B16-A1F9-77FD-6EBF391040C8}"/>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D811D40-9C22-3857-224A-3EBEAF5CFBF5}"/>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DDCF16A-9AB7-CF05-2EB3-FEF09AB41506}"/>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グループ化 50">
            <a:extLst>
              <a:ext uri="{FF2B5EF4-FFF2-40B4-BE49-F238E27FC236}">
                <a16:creationId xmlns:a16="http://schemas.microsoft.com/office/drawing/2014/main" id="{0942CE19-1B02-2E40-B5FB-4043BF6B330E}"/>
              </a:ext>
            </a:extLst>
          </p:cNvPr>
          <p:cNvGrpSpPr/>
          <p:nvPr/>
        </p:nvGrpSpPr>
        <p:grpSpPr>
          <a:xfrm>
            <a:off x="8271866" y="712613"/>
            <a:ext cx="1401350" cy="1777674"/>
            <a:chOff x="784929" y="1646364"/>
            <a:chExt cx="2866722" cy="3955854"/>
          </a:xfrm>
        </p:grpSpPr>
        <p:pic>
          <p:nvPicPr>
            <p:cNvPr id="52" name="図 51">
              <a:extLst>
                <a:ext uri="{FF2B5EF4-FFF2-40B4-BE49-F238E27FC236}">
                  <a16:creationId xmlns:a16="http://schemas.microsoft.com/office/drawing/2014/main" id="{9E914460-61A9-A504-A646-F0AED50B3C93}"/>
                </a:ext>
              </a:extLst>
            </p:cNvPr>
            <p:cNvPicPr>
              <a:picLocks noChangeAspect="1"/>
            </p:cNvPicPr>
            <p:nvPr/>
          </p:nvPicPr>
          <p:blipFill>
            <a:blip r:embed="rId4"/>
            <a:stretch>
              <a:fillRect/>
            </a:stretch>
          </p:blipFill>
          <p:spPr>
            <a:xfrm>
              <a:off x="784929" y="4640940"/>
              <a:ext cx="2866722" cy="961278"/>
            </a:xfrm>
            <a:prstGeom prst="rect">
              <a:avLst/>
            </a:prstGeom>
          </p:spPr>
        </p:pic>
        <p:pic>
          <p:nvPicPr>
            <p:cNvPr id="53" name="図 52">
              <a:extLst>
                <a:ext uri="{FF2B5EF4-FFF2-40B4-BE49-F238E27FC236}">
                  <a16:creationId xmlns:a16="http://schemas.microsoft.com/office/drawing/2014/main" id="{2A91861F-1F59-0DE1-195B-0D00025C5453}"/>
                </a:ext>
              </a:extLst>
            </p:cNvPr>
            <p:cNvPicPr>
              <a:picLocks noChangeAspect="1"/>
            </p:cNvPicPr>
            <p:nvPr/>
          </p:nvPicPr>
          <p:blipFill>
            <a:blip r:embed="rId5"/>
            <a:stretch>
              <a:fillRect/>
            </a:stretch>
          </p:blipFill>
          <p:spPr>
            <a:xfrm>
              <a:off x="1648628" y="1646364"/>
              <a:ext cx="1122342" cy="2294251"/>
            </a:xfrm>
            <a:prstGeom prst="rect">
              <a:avLst/>
            </a:prstGeom>
          </p:spPr>
        </p:pic>
        <p:cxnSp>
          <p:nvCxnSpPr>
            <p:cNvPr id="54" name="直線コネクタ 53">
              <a:extLst>
                <a:ext uri="{FF2B5EF4-FFF2-40B4-BE49-F238E27FC236}">
                  <a16:creationId xmlns:a16="http://schemas.microsoft.com/office/drawing/2014/main" id="{5AC23F50-328D-3FDA-D501-FE8C2B9B6EE8}"/>
                </a:ext>
              </a:extLst>
            </p:cNvPr>
            <p:cNvCxnSpPr>
              <a:cxnSpLocks/>
            </p:cNvCxnSpPr>
            <p:nvPr/>
          </p:nvCxnSpPr>
          <p:spPr>
            <a:xfrm flipH="1">
              <a:off x="1113784" y="3855800"/>
              <a:ext cx="74680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173F31F8-F219-6011-7C07-F52FF9A26768}"/>
                </a:ext>
              </a:extLst>
            </p:cNvPr>
            <p:cNvCxnSpPr>
              <a:cxnSpLocks/>
            </p:cNvCxnSpPr>
            <p:nvPr/>
          </p:nvCxnSpPr>
          <p:spPr>
            <a:xfrm flipH="1">
              <a:off x="2041080" y="3822078"/>
              <a:ext cx="177210" cy="10451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5E1A885-D253-774A-F0AC-43174E75094C}"/>
                </a:ext>
              </a:extLst>
            </p:cNvPr>
            <p:cNvCxnSpPr>
              <a:cxnSpLocks/>
            </p:cNvCxnSpPr>
            <p:nvPr/>
          </p:nvCxnSpPr>
          <p:spPr>
            <a:xfrm>
              <a:off x="2566858" y="3855800"/>
              <a:ext cx="396341" cy="1011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EF12F1D6-5E79-901C-4168-5C1AF34AAAE9}"/>
                </a:ext>
              </a:extLst>
            </p:cNvPr>
            <p:cNvCxnSpPr>
              <a:cxnSpLocks/>
            </p:cNvCxnSpPr>
            <p:nvPr/>
          </p:nvCxnSpPr>
          <p:spPr>
            <a:xfrm>
              <a:off x="2575496" y="3852625"/>
              <a:ext cx="728630" cy="10145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9ECB09B-949C-0A2F-58C9-541CDC1A89DD}"/>
                </a:ext>
              </a:extLst>
            </p:cNvPr>
            <p:cNvCxnSpPr>
              <a:cxnSpLocks/>
            </p:cNvCxnSpPr>
            <p:nvPr/>
          </p:nvCxnSpPr>
          <p:spPr>
            <a:xfrm>
              <a:off x="2190744" y="3820923"/>
              <a:ext cx="189581" cy="10462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D59C85-3868-4270-8565-40F0F3BBE20D}"/>
                </a:ext>
              </a:extLst>
            </p:cNvPr>
            <p:cNvCxnSpPr>
              <a:cxnSpLocks/>
            </p:cNvCxnSpPr>
            <p:nvPr/>
          </p:nvCxnSpPr>
          <p:spPr>
            <a:xfrm flipH="1">
              <a:off x="1456399" y="3832001"/>
              <a:ext cx="397698" cy="1035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グループ化 59">
            <a:extLst>
              <a:ext uri="{FF2B5EF4-FFF2-40B4-BE49-F238E27FC236}">
                <a16:creationId xmlns:a16="http://schemas.microsoft.com/office/drawing/2014/main" id="{FE346429-F13F-B5BB-FA26-8BAE6F48757B}"/>
              </a:ext>
            </a:extLst>
          </p:cNvPr>
          <p:cNvGrpSpPr/>
          <p:nvPr/>
        </p:nvGrpSpPr>
        <p:grpSpPr>
          <a:xfrm>
            <a:off x="9339005" y="1826751"/>
            <a:ext cx="1115285" cy="684885"/>
            <a:chOff x="9339005" y="1826751"/>
            <a:chExt cx="1115285" cy="684885"/>
          </a:xfrm>
        </p:grpSpPr>
        <p:sp>
          <p:nvSpPr>
            <p:cNvPr id="61" name="円弧 60">
              <a:extLst>
                <a:ext uri="{FF2B5EF4-FFF2-40B4-BE49-F238E27FC236}">
                  <a16:creationId xmlns:a16="http://schemas.microsoft.com/office/drawing/2014/main" id="{2219D5B5-7477-5537-2481-9D0F29881A7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円弧 62">
              <a:extLst>
                <a:ext uri="{FF2B5EF4-FFF2-40B4-BE49-F238E27FC236}">
                  <a16:creationId xmlns:a16="http://schemas.microsoft.com/office/drawing/2014/main" id="{A2074B43-137A-B65A-C8ED-7D49D201CAD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65" name="直線コネクタ 64">
            <a:extLst>
              <a:ext uri="{FF2B5EF4-FFF2-40B4-BE49-F238E27FC236}">
                <a16:creationId xmlns:a16="http://schemas.microsoft.com/office/drawing/2014/main" id="{4E2EE663-2350-9934-F705-C897DDCCB7B3}"/>
              </a:ext>
            </a:extLst>
          </p:cNvPr>
          <p:cNvCxnSpPr>
            <a:cxnSpLocks/>
          </p:cNvCxnSpPr>
          <p:nvPr/>
        </p:nvCxnSpPr>
        <p:spPr>
          <a:xfrm flipH="1">
            <a:off x="9208306" y="2400683"/>
            <a:ext cx="116938" cy="8427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2A55BE-B8D9-F6CF-2184-E60EAD6596B0}"/>
              </a:ext>
            </a:extLst>
          </p:cNvPr>
          <p:cNvCxnSpPr>
            <a:cxnSpLocks/>
          </p:cNvCxnSpPr>
          <p:nvPr/>
        </p:nvCxnSpPr>
        <p:spPr>
          <a:xfrm>
            <a:off x="8847091" y="2400683"/>
            <a:ext cx="204659" cy="8882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7C75643B-B54E-D3A8-1451-03BBF3E1FD79}"/>
              </a:ext>
            </a:extLst>
          </p:cNvPr>
          <p:cNvCxnSpPr>
            <a:cxnSpLocks/>
          </p:cNvCxnSpPr>
          <p:nvPr/>
        </p:nvCxnSpPr>
        <p:spPr>
          <a:xfrm>
            <a:off x="8377037" y="2408503"/>
            <a:ext cx="560103" cy="868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9B969BC-F073-D496-3601-601225BF73A4}"/>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 name="テキスト ボックス 4">
            <a:extLst>
              <a:ext uri="{FF2B5EF4-FFF2-40B4-BE49-F238E27FC236}">
                <a16:creationId xmlns:a16="http://schemas.microsoft.com/office/drawing/2014/main" id="{44ACDAD5-5588-EF7F-BA38-1B691B85C68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10" name="スライド番号プレースホルダー 9">
            <a:extLst>
              <a:ext uri="{FF2B5EF4-FFF2-40B4-BE49-F238E27FC236}">
                <a16:creationId xmlns:a16="http://schemas.microsoft.com/office/drawing/2014/main" id="{19A59289-B01A-C594-D9C4-4E429451DDC2}"/>
              </a:ext>
            </a:extLst>
          </p:cNvPr>
          <p:cNvSpPr>
            <a:spLocks noGrp="1"/>
          </p:cNvSpPr>
          <p:nvPr>
            <p:ph type="sldNum" sz="quarter" idx="12"/>
          </p:nvPr>
        </p:nvSpPr>
        <p:spPr/>
        <p:txBody>
          <a:bodyPr/>
          <a:lstStyle/>
          <a:p>
            <a:fld id="{E7784300-A231-4CE8-BF2A-B73085566916}" type="slidenum">
              <a:rPr kumimoji="1" lang="ja-JP" altLang="en-US" smtClean="0"/>
              <a:t>33</a:t>
            </a:fld>
            <a:r>
              <a:rPr kumimoji="1" lang="ja-JP" altLang="en-US"/>
              <a:t>ページ</a:t>
            </a:r>
            <a:endParaRPr kumimoji="1" lang="ja-JP" altLang="en-US" dirty="0"/>
          </a:p>
        </p:txBody>
      </p:sp>
    </p:spTree>
    <p:extLst>
      <p:ext uri="{BB962C8B-B14F-4D97-AF65-F5344CB8AC3E}">
        <p14:creationId xmlns:p14="http://schemas.microsoft.com/office/powerpoint/2010/main" val="211025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1B72D544-9366-BF72-8242-2B166F016EF2}"/>
              </a:ext>
            </a:extLst>
          </p:cNvPr>
          <p:cNvSpPr txBox="1"/>
          <p:nvPr/>
        </p:nvSpPr>
        <p:spPr>
          <a:xfrm>
            <a:off x="3315922" y="2105469"/>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350MCM×2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56" name="コネクタ: カギ線 55">
            <a:extLst>
              <a:ext uri="{FF2B5EF4-FFF2-40B4-BE49-F238E27FC236}">
                <a16:creationId xmlns:a16="http://schemas.microsoft.com/office/drawing/2014/main" id="{4F085D88-657C-FC2D-14D1-81C7320C3D70}"/>
              </a:ext>
            </a:extLst>
          </p:cNvPr>
          <p:cNvCxnSpPr>
            <a:cxnSpLocks/>
            <a:stCxn id="55" idx="2"/>
          </p:cNvCxnSpPr>
          <p:nvPr/>
        </p:nvCxnSpPr>
        <p:spPr>
          <a:xfrm rot="5400000">
            <a:off x="3990009" y="1803348"/>
            <a:ext cx="422573" cy="2873475"/>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2291" y="230997"/>
            <a:ext cx="11527418" cy="919324"/>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2.1.1.10</a:t>
            </a:r>
            <a:r>
              <a:rPr kumimoji="1" lang="ja-JP" altLang="en-US" sz="3100" dirty="0">
                <a:latin typeface="+mn-ea"/>
                <a:ea typeface="+mn-ea"/>
              </a:rPr>
              <a:t>　</a:t>
            </a:r>
            <a:r>
              <a:rPr kumimoji="1" lang="en-US" altLang="ja-JP" sz="3100" dirty="0">
                <a:latin typeface="+mn-ea"/>
                <a:ea typeface="+mn-ea"/>
              </a:rPr>
              <a:t>630AF</a:t>
            </a:r>
            <a:r>
              <a:rPr kumimoji="1" lang="ja-JP" altLang="en-US" sz="3100" dirty="0">
                <a:latin typeface="+mn-ea"/>
                <a:ea typeface="+mn-ea"/>
              </a:rPr>
              <a:t>　</a:t>
            </a:r>
            <a:r>
              <a:rPr kumimoji="1" lang="en-US" altLang="ja-JP" sz="3100" dirty="0">
                <a:latin typeface="+mn-ea"/>
                <a:ea typeface="+mn-ea"/>
              </a:rPr>
              <a:t>BW630RAGU+OK-700SFF-3-SCCR</a:t>
            </a:r>
            <a:br>
              <a:rPr kumimoji="1" lang="en-US" altLang="ja-JP" sz="3600" dirty="0">
                <a:latin typeface="+mn-ea"/>
                <a:ea typeface="+mn-ea"/>
              </a:rPr>
            </a:br>
            <a:r>
              <a:rPr kumimoji="1" lang="en-US" altLang="ja-JP"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50kA(AC480V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4525980" y="4524791"/>
            <a:ext cx="2743200" cy="923330"/>
          </a:xfrm>
          <a:prstGeom prst="rect">
            <a:avLst/>
          </a:prstGeom>
          <a:noFill/>
        </p:spPr>
        <p:txBody>
          <a:bodyPr wrap="square" rtlCol="0">
            <a:spAutoFit/>
          </a:bodyPr>
          <a:lstStyle/>
          <a:p>
            <a:r>
              <a:rPr kumimoji="1" lang="en-US" altLang="ja-JP" dirty="0"/>
              <a:t>AC1000V</a:t>
            </a:r>
            <a:r>
              <a:rPr kumimoji="1" lang="ja-JP" altLang="en-US" dirty="0"/>
              <a:t>　</a:t>
            </a:r>
            <a:r>
              <a:rPr lang="en-US" altLang="ja-JP" dirty="0"/>
              <a:t>1000</a:t>
            </a:r>
            <a:r>
              <a:rPr kumimoji="1" lang="en-US" altLang="ja-JP" dirty="0"/>
              <a:t>A</a:t>
            </a:r>
          </a:p>
          <a:p>
            <a:r>
              <a:rPr kumimoji="1" lang="en-US" altLang="ja-JP" dirty="0"/>
              <a:t>IN</a:t>
            </a:r>
            <a:r>
              <a:rPr kumimoji="1" lang="ja-JP" altLang="en-US" dirty="0"/>
              <a:t>：</a:t>
            </a:r>
            <a:r>
              <a:rPr kumimoji="1" lang="en-US" altLang="ja-JP" dirty="0"/>
              <a:t>M12×3</a:t>
            </a:r>
          </a:p>
          <a:p>
            <a:r>
              <a:rPr lang="en-US" altLang="ja-JP" dirty="0"/>
              <a:t>OUT</a:t>
            </a:r>
            <a:r>
              <a:rPr lang="ja-JP" altLang="en-US" dirty="0"/>
              <a:t>：</a:t>
            </a:r>
            <a:r>
              <a:rPr lang="en-US" altLang="ja-JP" dirty="0"/>
              <a:t>M6×13</a:t>
            </a:r>
          </a:p>
        </p:txBody>
      </p:sp>
      <p:sp>
        <p:nvSpPr>
          <p:cNvPr id="17" name="テキスト ボックス 16">
            <a:extLst>
              <a:ext uri="{FF2B5EF4-FFF2-40B4-BE49-F238E27FC236}">
                <a16:creationId xmlns:a16="http://schemas.microsoft.com/office/drawing/2014/main" id="{CCA63D8A-FC5E-9F3F-8C7B-D9573B391130}"/>
              </a:ext>
            </a:extLst>
          </p:cNvPr>
          <p:cNvSpPr txBox="1"/>
          <p:nvPr/>
        </p:nvSpPr>
        <p:spPr>
          <a:xfrm>
            <a:off x="4552012" y="4140994"/>
            <a:ext cx="2478707" cy="369332"/>
          </a:xfrm>
          <a:prstGeom prst="rect">
            <a:avLst/>
          </a:prstGeom>
          <a:noFill/>
        </p:spPr>
        <p:txBody>
          <a:bodyPr wrap="square">
            <a:spAutoFit/>
          </a:bodyPr>
          <a:lstStyle/>
          <a:p>
            <a:r>
              <a:rPr lang="en-US" altLang="ja-JP" dirty="0"/>
              <a:t>OK-700SFF-3-SCCR</a:t>
            </a:r>
            <a:endParaRPr lang="ja-JP" altLang="en-US" dirty="0"/>
          </a:p>
        </p:txBody>
      </p:sp>
      <p:grpSp>
        <p:nvGrpSpPr>
          <p:cNvPr id="53" name="グループ化 52">
            <a:extLst>
              <a:ext uri="{FF2B5EF4-FFF2-40B4-BE49-F238E27FC236}">
                <a16:creationId xmlns:a16="http://schemas.microsoft.com/office/drawing/2014/main" id="{805D5480-798D-03FB-D891-1847F6FBD7C1}"/>
              </a:ext>
            </a:extLst>
          </p:cNvPr>
          <p:cNvGrpSpPr/>
          <p:nvPr/>
        </p:nvGrpSpPr>
        <p:grpSpPr>
          <a:xfrm>
            <a:off x="188666" y="1189398"/>
            <a:ext cx="3845122" cy="4120143"/>
            <a:chOff x="391911" y="1261417"/>
            <a:chExt cx="3845122" cy="4120143"/>
          </a:xfrm>
        </p:grpSpPr>
        <p:pic>
          <p:nvPicPr>
            <p:cNvPr id="57" name="図 56">
              <a:extLst>
                <a:ext uri="{FF2B5EF4-FFF2-40B4-BE49-F238E27FC236}">
                  <a16:creationId xmlns:a16="http://schemas.microsoft.com/office/drawing/2014/main" id="{00AB816C-2E04-140D-DB11-04567D70E25E}"/>
                </a:ext>
              </a:extLst>
            </p:cNvPr>
            <p:cNvPicPr>
              <a:picLocks noChangeAspect="1"/>
            </p:cNvPicPr>
            <p:nvPr/>
          </p:nvPicPr>
          <p:blipFill>
            <a:blip r:embed="rId2"/>
            <a:stretch>
              <a:fillRect/>
            </a:stretch>
          </p:blipFill>
          <p:spPr>
            <a:xfrm>
              <a:off x="1754707" y="1261417"/>
              <a:ext cx="1122342" cy="2294251"/>
            </a:xfrm>
            <a:prstGeom prst="rect">
              <a:avLst/>
            </a:prstGeom>
          </p:spPr>
        </p:pic>
        <p:grpSp>
          <p:nvGrpSpPr>
            <p:cNvPr id="13" name="グループ化 12">
              <a:extLst>
                <a:ext uri="{FF2B5EF4-FFF2-40B4-BE49-F238E27FC236}">
                  <a16:creationId xmlns:a16="http://schemas.microsoft.com/office/drawing/2014/main" id="{72B4A2C6-F71E-D593-C40A-667AC247F306}"/>
                </a:ext>
              </a:extLst>
            </p:cNvPr>
            <p:cNvGrpSpPr/>
            <p:nvPr/>
          </p:nvGrpSpPr>
          <p:grpSpPr>
            <a:xfrm>
              <a:off x="391911" y="3445510"/>
              <a:ext cx="3845122" cy="1936050"/>
              <a:chOff x="268183" y="3820923"/>
              <a:chExt cx="3845122" cy="1936050"/>
            </a:xfrm>
          </p:grpSpPr>
          <p:grpSp>
            <p:nvGrpSpPr>
              <p:cNvPr id="25" name="グループ化 24">
                <a:extLst>
                  <a:ext uri="{FF2B5EF4-FFF2-40B4-BE49-F238E27FC236}">
                    <a16:creationId xmlns:a16="http://schemas.microsoft.com/office/drawing/2014/main" id="{961404FD-51D0-F9F2-D76B-9D4AF588F55B}"/>
                  </a:ext>
                </a:extLst>
              </p:cNvPr>
              <p:cNvGrpSpPr/>
              <p:nvPr/>
            </p:nvGrpSpPr>
            <p:grpSpPr>
              <a:xfrm>
                <a:off x="268183" y="4296783"/>
                <a:ext cx="3845122" cy="1460190"/>
                <a:chOff x="6965315" y="4162579"/>
                <a:chExt cx="3845122" cy="1460190"/>
              </a:xfrm>
            </p:grpSpPr>
            <p:pic>
              <p:nvPicPr>
                <p:cNvPr id="21" name="図 20">
                  <a:extLst>
                    <a:ext uri="{FF2B5EF4-FFF2-40B4-BE49-F238E27FC236}">
                      <a16:creationId xmlns:a16="http://schemas.microsoft.com/office/drawing/2014/main" id="{8FE79E62-FA5E-4056-D74D-F67BD326D005}"/>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22" name="図 21">
                  <a:extLst>
                    <a:ext uri="{FF2B5EF4-FFF2-40B4-BE49-F238E27FC236}">
                      <a16:creationId xmlns:a16="http://schemas.microsoft.com/office/drawing/2014/main" id="{FF918A89-F84F-DC9D-A1EE-2F78D1349F14}"/>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23" name="図 22">
                  <a:extLst>
                    <a:ext uri="{FF2B5EF4-FFF2-40B4-BE49-F238E27FC236}">
                      <a16:creationId xmlns:a16="http://schemas.microsoft.com/office/drawing/2014/main" id="{A47E1CFF-E4E1-3841-BF97-DAAB7992ED6C}"/>
                    </a:ext>
                  </a:extLst>
                </p:cNvPr>
                <p:cNvPicPr>
                  <a:picLocks noChangeAspect="1"/>
                </p:cNvPicPr>
                <p:nvPr/>
              </p:nvPicPr>
              <p:blipFill>
                <a:blip r:embed="rId3"/>
                <a:stretch>
                  <a:fillRect/>
                </a:stretch>
              </p:blipFill>
              <p:spPr>
                <a:xfrm>
                  <a:off x="9498803" y="4162579"/>
                  <a:ext cx="1311634" cy="1460189"/>
                </a:xfrm>
                <a:prstGeom prst="rect">
                  <a:avLst/>
                </a:prstGeom>
              </p:spPr>
            </p:pic>
          </p:grpSp>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9B30B78-C201-6E35-EDD2-5487E964E7FA}"/>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3084C1-B0D8-4DC6-F602-2B2093F3E449}"/>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738340-3D46-F310-9178-019365859393}"/>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7">
            <a:extLst>
              <a:ext uri="{FF2B5EF4-FFF2-40B4-BE49-F238E27FC236}">
                <a16:creationId xmlns:a16="http://schemas.microsoft.com/office/drawing/2014/main" id="{55FD54F7-E558-E273-E73C-2C0ED1776877}"/>
              </a:ext>
            </a:extLst>
          </p:cNvPr>
          <p:cNvGrpSpPr/>
          <p:nvPr/>
        </p:nvGrpSpPr>
        <p:grpSpPr>
          <a:xfrm>
            <a:off x="66105" y="4775383"/>
            <a:ext cx="4069668" cy="1620405"/>
            <a:chOff x="147895" y="4700540"/>
            <a:chExt cx="4069668" cy="1620405"/>
          </a:xfrm>
        </p:grpSpPr>
        <p:sp>
          <p:nvSpPr>
            <p:cNvPr id="9" name="テキスト ボックス 8">
              <a:extLst>
                <a:ext uri="{FF2B5EF4-FFF2-40B4-BE49-F238E27FC236}">
                  <a16:creationId xmlns:a16="http://schemas.microsoft.com/office/drawing/2014/main" id="{4DDAF6A0-CBF7-0034-DE06-FFF3E8B2953C}"/>
                </a:ext>
              </a:extLst>
            </p:cNvPr>
            <p:cNvSpPr txBox="1"/>
            <p:nvPr/>
          </p:nvSpPr>
          <p:spPr>
            <a:xfrm>
              <a:off x="411049" y="5305282"/>
              <a:ext cx="3475631" cy="1015663"/>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:10-1/0AWG</a:t>
              </a:r>
            </a:p>
            <a:p>
              <a:r>
                <a:rPr kumimoji="1" lang="ja-JP" altLang="en-US" sz="2000" dirty="0">
                  <a:solidFill>
                    <a:srgbClr val="0070C0"/>
                  </a:solidFill>
                </a:rPr>
                <a:t>最大</a:t>
              </a:r>
              <a:r>
                <a:rPr lang="en-US" altLang="ja-JP" sz="2000" dirty="0">
                  <a:solidFill>
                    <a:srgbClr val="0070C0"/>
                  </a:solidFill>
                </a:rPr>
                <a:t>21</a:t>
              </a:r>
              <a:r>
                <a:rPr kumimoji="1" lang="ja-JP" altLang="en-US" sz="2000" dirty="0">
                  <a:solidFill>
                    <a:srgbClr val="0070C0"/>
                  </a:solidFill>
                </a:rPr>
                <a:t>分岐</a:t>
              </a:r>
              <a:endParaRPr kumimoji="1" lang="en-US" altLang="ja-JP" sz="2000" dirty="0">
                <a:solidFill>
                  <a:srgbClr val="0070C0"/>
                </a:solidFill>
              </a:endParaRP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枚重ね可）</a:t>
              </a:r>
            </a:p>
          </p:txBody>
        </p:sp>
        <p:cxnSp>
          <p:nvCxnSpPr>
            <p:cNvPr id="10" name="コネクタ: カギ線 9">
              <a:extLst>
                <a:ext uri="{FF2B5EF4-FFF2-40B4-BE49-F238E27FC236}">
                  <a16:creationId xmlns:a16="http://schemas.microsoft.com/office/drawing/2014/main" id="{F3A8AA67-F4BA-4F4F-5136-F9CDE8739CF0}"/>
                </a:ext>
              </a:extLst>
            </p:cNvPr>
            <p:cNvCxnSpPr>
              <a:cxnSpLocks/>
              <a:stCxn id="9" idx="0"/>
              <a:endCxn id="11" idx="2"/>
            </p:cNvCxnSpPr>
            <p:nvPr/>
          </p:nvCxnSpPr>
          <p:spPr>
            <a:xfrm rot="5400000" flipH="1" flipV="1">
              <a:off x="1980596" y="5103149"/>
              <a:ext cx="370402" cy="33864"/>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7EC69E17-A0DE-FBED-C06F-EB10476BFD7E}"/>
                </a:ext>
              </a:extLst>
            </p:cNvPr>
            <p:cNvSpPr/>
            <p:nvPr/>
          </p:nvSpPr>
          <p:spPr>
            <a:xfrm>
              <a:off x="147895" y="4700540"/>
              <a:ext cx="4069668" cy="234340"/>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a:extLst>
              <a:ext uri="{FF2B5EF4-FFF2-40B4-BE49-F238E27FC236}">
                <a16:creationId xmlns:a16="http://schemas.microsoft.com/office/drawing/2014/main" id="{69CF4B7B-C34C-92E9-FAC0-CCA3F2B71A48}"/>
              </a:ext>
            </a:extLst>
          </p:cNvPr>
          <p:cNvGrpSpPr/>
          <p:nvPr/>
        </p:nvGrpSpPr>
        <p:grpSpPr>
          <a:xfrm>
            <a:off x="7721410" y="1254607"/>
            <a:ext cx="3635045" cy="4551693"/>
            <a:chOff x="7656542" y="965846"/>
            <a:chExt cx="3635045" cy="4551693"/>
          </a:xfrm>
        </p:grpSpPr>
        <p:cxnSp>
          <p:nvCxnSpPr>
            <p:cNvPr id="74" name="直線コネクタ 73">
              <a:extLst>
                <a:ext uri="{FF2B5EF4-FFF2-40B4-BE49-F238E27FC236}">
                  <a16:creationId xmlns:a16="http://schemas.microsoft.com/office/drawing/2014/main" id="{27755671-163E-59A8-CA76-76820BE3299F}"/>
                </a:ext>
              </a:extLst>
            </p:cNvPr>
            <p:cNvCxnSpPr>
              <a:cxnSpLocks/>
            </p:cNvCxnSpPr>
            <p:nvPr/>
          </p:nvCxnSpPr>
          <p:spPr>
            <a:xfrm>
              <a:off x="10462137" y="2433339"/>
              <a:ext cx="142524" cy="1375229"/>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1AE9A784-BD5D-A79F-D166-BEF272288C6A}"/>
                </a:ext>
              </a:extLst>
            </p:cNvPr>
            <p:cNvGrpSpPr/>
            <p:nvPr/>
          </p:nvGrpSpPr>
          <p:grpSpPr>
            <a:xfrm>
              <a:off x="8214011" y="965846"/>
              <a:ext cx="1694548" cy="1960164"/>
              <a:chOff x="268183" y="1660460"/>
              <a:chExt cx="3845122" cy="4096513"/>
            </a:xfrm>
          </p:grpSpPr>
          <p:grpSp>
            <p:nvGrpSpPr>
              <p:cNvPr id="18" name="グループ化 17">
                <a:extLst>
                  <a:ext uri="{FF2B5EF4-FFF2-40B4-BE49-F238E27FC236}">
                    <a16:creationId xmlns:a16="http://schemas.microsoft.com/office/drawing/2014/main" id="{C0814B63-CDA9-D043-4A54-968FDE095B47}"/>
                  </a:ext>
                </a:extLst>
              </p:cNvPr>
              <p:cNvGrpSpPr/>
              <p:nvPr/>
            </p:nvGrpSpPr>
            <p:grpSpPr>
              <a:xfrm>
                <a:off x="268183" y="4296783"/>
                <a:ext cx="3845122" cy="1460190"/>
                <a:chOff x="6965315" y="4162579"/>
                <a:chExt cx="3845122" cy="1460190"/>
              </a:xfrm>
            </p:grpSpPr>
            <p:pic>
              <p:nvPicPr>
                <p:cNvPr id="38" name="図 37">
                  <a:extLst>
                    <a:ext uri="{FF2B5EF4-FFF2-40B4-BE49-F238E27FC236}">
                      <a16:creationId xmlns:a16="http://schemas.microsoft.com/office/drawing/2014/main" id="{BCB2D4AE-76EF-F369-C4C6-96C1A0104D9D}"/>
                    </a:ext>
                  </a:extLst>
                </p:cNvPr>
                <p:cNvPicPr>
                  <a:picLocks noChangeAspect="1"/>
                </p:cNvPicPr>
                <p:nvPr/>
              </p:nvPicPr>
              <p:blipFill>
                <a:blip r:embed="rId3"/>
                <a:stretch>
                  <a:fillRect/>
                </a:stretch>
              </p:blipFill>
              <p:spPr>
                <a:xfrm>
                  <a:off x="6965315" y="4162580"/>
                  <a:ext cx="1311634" cy="1460189"/>
                </a:xfrm>
                <a:prstGeom prst="rect">
                  <a:avLst/>
                </a:prstGeom>
              </p:spPr>
            </p:pic>
            <p:pic>
              <p:nvPicPr>
                <p:cNvPr id="39" name="図 38">
                  <a:extLst>
                    <a:ext uri="{FF2B5EF4-FFF2-40B4-BE49-F238E27FC236}">
                      <a16:creationId xmlns:a16="http://schemas.microsoft.com/office/drawing/2014/main" id="{8CF9F80A-B440-C79A-F371-2271831B990F}"/>
                    </a:ext>
                  </a:extLst>
                </p:cNvPr>
                <p:cNvPicPr>
                  <a:picLocks noChangeAspect="1"/>
                </p:cNvPicPr>
                <p:nvPr/>
              </p:nvPicPr>
              <p:blipFill>
                <a:blip r:embed="rId3"/>
                <a:stretch>
                  <a:fillRect/>
                </a:stretch>
              </p:blipFill>
              <p:spPr>
                <a:xfrm>
                  <a:off x="8232059" y="4162580"/>
                  <a:ext cx="1311634" cy="1460189"/>
                </a:xfrm>
                <a:prstGeom prst="rect">
                  <a:avLst/>
                </a:prstGeom>
              </p:spPr>
            </p:pic>
            <p:pic>
              <p:nvPicPr>
                <p:cNvPr id="40" name="図 39">
                  <a:extLst>
                    <a:ext uri="{FF2B5EF4-FFF2-40B4-BE49-F238E27FC236}">
                      <a16:creationId xmlns:a16="http://schemas.microsoft.com/office/drawing/2014/main" id="{2C2BFF13-47A9-FBB3-E285-98FC3DD66B62}"/>
                    </a:ext>
                  </a:extLst>
                </p:cNvPr>
                <p:cNvPicPr>
                  <a:picLocks noChangeAspect="1"/>
                </p:cNvPicPr>
                <p:nvPr/>
              </p:nvPicPr>
              <p:blipFill>
                <a:blip r:embed="rId3"/>
                <a:stretch>
                  <a:fillRect/>
                </a:stretch>
              </p:blipFill>
              <p:spPr>
                <a:xfrm>
                  <a:off x="9498803" y="4162579"/>
                  <a:ext cx="1311634" cy="1460189"/>
                </a:xfrm>
                <a:prstGeom prst="rect">
                  <a:avLst/>
                </a:prstGeom>
              </p:spPr>
            </p:pic>
          </p:grpSp>
          <p:pic>
            <p:nvPicPr>
              <p:cNvPr id="26" name="図 25">
                <a:extLst>
                  <a:ext uri="{FF2B5EF4-FFF2-40B4-BE49-F238E27FC236}">
                    <a16:creationId xmlns:a16="http://schemas.microsoft.com/office/drawing/2014/main" id="{39202284-98F8-CDF5-BA5F-C937588CC057}"/>
                  </a:ext>
                </a:extLst>
              </p:cNvPr>
              <p:cNvPicPr>
                <a:picLocks noChangeAspect="1"/>
              </p:cNvPicPr>
              <p:nvPr/>
            </p:nvPicPr>
            <p:blipFill>
              <a:blip r:embed="rId4"/>
              <a:stretch>
                <a:fillRect/>
              </a:stretch>
            </p:blipFill>
            <p:spPr>
              <a:xfrm>
                <a:off x="1667446" y="1660460"/>
                <a:ext cx="1084706" cy="2296584"/>
              </a:xfrm>
              <a:prstGeom prst="rect">
                <a:avLst/>
              </a:prstGeom>
            </p:spPr>
          </p:pic>
          <p:cxnSp>
            <p:nvCxnSpPr>
              <p:cNvPr id="27" name="直線コネクタ 26">
                <a:extLst>
                  <a:ext uri="{FF2B5EF4-FFF2-40B4-BE49-F238E27FC236}">
                    <a16:creationId xmlns:a16="http://schemas.microsoft.com/office/drawing/2014/main" id="{C2BD8643-F85B-8EDB-6698-991726F27D27}"/>
                  </a:ext>
                </a:extLst>
              </p:cNvPr>
              <p:cNvCxnSpPr>
                <a:cxnSpLocks/>
              </p:cNvCxnSpPr>
              <p:nvPr/>
            </p:nvCxnSpPr>
            <p:spPr>
              <a:xfrm flipH="1">
                <a:off x="550206" y="3855800"/>
                <a:ext cx="1310379" cy="88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BC73EA4-916E-7472-B639-EFBC148097A2}"/>
                  </a:ext>
                </a:extLst>
              </p:cNvPr>
              <p:cNvCxnSpPr>
                <a:cxnSpLocks/>
              </p:cNvCxnSpPr>
              <p:nvPr/>
            </p:nvCxnSpPr>
            <p:spPr>
              <a:xfrm flipH="1">
                <a:off x="1840490" y="3822078"/>
                <a:ext cx="377800" cy="921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8C613D2-21C3-8B01-A68C-AF14AF05941B}"/>
                  </a:ext>
                </a:extLst>
              </p:cNvPr>
              <p:cNvCxnSpPr>
                <a:cxnSpLocks/>
              </p:cNvCxnSpPr>
              <p:nvPr/>
            </p:nvCxnSpPr>
            <p:spPr>
              <a:xfrm>
                <a:off x="2566858" y="3855800"/>
                <a:ext cx="567922" cy="9021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BB94D8D-DD52-6585-509F-B649E177785F}"/>
                  </a:ext>
                </a:extLst>
              </p:cNvPr>
              <p:cNvCxnSpPr>
                <a:cxnSpLocks/>
              </p:cNvCxnSpPr>
              <p:nvPr/>
            </p:nvCxnSpPr>
            <p:spPr>
              <a:xfrm>
                <a:off x="2190744" y="3820923"/>
                <a:ext cx="0" cy="922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481AC55-1A4E-DA7F-C534-1986E508C868}"/>
                  </a:ext>
                </a:extLst>
              </p:cNvPr>
              <p:cNvCxnSpPr>
                <a:cxnSpLocks/>
              </p:cNvCxnSpPr>
              <p:nvPr/>
            </p:nvCxnSpPr>
            <p:spPr>
              <a:xfrm flipH="1">
                <a:off x="924000" y="3832001"/>
                <a:ext cx="930097" cy="9114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C5759AE-6A78-39CC-8C0F-68A42451353C}"/>
                  </a:ext>
                </a:extLst>
              </p:cNvPr>
              <p:cNvCxnSpPr>
                <a:cxnSpLocks/>
              </p:cNvCxnSpPr>
              <p:nvPr/>
            </p:nvCxnSpPr>
            <p:spPr>
              <a:xfrm>
                <a:off x="2575496" y="3852625"/>
                <a:ext cx="873903" cy="8908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6ECAC9EB-AF92-D01D-4528-B2B3370A1EDC}"/>
                </a:ext>
              </a:extLst>
            </p:cNvPr>
            <p:cNvGrpSpPr/>
            <p:nvPr/>
          </p:nvGrpSpPr>
          <p:grpSpPr>
            <a:xfrm>
              <a:off x="7656542" y="3736149"/>
              <a:ext cx="904875" cy="1781390"/>
              <a:chOff x="8622069" y="3163150"/>
              <a:chExt cx="904875" cy="1781390"/>
            </a:xfrm>
          </p:grpSpPr>
          <p:cxnSp>
            <p:nvCxnSpPr>
              <p:cNvPr id="42" name="コネクタ: カギ線 41">
                <a:extLst>
                  <a:ext uri="{FF2B5EF4-FFF2-40B4-BE49-F238E27FC236}">
                    <a16:creationId xmlns:a16="http://schemas.microsoft.com/office/drawing/2014/main" id="{0E7167D4-6D83-74A8-6EAF-B09D223BB30B}"/>
                  </a:ext>
                </a:extLst>
              </p:cNvPr>
              <p:cNvCxnSpPr>
                <a:cxnSpLocks/>
                <a:stCxn id="44" idx="3"/>
                <a:endCxn id="45" idx="3"/>
              </p:cNvCxnSpPr>
              <p:nvPr/>
            </p:nvCxnSpPr>
            <p:spPr>
              <a:xfrm>
                <a:off x="9280768" y="3538386"/>
                <a:ext cx="246176" cy="1067617"/>
              </a:xfrm>
              <a:prstGeom prst="bentConnector3">
                <a:avLst>
                  <a:gd name="adj1" fmla="val 121298"/>
                </a:avLst>
              </a:prstGeom>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4B1F3422-DE0F-34AA-4F54-1A8D1829EA53}"/>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91339867-4347-C42F-3DC8-C16CB722373E}"/>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691768E9-E4FF-A3B6-B01A-F4EC101C6DAF}"/>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E640794-07D4-31A7-8E9E-65A4B365C921}"/>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171A76B-F4FC-777A-3930-893A65000C98}"/>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直線コネクタ 48">
              <a:extLst>
                <a:ext uri="{FF2B5EF4-FFF2-40B4-BE49-F238E27FC236}">
                  <a16:creationId xmlns:a16="http://schemas.microsoft.com/office/drawing/2014/main" id="{D82AD04C-F31B-7B20-9324-D1ECA6BC9E8A}"/>
                </a:ext>
              </a:extLst>
            </p:cNvPr>
            <p:cNvCxnSpPr>
              <a:cxnSpLocks/>
              <a:endCxn id="44" idx="0"/>
            </p:cNvCxnSpPr>
            <p:nvPr/>
          </p:nvCxnSpPr>
          <p:spPr>
            <a:xfrm flipH="1">
              <a:off x="8103151" y="2718362"/>
              <a:ext cx="787543" cy="1017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5196F52-146C-C41E-0159-2F9E1F89ADE3}"/>
                </a:ext>
              </a:extLst>
            </p:cNvPr>
            <p:cNvCxnSpPr>
              <a:cxnSpLocks/>
            </p:cNvCxnSpPr>
            <p:nvPr/>
          </p:nvCxnSpPr>
          <p:spPr>
            <a:xfrm flipH="1">
              <a:off x="8214011" y="2718362"/>
              <a:ext cx="1234938" cy="11190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09ABA0-1748-651C-AFF0-5807E88C8569}"/>
                </a:ext>
              </a:extLst>
            </p:cNvPr>
            <p:cNvCxnSpPr>
              <a:cxnSpLocks/>
            </p:cNvCxnSpPr>
            <p:nvPr/>
          </p:nvCxnSpPr>
          <p:spPr>
            <a:xfrm flipH="1">
              <a:off x="7944775" y="2725302"/>
              <a:ext cx="355082" cy="1112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a:extLst>
                <a:ext uri="{FF2B5EF4-FFF2-40B4-BE49-F238E27FC236}">
                  <a16:creationId xmlns:a16="http://schemas.microsoft.com/office/drawing/2014/main" id="{50498A08-E116-5CFD-C605-86FBAC8E0A7C}"/>
                </a:ext>
              </a:extLst>
            </p:cNvPr>
            <p:cNvSpPr/>
            <p:nvPr/>
          </p:nvSpPr>
          <p:spPr>
            <a:xfrm>
              <a:off x="9763064" y="2110428"/>
              <a:ext cx="692904" cy="675094"/>
            </a:xfrm>
            <a:prstGeom prst="arc">
              <a:avLst>
                <a:gd name="adj1" fmla="val 10864334"/>
                <a:gd name="adj2" fmla="val 21525577"/>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435C5F6F-54CF-AB90-2003-2B655FC951CE}"/>
                </a:ext>
              </a:extLst>
            </p:cNvPr>
            <p:cNvGrpSpPr/>
            <p:nvPr/>
          </p:nvGrpSpPr>
          <p:grpSpPr>
            <a:xfrm>
              <a:off x="10003597" y="3736149"/>
              <a:ext cx="904875" cy="1781390"/>
              <a:chOff x="8622069" y="3163150"/>
              <a:chExt cx="904875" cy="1781390"/>
            </a:xfrm>
          </p:grpSpPr>
          <p:cxnSp>
            <p:nvCxnSpPr>
              <p:cNvPr id="67" name="コネクタ: カギ線 66">
                <a:extLst>
                  <a:ext uri="{FF2B5EF4-FFF2-40B4-BE49-F238E27FC236}">
                    <a16:creationId xmlns:a16="http://schemas.microsoft.com/office/drawing/2014/main" id="{AEC32811-FA0D-C4D4-05B9-A0CCD4E3C1D9}"/>
                  </a:ext>
                </a:extLst>
              </p:cNvPr>
              <p:cNvCxnSpPr>
                <a:cxnSpLocks/>
                <a:stCxn id="69" idx="3"/>
                <a:endCxn id="70"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7CA75912-E56A-36BB-546F-E298949A9CF2}"/>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70" name="図 69">
                <a:extLst>
                  <a:ext uri="{FF2B5EF4-FFF2-40B4-BE49-F238E27FC236}">
                    <a16:creationId xmlns:a16="http://schemas.microsoft.com/office/drawing/2014/main" id="{BC002777-74A1-8DB6-0BDC-F03301FBE75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71" name="直線コネクタ 70">
                <a:extLst>
                  <a:ext uri="{FF2B5EF4-FFF2-40B4-BE49-F238E27FC236}">
                    <a16:creationId xmlns:a16="http://schemas.microsoft.com/office/drawing/2014/main" id="{38A2EF92-B6DF-306C-0201-C3C21455B84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2CD5267E-DA3D-48F1-BB90-A634A79336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EAA8B153-15CF-85E8-5B28-48BD01137F40}"/>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テキスト ボックス 75">
              <a:extLst>
                <a:ext uri="{FF2B5EF4-FFF2-40B4-BE49-F238E27FC236}">
                  <a16:creationId xmlns:a16="http://schemas.microsoft.com/office/drawing/2014/main" id="{7A4AC507-0019-F98B-192F-E429FD2EE820}"/>
                </a:ext>
              </a:extLst>
            </p:cNvPr>
            <p:cNvSpPr txBox="1"/>
            <p:nvPr/>
          </p:nvSpPr>
          <p:spPr>
            <a:xfrm>
              <a:off x="9212640" y="3322019"/>
              <a:ext cx="2078947" cy="276999"/>
            </a:xfrm>
            <a:prstGeom prst="rect">
              <a:avLst/>
            </a:prstGeom>
            <a:solidFill>
              <a:schemeClr val="accent6">
                <a:lumMod val="20000"/>
                <a:lumOff val="80000"/>
              </a:schemeClr>
            </a:solidFill>
            <a:ln w="28575">
              <a:solidFill>
                <a:srgbClr val="92D050"/>
              </a:solidFill>
            </a:ln>
          </p:spPr>
          <p:txBody>
            <a:bodyPr wrap="square" rtlCol="0">
              <a:spAutoFit/>
            </a:bodyPr>
            <a:lstStyle/>
            <a:p>
              <a:r>
                <a:rPr lang="ja-JP" altLang="en-US" sz="1200" dirty="0">
                  <a:solidFill>
                    <a:srgbClr val="FF0000"/>
                  </a:solidFill>
                </a:rPr>
                <a:t>出力側端子として使用可</a:t>
              </a:r>
              <a:endParaRPr kumimoji="1" lang="en-US" altLang="ja-JP" sz="1200" dirty="0">
                <a:solidFill>
                  <a:srgbClr val="FF0000"/>
                </a:solidFill>
              </a:endParaRPr>
            </a:p>
          </p:txBody>
        </p:sp>
      </p:grpSp>
      <p:grpSp>
        <p:nvGrpSpPr>
          <p:cNvPr id="3" name="グループ化 2">
            <a:extLst>
              <a:ext uri="{FF2B5EF4-FFF2-40B4-BE49-F238E27FC236}">
                <a16:creationId xmlns:a16="http://schemas.microsoft.com/office/drawing/2014/main" id="{E48A5125-CF27-B624-2C19-DC43B98485C8}"/>
              </a:ext>
            </a:extLst>
          </p:cNvPr>
          <p:cNvGrpSpPr/>
          <p:nvPr/>
        </p:nvGrpSpPr>
        <p:grpSpPr>
          <a:xfrm>
            <a:off x="9584963" y="724474"/>
            <a:ext cx="2500261" cy="1568451"/>
            <a:chOff x="9660765" y="1763265"/>
            <a:chExt cx="2500261" cy="1568451"/>
          </a:xfrm>
        </p:grpSpPr>
        <p:sp>
          <p:nvSpPr>
            <p:cNvPr id="5" name="円弧 4">
              <a:extLst>
                <a:ext uri="{FF2B5EF4-FFF2-40B4-BE49-F238E27FC236}">
                  <a16:creationId xmlns:a16="http://schemas.microsoft.com/office/drawing/2014/main" id="{05622275-EE62-BA54-88B5-D55DCA15DC0D}"/>
                </a:ext>
              </a:extLst>
            </p:cNvPr>
            <p:cNvSpPr/>
            <p:nvPr/>
          </p:nvSpPr>
          <p:spPr>
            <a:xfrm>
              <a:off x="9660765" y="2725821"/>
              <a:ext cx="452455" cy="605895"/>
            </a:xfrm>
            <a:prstGeom prst="arc">
              <a:avLst>
                <a:gd name="adj1" fmla="val 10879546"/>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A69879-161E-5E0D-382B-AD48D26B234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cxnSp>
        <p:nvCxnSpPr>
          <p:cNvPr id="15" name="直線コネクタ 14">
            <a:extLst>
              <a:ext uri="{FF2B5EF4-FFF2-40B4-BE49-F238E27FC236}">
                <a16:creationId xmlns:a16="http://schemas.microsoft.com/office/drawing/2014/main" id="{613E4AB3-E202-400E-3B56-B351BF763776}"/>
              </a:ext>
            </a:extLst>
          </p:cNvPr>
          <p:cNvCxnSpPr>
            <a:cxnSpLocks/>
            <a:stCxn id="5" idx="0"/>
          </p:cNvCxnSpPr>
          <p:nvPr/>
        </p:nvCxnSpPr>
        <p:spPr>
          <a:xfrm>
            <a:off x="9584997" y="1984743"/>
            <a:ext cx="99411" cy="751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76E8EF65-ECE1-AD56-9AEC-D193387189E7}"/>
              </a:ext>
            </a:extLst>
          </p:cNvPr>
          <p:cNvCxnSpPr>
            <a:cxnSpLocks/>
          </p:cNvCxnSpPr>
          <p:nvPr/>
        </p:nvCxnSpPr>
        <p:spPr>
          <a:xfrm flipH="1">
            <a:off x="9536047" y="2000498"/>
            <a:ext cx="58824" cy="748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D6A3E5D5-63F1-6749-4229-6A276FECDB74}"/>
              </a:ext>
            </a:extLst>
          </p:cNvPr>
          <p:cNvSpPr txBox="1"/>
          <p:nvPr/>
        </p:nvSpPr>
        <p:spPr>
          <a:xfrm>
            <a:off x="3255793" y="1223159"/>
            <a:ext cx="5064579" cy="646331"/>
          </a:xfrm>
          <a:prstGeom prst="rect">
            <a:avLst/>
          </a:prstGeom>
          <a:noFill/>
        </p:spPr>
        <p:txBody>
          <a:bodyPr wrap="square" rtlCol="0">
            <a:spAutoFit/>
          </a:bodyPr>
          <a:lstStyle/>
          <a:p>
            <a:r>
              <a:rPr kumimoji="1" lang="ja-JP" altLang="en-US" dirty="0"/>
              <a:t>組合せ認定ブレーカ（認定取得は</a:t>
            </a:r>
            <a:r>
              <a:rPr kumimoji="1" lang="en-US" altLang="ja-JP" dirty="0"/>
              <a:t>600AT</a:t>
            </a:r>
            <a:r>
              <a:rPr kumimoji="1" lang="ja-JP" altLang="en-US" dirty="0"/>
              <a:t>まで）</a:t>
            </a:r>
            <a:endParaRPr kumimoji="1" lang="en-US" altLang="ja-JP" dirty="0"/>
          </a:p>
          <a:p>
            <a:r>
              <a:rPr kumimoji="1" lang="en-US" altLang="ja-JP" dirty="0"/>
              <a:t>BW630RAGU-3P600</a:t>
            </a:r>
          </a:p>
        </p:txBody>
      </p:sp>
      <p:pic>
        <p:nvPicPr>
          <p:cNvPr id="61" name="図 60">
            <a:extLst>
              <a:ext uri="{FF2B5EF4-FFF2-40B4-BE49-F238E27FC236}">
                <a16:creationId xmlns:a16="http://schemas.microsoft.com/office/drawing/2014/main" id="{6156F323-DA2F-8F9F-C8C5-519AC6B2B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5581" y="2138919"/>
            <a:ext cx="1141907" cy="856430"/>
          </a:xfrm>
          <a:prstGeom prst="rect">
            <a:avLst/>
          </a:prstGeom>
        </p:spPr>
      </p:pic>
      <p:sp>
        <p:nvSpPr>
          <p:cNvPr id="75" name="テキスト ボックス 74">
            <a:extLst>
              <a:ext uri="{FF2B5EF4-FFF2-40B4-BE49-F238E27FC236}">
                <a16:creationId xmlns:a16="http://schemas.microsoft.com/office/drawing/2014/main" id="{AE349CED-7142-6E4F-1576-D38637586875}"/>
              </a:ext>
            </a:extLst>
          </p:cNvPr>
          <p:cNvSpPr txBox="1"/>
          <p:nvPr/>
        </p:nvSpPr>
        <p:spPr>
          <a:xfrm>
            <a:off x="3847803" y="5796513"/>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sp>
        <p:nvSpPr>
          <p:cNvPr id="77" name="テキスト ボックス 76">
            <a:extLst>
              <a:ext uri="{FF2B5EF4-FFF2-40B4-BE49-F238E27FC236}">
                <a16:creationId xmlns:a16="http://schemas.microsoft.com/office/drawing/2014/main" id="{3387D22F-8A2C-DD18-01BF-5001035E0803}"/>
              </a:ext>
            </a:extLst>
          </p:cNvPr>
          <p:cNvSpPr txBox="1"/>
          <p:nvPr/>
        </p:nvSpPr>
        <p:spPr>
          <a:xfrm>
            <a:off x="8683920" y="4086420"/>
            <a:ext cx="2076538" cy="954107"/>
          </a:xfrm>
          <a:prstGeom prst="rect">
            <a:avLst/>
          </a:prstGeom>
          <a:noFill/>
        </p:spPr>
        <p:txBody>
          <a:bodyPr wrap="square" rtlCol="0">
            <a:spAutoFit/>
          </a:bodyPr>
          <a:lstStyle/>
          <a:p>
            <a:r>
              <a:rPr kumimoji="1" lang="ja-JP" altLang="en-US" sz="1400" dirty="0"/>
              <a:t>分岐数が</a:t>
            </a:r>
            <a:endParaRPr kumimoji="1" lang="en-US" altLang="ja-JP" sz="1400" dirty="0"/>
          </a:p>
          <a:p>
            <a:r>
              <a:rPr kumimoji="1" lang="ja-JP" altLang="en-US" sz="1400" dirty="0"/>
              <a:t>足りない場合には</a:t>
            </a:r>
            <a:endParaRPr kumimoji="1" lang="en-US" altLang="ja-JP" sz="1400" dirty="0"/>
          </a:p>
          <a:p>
            <a:r>
              <a:rPr kumimoji="1" lang="ja-JP" altLang="en-US" sz="1400" dirty="0"/>
              <a:t>適切な</a:t>
            </a:r>
            <a:endParaRPr kumimoji="1" lang="en-US" altLang="ja-JP" sz="1400" dirty="0"/>
          </a:p>
          <a:p>
            <a:r>
              <a:rPr kumimoji="1" lang="en-US" altLang="ja-JP" sz="1400" dirty="0"/>
              <a:t>CB+TB</a:t>
            </a:r>
            <a:r>
              <a:rPr kumimoji="1" lang="ja-JP" altLang="en-US" sz="1400" dirty="0"/>
              <a:t>追加</a:t>
            </a:r>
          </a:p>
        </p:txBody>
      </p:sp>
      <p:sp>
        <p:nvSpPr>
          <p:cNvPr id="43" name="スライド番号プレースホルダー 42">
            <a:extLst>
              <a:ext uri="{FF2B5EF4-FFF2-40B4-BE49-F238E27FC236}">
                <a16:creationId xmlns:a16="http://schemas.microsoft.com/office/drawing/2014/main" id="{5E9C167D-BA1D-0F25-A204-C0E9547C5094}"/>
              </a:ext>
            </a:extLst>
          </p:cNvPr>
          <p:cNvSpPr>
            <a:spLocks noGrp="1"/>
          </p:cNvSpPr>
          <p:nvPr>
            <p:ph type="sldNum" sz="quarter" idx="12"/>
          </p:nvPr>
        </p:nvSpPr>
        <p:spPr/>
        <p:txBody>
          <a:bodyPr/>
          <a:lstStyle/>
          <a:p>
            <a:fld id="{E7784300-A231-4CE8-BF2A-B73085566916}" type="slidenum">
              <a:rPr kumimoji="1" lang="ja-JP" altLang="en-US" smtClean="0"/>
              <a:t>34</a:t>
            </a:fld>
            <a:r>
              <a:rPr kumimoji="1" lang="ja-JP" altLang="en-US"/>
              <a:t>ページ</a:t>
            </a:r>
            <a:endParaRPr kumimoji="1" lang="ja-JP" altLang="en-US" dirty="0"/>
          </a:p>
        </p:txBody>
      </p:sp>
    </p:spTree>
    <p:extLst>
      <p:ext uri="{BB962C8B-B14F-4D97-AF65-F5344CB8AC3E}">
        <p14:creationId xmlns:p14="http://schemas.microsoft.com/office/powerpoint/2010/main" val="162389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812555" y="582670"/>
            <a:ext cx="10566889"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オサダ製分岐端子台と富士電機製ブレーカの組合せ（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　　　　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50AF    </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BW50RBGU+</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OTP-80N-2-3P-SCCR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2.1.2.2</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BW100EAGU+OTP-6000N-5-3P-SCCR</a:t>
            </a:r>
            <a:b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2.1.2.3</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rPr>
              <a:t>BW125JAGU+OTP-6000N-5-3P-SCCR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BW250JAGU+OTP-9000-3P-M10-SCCR</a:t>
            </a:r>
            <a:br>
              <a:rPr lang="en-US" altLang="ja-JP" sz="2400" dirty="0">
                <a:solidFill>
                  <a:prstClr val="black"/>
                </a:solidFill>
                <a:latin typeface="游ゴシック" panose="020B0400000000000000" pitchFamily="50" charset="-128"/>
                <a:ea typeface="游ゴシック" panose="020B0400000000000000" pitchFamily="50" charset="-128"/>
              </a:rPr>
            </a:br>
            <a:r>
              <a:rPr lang="en-US" altLang="ja-JP" sz="2400" dirty="0">
                <a:solidFill>
                  <a:prstClr val="black"/>
                </a:solidFill>
                <a:latin typeface="游ゴシック" panose="020B0400000000000000" pitchFamily="50" charset="-128"/>
                <a:ea typeface="游ゴシック" panose="020B0400000000000000" pitchFamily="50" charset="-128"/>
              </a:rPr>
              <a:t>2.1.2.5</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BW250RAGU+OTP-9000-3P-M10-SCCR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2.1.2.6</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BW400SAGU+OTP-7000-3P-SCCR</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35DF801-9EDF-3363-8F26-3C14589202C9}"/>
              </a:ext>
            </a:extLst>
          </p:cNvPr>
          <p:cNvSpPr txBox="1"/>
          <p:nvPr/>
        </p:nvSpPr>
        <p:spPr>
          <a:xfrm>
            <a:off x="334108" y="213338"/>
            <a:ext cx="11541369" cy="523220"/>
          </a:xfrm>
          <a:prstGeom prst="rect">
            <a:avLst/>
          </a:prstGeom>
          <a:noFill/>
        </p:spPr>
        <p:txBody>
          <a:bodyPr wrap="square">
            <a:spAutoFit/>
          </a:bodyPr>
          <a:lstStyle/>
          <a:p>
            <a:r>
              <a:rPr lang="en-US" altLang="ja-JP" sz="2800" dirty="0"/>
              <a:t>2.1</a:t>
            </a:r>
            <a:r>
              <a:rPr lang="ja-JP" altLang="en-US" sz="2800" dirty="0"/>
              <a:t>　富士電機製ブレーカとの組合せ</a:t>
            </a:r>
          </a:p>
        </p:txBody>
      </p:sp>
      <p:sp>
        <p:nvSpPr>
          <p:cNvPr id="9" name="スライド番号プレースホルダー 8">
            <a:extLst>
              <a:ext uri="{FF2B5EF4-FFF2-40B4-BE49-F238E27FC236}">
                <a16:creationId xmlns:a16="http://schemas.microsoft.com/office/drawing/2014/main" id="{9A36E911-7DCA-397F-9B3F-488D4577E257}"/>
              </a:ext>
            </a:extLst>
          </p:cNvPr>
          <p:cNvSpPr>
            <a:spLocks noGrp="1"/>
          </p:cNvSpPr>
          <p:nvPr>
            <p:ph type="sldNum" sz="quarter" idx="12"/>
          </p:nvPr>
        </p:nvSpPr>
        <p:spPr/>
        <p:txBody>
          <a:bodyPr/>
          <a:lstStyle/>
          <a:p>
            <a:fld id="{E7784300-A231-4CE8-BF2A-B73085566916}" type="slidenum">
              <a:rPr kumimoji="1" lang="ja-JP" altLang="en-US" smtClean="0"/>
              <a:t>35</a:t>
            </a:fld>
            <a:r>
              <a:rPr kumimoji="1" lang="ja-JP" altLang="en-US"/>
              <a:t>ページ</a:t>
            </a:r>
            <a:endParaRPr kumimoji="1" lang="ja-JP" altLang="en-US" dirty="0"/>
          </a:p>
        </p:txBody>
      </p:sp>
    </p:spTree>
    <p:extLst>
      <p:ext uri="{BB962C8B-B14F-4D97-AF65-F5344CB8AC3E}">
        <p14:creationId xmlns:p14="http://schemas.microsoft.com/office/powerpoint/2010/main" val="539305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1823" y="174966"/>
            <a:ext cx="11266513" cy="958121"/>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2.1.2.1</a:t>
            </a:r>
            <a:r>
              <a:rPr kumimoji="1" lang="ja-JP" altLang="en-US" sz="2800" dirty="0">
                <a:latin typeface="+mn-ea"/>
                <a:ea typeface="+mn-ea"/>
              </a:rPr>
              <a:t>　</a:t>
            </a:r>
            <a:r>
              <a:rPr kumimoji="1" lang="en-US" altLang="ja-JP" sz="2800" dirty="0">
                <a:latin typeface="+mn-ea"/>
                <a:ea typeface="+mn-ea"/>
              </a:rPr>
              <a:t>50AF</a:t>
            </a:r>
            <a:r>
              <a:rPr kumimoji="1" lang="ja-JP" altLang="en-US" sz="2800" dirty="0">
                <a:latin typeface="+mn-ea"/>
                <a:ea typeface="+mn-ea"/>
              </a:rPr>
              <a:t>　</a:t>
            </a:r>
            <a:r>
              <a:rPr kumimoji="1" lang="en-US" altLang="ja-JP" sz="2800" dirty="0">
                <a:latin typeface="+mn-ea"/>
                <a:ea typeface="+mn-ea"/>
              </a:rPr>
              <a:t>BW50RBGU+OTP-80N-2-3P-SCCR</a:t>
            </a:r>
            <a:br>
              <a:rPr kumimoji="1" lang="en-US" altLang="ja-JP"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18kA(AC240V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33842" y="130796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BW50RBGU-3P</a:t>
            </a:r>
          </a:p>
        </p:txBody>
      </p:sp>
      <p:grpSp>
        <p:nvGrpSpPr>
          <p:cNvPr id="13" name="グループ化 12">
            <a:extLst>
              <a:ext uri="{FF2B5EF4-FFF2-40B4-BE49-F238E27FC236}">
                <a16:creationId xmlns:a16="http://schemas.microsoft.com/office/drawing/2014/main" id="{6951A334-CF45-8693-6880-CE9BCA2C828E}"/>
              </a:ext>
            </a:extLst>
          </p:cNvPr>
          <p:cNvGrpSpPr/>
          <p:nvPr/>
        </p:nvGrpSpPr>
        <p:grpSpPr>
          <a:xfrm>
            <a:off x="827537" y="1307962"/>
            <a:ext cx="1976961" cy="3742640"/>
            <a:chOff x="1303627" y="2232449"/>
            <a:chExt cx="1976961" cy="3742640"/>
          </a:xfrm>
        </p:grpSpPr>
        <p:pic>
          <p:nvPicPr>
            <p:cNvPr id="12" name="図 11">
              <a:extLst>
                <a:ext uri="{FF2B5EF4-FFF2-40B4-BE49-F238E27FC236}">
                  <a16:creationId xmlns:a16="http://schemas.microsoft.com/office/drawing/2014/main" id="{1085807F-5A67-0738-E02D-1BB31BD16FAF}"/>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5" name="図 34">
              <a:extLst>
                <a:ext uri="{FF2B5EF4-FFF2-40B4-BE49-F238E27FC236}">
                  <a16:creationId xmlns:a16="http://schemas.microsoft.com/office/drawing/2014/main" id="{EBBC1783-E1BA-DF95-D2A1-42866A64D03C}"/>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33842" y="3626618"/>
            <a:ext cx="2743200" cy="1200329"/>
          </a:xfrm>
          <a:prstGeom prst="rect">
            <a:avLst/>
          </a:prstGeom>
          <a:noFill/>
        </p:spPr>
        <p:txBody>
          <a:bodyPr wrap="square" rtlCol="0">
            <a:spAutoFit/>
          </a:bodyPr>
          <a:lstStyle/>
          <a:p>
            <a:r>
              <a:rPr lang="en-US" altLang="ja-JP" dirty="0">
                <a:hlinkClick r:id="rId4"/>
              </a:rPr>
              <a:t>OTP-80N-2-xP-SCCR</a:t>
            </a:r>
            <a:endParaRPr lang="ja-JP" altLang="en-US" dirty="0"/>
          </a:p>
          <a:p>
            <a:r>
              <a:rPr kumimoji="1" lang="en-US" altLang="ja-JP" dirty="0"/>
              <a:t>AC600V</a:t>
            </a:r>
            <a:r>
              <a:rPr kumimoji="1" lang="ja-JP" altLang="en-US" dirty="0"/>
              <a:t>　</a:t>
            </a:r>
            <a:r>
              <a:rPr kumimoji="1" lang="en-US" altLang="ja-JP" dirty="0"/>
              <a:t>8</a:t>
            </a:r>
            <a:r>
              <a:rPr lang="en-US" altLang="ja-JP" dirty="0"/>
              <a:t>0</a:t>
            </a:r>
            <a:r>
              <a:rPr kumimoji="1" lang="en-US" altLang="ja-JP" dirty="0"/>
              <a:t>A</a:t>
            </a:r>
          </a:p>
          <a:p>
            <a:r>
              <a:rPr kumimoji="1" lang="en-US" altLang="ja-JP" dirty="0"/>
              <a:t>IN</a:t>
            </a:r>
            <a:r>
              <a:rPr kumimoji="1" lang="ja-JP" altLang="en-US" dirty="0"/>
              <a:t>：</a:t>
            </a:r>
            <a:r>
              <a:rPr kumimoji="1" lang="en-US" altLang="ja-JP" dirty="0"/>
              <a:t>M6×</a:t>
            </a:r>
            <a:r>
              <a:rPr kumimoji="1" lang="ja-JP" altLang="en-US" dirty="0"/>
              <a:t>１</a:t>
            </a:r>
            <a:endParaRPr kumimoji="1" lang="en-US" altLang="ja-JP" dirty="0"/>
          </a:p>
          <a:p>
            <a:r>
              <a:rPr lang="en-US" altLang="ja-JP" dirty="0"/>
              <a:t>OUT</a:t>
            </a:r>
            <a:r>
              <a:rPr lang="ja-JP" altLang="en-US" dirty="0"/>
              <a:t>：</a:t>
            </a:r>
            <a:r>
              <a:rPr lang="en-US" altLang="ja-JP" dirty="0"/>
              <a:t>M4×5</a:t>
            </a:r>
          </a:p>
        </p:txBody>
      </p:sp>
      <p:grpSp>
        <p:nvGrpSpPr>
          <p:cNvPr id="7" name="グループ化 6">
            <a:extLst>
              <a:ext uri="{FF2B5EF4-FFF2-40B4-BE49-F238E27FC236}">
                <a16:creationId xmlns:a16="http://schemas.microsoft.com/office/drawing/2014/main" id="{025967DB-B3F4-9711-CA3E-C75C8BC9EA68}"/>
              </a:ext>
            </a:extLst>
          </p:cNvPr>
          <p:cNvGrpSpPr/>
          <p:nvPr/>
        </p:nvGrpSpPr>
        <p:grpSpPr>
          <a:xfrm>
            <a:off x="220734" y="4264981"/>
            <a:ext cx="3405099" cy="2419613"/>
            <a:chOff x="169632" y="4264981"/>
            <a:chExt cx="3405099" cy="2419613"/>
          </a:xfrm>
        </p:grpSpPr>
        <p:sp>
          <p:nvSpPr>
            <p:cNvPr id="16" name="テキスト ボックス 15">
              <a:extLst>
                <a:ext uri="{FF2B5EF4-FFF2-40B4-BE49-F238E27FC236}">
                  <a16:creationId xmlns:a16="http://schemas.microsoft.com/office/drawing/2014/main" id="{F0BDA6EB-DE71-E148-5C26-D9C5FFA31E4F}"/>
                </a:ext>
              </a:extLst>
            </p:cNvPr>
            <p:cNvSpPr txBox="1"/>
            <p:nvPr/>
          </p:nvSpPr>
          <p:spPr>
            <a:xfrm>
              <a:off x="169632" y="5361155"/>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:12-8AWG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SCCR18kA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EBC225E1-154D-FF35-BE9C-BFB8AF4D4539}"/>
                </a:ext>
              </a:extLst>
            </p:cNvPr>
            <p:cNvCxnSpPr>
              <a:cxnSpLocks/>
              <a:stCxn id="16" idx="0"/>
              <a:endCxn id="21" idx="2"/>
            </p:cNvCxnSpPr>
            <p:nvPr/>
          </p:nvCxnSpPr>
          <p:spPr>
            <a:xfrm rot="16200000" flipV="1">
              <a:off x="1589219" y="5078191"/>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2E29F3AA-BB77-26C6-7E64-322A9951149A}"/>
                </a:ext>
              </a:extLst>
            </p:cNvPr>
            <p:cNvSpPr/>
            <p:nvPr/>
          </p:nvSpPr>
          <p:spPr>
            <a:xfrm>
              <a:off x="678754" y="4264981"/>
              <a:ext cx="2260014" cy="59366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DA71B29B-ABA4-8378-0531-517FA0933DD9}"/>
              </a:ext>
            </a:extLst>
          </p:cNvPr>
          <p:cNvGrpSpPr/>
          <p:nvPr/>
        </p:nvGrpSpPr>
        <p:grpSpPr>
          <a:xfrm>
            <a:off x="8495583" y="1082524"/>
            <a:ext cx="946217" cy="1790468"/>
            <a:chOff x="1303627" y="2232449"/>
            <a:chExt cx="1976961" cy="3742640"/>
          </a:xfrm>
        </p:grpSpPr>
        <p:pic>
          <p:nvPicPr>
            <p:cNvPr id="27" name="図 26">
              <a:extLst>
                <a:ext uri="{FF2B5EF4-FFF2-40B4-BE49-F238E27FC236}">
                  <a16:creationId xmlns:a16="http://schemas.microsoft.com/office/drawing/2014/main" id="{AE53D0C1-D0D0-29C5-C09B-8DD72FA12177}"/>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32" name="図 31">
              <a:extLst>
                <a:ext uri="{FF2B5EF4-FFF2-40B4-BE49-F238E27FC236}">
                  <a16:creationId xmlns:a16="http://schemas.microsoft.com/office/drawing/2014/main" id="{41FFFA6F-A03C-3BB4-4220-0A646795AB96}"/>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33" name="直線コネクタ 32">
              <a:extLst>
                <a:ext uri="{FF2B5EF4-FFF2-40B4-BE49-F238E27FC236}">
                  <a16:creationId xmlns:a16="http://schemas.microsoft.com/office/drawing/2014/main" id="{100C61D1-2671-20AE-1847-1F842837E1E6}"/>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D041FDE-6D1B-491A-1D72-A7C3F028075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DFF4F42-6B2C-97A3-7C83-5DC49FCCC58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C0E9C15D-2314-6B69-CAA1-BDCDC7B9B28E}"/>
              </a:ext>
            </a:extLst>
          </p:cNvPr>
          <p:cNvGrpSpPr/>
          <p:nvPr/>
        </p:nvGrpSpPr>
        <p:grpSpPr>
          <a:xfrm>
            <a:off x="8565313" y="3226499"/>
            <a:ext cx="3404714" cy="1790468"/>
            <a:chOff x="8565313" y="3226499"/>
            <a:chExt cx="3404714" cy="1790468"/>
          </a:xfrm>
        </p:grpSpPr>
        <p:grpSp>
          <p:nvGrpSpPr>
            <p:cNvPr id="37" name="グループ化 36">
              <a:extLst>
                <a:ext uri="{FF2B5EF4-FFF2-40B4-BE49-F238E27FC236}">
                  <a16:creationId xmlns:a16="http://schemas.microsoft.com/office/drawing/2014/main" id="{CB210ADE-0B31-2F35-683D-396FFF7F26D1}"/>
                </a:ext>
              </a:extLst>
            </p:cNvPr>
            <p:cNvGrpSpPr/>
            <p:nvPr/>
          </p:nvGrpSpPr>
          <p:grpSpPr>
            <a:xfrm>
              <a:off x="9211514" y="3515110"/>
              <a:ext cx="2758513" cy="1149685"/>
              <a:chOff x="9211514" y="3515110"/>
              <a:chExt cx="2758513" cy="1149685"/>
            </a:xfrm>
          </p:grpSpPr>
          <p:cxnSp>
            <p:nvCxnSpPr>
              <p:cNvPr id="38" name="コネクタ: カギ線 37">
                <a:extLst>
                  <a:ext uri="{FF2B5EF4-FFF2-40B4-BE49-F238E27FC236}">
                    <a16:creationId xmlns:a16="http://schemas.microsoft.com/office/drawing/2014/main" id="{77411C45-A431-8E76-BAA8-BC8E0C1881A6}"/>
                  </a:ext>
                </a:extLst>
              </p:cNvPr>
              <p:cNvCxnSpPr>
                <a:cxnSpLocks/>
                <a:stCxn id="47" idx="3"/>
                <a:endCxn id="48"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2DC2158-0BA2-975B-4025-D9BAC12DB0B8}"/>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6" name="グループ化 45">
              <a:extLst>
                <a:ext uri="{FF2B5EF4-FFF2-40B4-BE49-F238E27FC236}">
                  <a16:creationId xmlns:a16="http://schemas.microsoft.com/office/drawing/2014/main" id="{13241637-BF75-A77C-B04F-08F27D008D43}"/>
                </a:ext>
              </a:extLst>
            </p:cNvPr>
            <p:cNvGrpSpPr/>
            <p:nvPr/>
          </p:nvGrpSpPr>
          <p:grpSpPr>
            <a:xfrm>
              <a:off x="8565313" y="3226499"/>
              <a:ext cx="946217" cy="1790468"/>
              <a:chOff x="1303627" y="2232449"/>
              <a:chExt cx="1976961" cy="3742640"/>
            </a:xfrm>
          </p:grpSpPr>
          <p:pic>
            <p:nvPicPr>
              <p:cNvPr id="47" name="図 46">
                <a:extLst>
                  <a:ext uri="{FF2B5EF4-FFF2-40B4-BE49-F238E27FC236}">
                    <a16:creationId xmlns:a16="http://schemas.microsoft.com/office/drawing/2014/main" id="{2E2F8F73-B331-257E-88D1-862D07B2F34D}"/>
                  </a:ext>
                </a:extLst>
              </p:cNvPr>
              <p:cNvPicPr>
                <a:picLocks noChangeAspect="1"/>
              </p:cNvPicPr>
              <p:nvPr/>
            </p:nvPicPr>
            <p:blipFill>
              <a:blip r:embed="rId2"/>
              <a:stretch>
                <a:fillRect/>
              </a:stretch>
            </p:blipFill>
            <p:spPr>
              <a:xfrm>
                <a:off x="1989356" y="2232449"/>
                <a:ext cx="664399" cy="1206574"/>
              </a:xfrm>
              <a:prstGeom prst="rect">
                <a:avLst/>
              </a:prstGeom>
            </p:spPr>
          </p:pic>
          <p:pic>
            <p:nvPicPr>
              <p:cNvPr id="48" name="図 47">
                <a:extLst>
                  <a:ext uri="{FF2B5EF4-FFF2-40B4-BE49-F238E27FC236}">
                    <a16:creationId xmlns:a16="http://schemas.microsoft.com/office/drawing/2014/main" id="{E2D7B21E-03DD-57A1-CF5C-93628C59132B}"/>
                  </a:ext>
                </a:extLst>
              </p:cNvPr>
              <p:cNvPicPr>
                <a:picLocks noChangeAspect="1"/>
              </p:cNvPicPr>
              <p:nvPr/>
            </p:nvPicPr>
            <p:blipFill>
              <a:blip r:embed="rId3"/>
              <a:stretch>
                <a:fillRect/>
              </a:stretch>
            </p:blipFill>
            <p:spPr>
              <a:xfrm>
                <a:off x="1303627" y="4502786"/>
                <a:ext cx="1976961" cy="1472303"/>
              </a:xfrm>
              <a:prstGeom prst="rect">
                <a:avLst/>
              </a:prstGeom>
            </p:spPr>
          </p:pic>
          <p:cxnSp>
            <p:nvCxnSpPr>
              <p:cNvPr id="49" name="直線コネクタ 48">
                <a:extLst>
                  <a:ext uri="{FF2B5EF4-FFF2-40B4-BE49-F238E27FC236}">
                    <a16:creationId xmlns:a16="http://schemas.microsoft.com/office/drawing/2014/main" id="{BB33D3C8-3F30-1FDA-7662-4742C752F2C0}"/>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CFCC53C-A09A-F05A-8564-498AFFDE900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C125FE2-68C1-20BD-92C7-B5E4A77B5151}"/>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53">
            <a:extLst>
              <a:ext uri="{FF2B5EF4-FFF2-40B4-BE49-F238E27FC236}">
                <a16:creationId xmlns:a16="http://schemas.microsoft.com/office/drawing/2014/main" id="{926CAA1B-7254-C45E-9FF7-D5B02A01A337}"/>
              </a:ext>
            </a:extLst>
          </p:cNvPr>
          <p:cNvGrpSpPr/>
          <p:nvPr/>
        </p:nvGrpSpPr>
        <p:grpSpPr>
          <a:xfrm>
            <a:off x="2407434" y="2688326"/>
            <a:ext cx="3874165" cy="675270"/>
            <a:chOff x="2433027" y="2283487"/>
            <a:chExt cx="3874165" cy="675270"/>
          </a:xfrm>
        </p:grpSpPr>
        <p:sp>
          <p:nvSpPr>
            <p:cNvPr id="55" name="テキスト ボックス 54">
              <a:extLst>
                <a:ext uri="{FF2B5EF4-FFF2-40B4-BE49-F238E27FC236}">
                  <a16:creationId xmlns:a16="http://schemas.microsoft.com/office/drawing/2014/main" id="{6421BCD8-314A-5159-7B56-84273A169FDF}"/>
                </a:ext>
              </a:extLst>
            </p:cNvPr>
            <p:cNvSpPr txBox="1"/>
            <p:nvPr/>
          </p:nvSpPr>
          <p:spPr>
            <a:xfrm>
              <a:off x="3938333" y="2283487"/>
              <a:ext cx="236885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t>
              </a:r>
              <a:r>
                <a:rPr lang="en-US" altLang="ja-JP" dirty="0">
                  <a:solidFill>
                    <a:srgbClr val="0070C0"/>
                  </a:solidFill>
                </a:rPr>
                <a:t>-8</a:t>
              </a:r>
              <a:r>
                <a:rPr kumimoji="1" lang="en-US" altLang="ja-JP" dirty="0">
                  <a:solidFill>
                    <a:srgbClr val="0070C0"/>
                  </a:solidFill>
                </a:rPr>
                <a:t>AWG</a:t>
              </a:r>
              <a:endParaRPr lang="en-US" altLang="ja-JP" dirty="0">
                <a:solidFill>
                  <a:srgbClr val="0070C0"/>
                </a:solidFill>
              </a:endParaRPr>
            </a:p>
          </p:txBody>
        </p:sp>
        <p:cxnSp>
          <p:nvCxnSpPr>
            <p:cNvPr id="56" name="コネクタ: カギ線 55">
              <a:extLst>
                <a:ext uri="{FF2B5EF4-FFF2-40B4-BE49-F238E27FC236}">
                  <a16:creationId xmlns:a16="http://schemas.microsoft.com/office/drawing/2014/main" id="{0684D03D-725D-28CE-3815-38DD14A6EF73}"/>
                </a:ext>
              </a:extLst>
            </p:cNvPr>
            <p:cNvCxnSpPr>
              <a:cxnSpLocks/>
              <a:stCxn id="55" idx="2"/>
            </p:cNvCxnSpPr>
            <p:nvPr/>
          </p:nvCxnSpPr>
          <p:spPr>
            <a:xfrm rot="5400000">
              <a:off x="3624926" y="1460920"/>
              <a:ext cx="305938" cy="268973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67712FC0-AEA8-4C24-37BC-674AD745C5C6}"/>
              </a:ext>
            </a:extLst>
          </p:cNvPr>
          <p:cNvGrpSpPr/>
          <p:nvPr/>
        </p:nvGrpSpPr>
        <p:grpSpPr>
          <a:xfrm>
            <a:off x="8573051" y="2709751"/>
            <a:ext cx="619137" cy="582397"/>
            <a:chOff x="8573051" y="2709751"/>
            <a:chExt cx="619137" cy="582397"/>
          </a:xfrm>
        </p:grpSpPr>
        <p:cxnSp>
          <p:nvCxnSpPr>
            <p:cNvPr id="60" name="直線コネクタ 59">
              <a:extLst>
                <a:ext uri="{FF2B5EF4-FFF2-40B4-BE49-F238E27FC236}">
                  <a16:creationId xmlns:a16="http://schemas.microsoft.com/office/drawing/2014/main" id="{6F3386BC-5DAC-87C2-033D-98C15A0F6519}"/>
                </a:ext>
              </a:extLst>
            </p:cNvPr>
            <p:cNvCxnSpPr>
              <a:cxnSpLocks/>
            </p:cNvCxnSpPr>
            <p:nvPr/>
          </p:nvCxnSpPr>
          <p:spPr>
            <a:xfrm flipH="1">
              <a:off x="9165690" y="2717597"/>
              <a:ext cx="26498" cy="5688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C4C10DC-5A53-1AB5-96D3-88D7A19442D9}"/>
                </a:ext>
              </a:extLst>
            </p:cNvPr>
            <p:cNvCxnSpPr>
              <a:cxnSpLocks/>
            </p:cNvCxnSpPr>
            <p:nvPr/>
          </p:nvCxnSpPr>
          <p:spPr>
            <a:xfrm>
              <a:off x="8893518" y="2739614"/>
              <a:ext cx="144903" cy="5525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78F0660-D693-9359-D19E-69FCD0B68600}"/>
                </a:ext>
              </a:extLst>
            </p:cNvPr>
            <p:cNvCxnSpPr>
              <a:cxnSpLocks/>
            </p:cNvCxnSpPr>
            <p:nvPr/>
          </p:nvCxnSpPr>
          <p:spPr>
            <a:xfrm>
              <a:off x="8573051" y="2709751"/>
              <a:ext cx="356453" cy="58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テキスト ボックス 69">
            <a:extLst>
              <a:ext uri="{FF2B5EF4-FFF2-40B4-BE49-F238E27FC236}">
                <a16:creationId xmlns:a16="http://schemas.microsoft.com/office/drawing/2014/main" id="{9835AAAF-1F39-990C-EECE-474ABD9F76A5}"/>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5" name="グループ化 4">
            <a:extLst>
              <a:ext uri="{FF2B5EF4-FFF2-40B4-BE49-F238E27FC236}">
                <a16:creationId xmlns:a16="http://schemas.microsoft.com/office/drawing/2014/main" id="{AF6BE39B-DD7C-AF96-5F60-72BA0D63907E}"/>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89DB2AD0-5EC8-1BD1-364C-70CF944D21D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17E11AC-39E9-F5B8-560D-E1A1A2780AEB}"/>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937F8A45-3AAF-2516-E0C5-A363A365CA1D}"/>
              </a:ext>
            </a:extLst>
          </p:cNvPr>
          <p:cNvSpPr>
            <a:spLocks noGrp="1"/>
          </p:cNvSpPr>
          <p:nvPr>
            <p:ph type="sldNum" sz="quarter" idx="12"/>
          </p:nvPr>
        </p:nvSpPr>
        <p:spPr/>
        <p:txBody>
          <a:bodyPr/>
          <a:lstStyle/>
          <a:p>
            <a:fld id="{E7784300-A231-4CE8-BF2A-B73085566916}" type="slidenum">
              <a:rPr kumimoji="1" lang="ja-JP" altLang="en-US" smtClean="0"/>
              <a:t>36</a:t>
            </a:fld>
            <a:r>
              <a:rPr kumimoji="1" lang="ja-JP" altLang="en-US"/>
              <a:t>ページ</a:t>
            </a:r>
            <a:endParaRPr kumimoji="1" lang="ja-JP" altLang="en-US" dirty="0"/>
          </a:p>
        </p:txBody>
      </p:sp>
    </p:spTree>
    <p:extLst>
      <p:ext uri="{BB962C8B-B14F-4D97-AF65-F5344CB8AC3E}">
        <p14:creationId xmlns:p14="http://schemas.microsoft.com/office/powerpoint/2010/main" val="4248727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366BE-AD56-8BB6-2ED2-7A28263E498E}"/>
              </a:ext>
            </a:extLst>
          </p:cNvPr>
          <p:cNvSpPr>
            <a:spLocks noGrp="1"/>
          </p:cNvSpPr>
          <p:nvPr>
            <p:ph type="title"/>
          </p:nvPr>
        </p:nvSpPr>
        <p:spPr>
          <a:xfrm>
            <a:off x="838200" y="136525"/>
            <a:ext cx="10515600" cy="520701"/>
          </a:xfrm>
        </p:spPr>
        <p:txBody>
          <a:bodyPr>
            <a:normAutofit/>
          </a:bodyPr>
          <a:lstStyle/>
          <a:p>
            <a:r>
              <a:rPr kumimoji="1" lang="en-US" altLang="ja-JP" sz="2800" dirty="0"/>
              <a:t>OTP-80N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2B619419-9020-A879-3D20-451A771D8D51}"/>
              </a:ext>
            </a:extLst>
          </p:cNvPr>
          <p:cNvGraphicFramePr>
            <a:graphicFrameLocks noGrp="1"/>
          </p:cNvGraphicFramePr>
          <p:nvPr>
            <p:ph idx="1"/>
            <p:extLst>
              <p:ext uri="{D42A27DB-BD31-4B8C-83A1-F6EECF244321}">
                <p14:modId xmlns:p14="http://schemas.microsoft.com/office/powerpoint/2010/main" val="4227095849"/>
              </p:ext>
            </p:extLst>
          </p:nvPr>
        </p:nvGraphicFramePr>
        <p:xfrm>
          <a:off x="838200" y="1690688"/>
          <a:ext cx="10515598" cy="4497676"/>
        </p:xfrm>
        <a:graphic>
          <a:graphicData uri="http://schemas.openxmlformats.org/drawingml/2006/table">
            <a:tbl>
              <a:tblPr/>
              <a:tblGrid>
                <a:gridCol w="2930174">
                  <a:extLst>
                    <a:ext uri="{9D8B030D-6E8A-4147-A177-3AD203B41FA5}">
                      <a16:colId xmlns:a16="http://schemas.microsoft.com/office/drawing/2014/main" val="27239245"/>
                    </a:ext>
                  </a:extLst>
                </a:gridCol>
                <a:gridCol w="1363865">
                  <a:extLst>
                    <a:ext uri="{9D8B030D-6E8A-4147-A177-3AD203B41FA5}">
                      <a16:colId xmlns:a16="http://schemas.microsoft.com/office/drawing/2014/main" val="3592679628"/>
                    </a:ext>
                  </a:extLst>
                </a:gridCol>
                <a:gridCol w="1469531">
                  <a:extLst>
                    <a:ext uri="{9D8B030D-6E8A-4147-A177-3AD203B41FA5}">
                      <a16:colId xmlns:a16="http://schemas.microsoft.com/office/drawing/2014/main" val="4250357311"/>
                    </a:ext>
                  </a:extLst>
                </a:gridCol>
                <a:gridCol w="1566491">
                  <a:extLst>
                    <a:ext uri="{9D8B030D-6E8A-4147-A177-3AD203B41FA5}">
                      <a16:colId xmlns:a16="http://schemas.microsoft.com/office/drawing/2014/main" val="3237227656"/>
                    </a:ext>
                  </a:extLst>
                </a:gridCol>
                <a:gridCol w="1566491">
                  <a:extLst>
                    <a:ext uri="{9D8B030D-6E8A-4147-A177-3AD203B41FA5}">
                      <a16:colId xmlns:a16="http://schemas.microsoft.com/office/drawing/2014/main" val="1446094696"/>
                    </a:ext>
                  </a:extLst>
                </a:gridCol>
                <a:gridCol w="589941">
                  <a:extLst>
                    <a:ext uri="{9D8B030D-6E8A-4147-A177-3AD203B41FA5}">
                      <a16:colId xmlns:a16="http://schemas.microsoft.com/office/drawing/2014/main" val="1312292755"/>
                    </a:ext>
                  </a:extLst>
                </a:gridCol>
                <a:gridCol w="589941">
                  <a:extLst>
                    <a:ext uri="{9D8B030D-6E8A-4147-A177-3AD203B41FA5}">
                      <a16:colId xmlns:a16="http://schemas.microsoft.com/office/drawing/2014/main" val="1890128095"/>
                    </a:ext>
                  </a:extLst>
                </a:gridCol>
                <a:gridCol w="439164">
                  <a:extLst>
                    <a:ext uri="{9D8B030D-6E8A-4147-A177-3AD203B41FA5}">
                      <a16:colId xmlns:a16="http://schemas.microsoft.com/office/drawing/2014/main" val="1036424731"/>
                    </a:ext>
                  </a:extLst>
                </a:gridCol>
              </a:tblGrid>
              <a:tr h="2248838">
                <a:tc rowSpan="2">
                  <a:txBody>
                    <a:bodyPr/>
                    <a:lstStyle/>
                    <a:p>
                      <a:pPr algn="l" fontAlgn="t"/>
                      <a:r>
                        <a:rPr lang="en-US" dirty="0">
                          <a:effectLst/>
                        </a:rPr>
                        <a:t>OTP-80N, OTP-80N-1, OTP-80N-2 or OTP-82N-1, followed by -1P through -4P,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BW50RAGU-3P050,</a:t>
                      </a:r>
                      <a:br>
                        <a:rPr lang="en-US">
                          <a:effectLst/>
                        </a:rPr>
                      </a:br>
                      <a:r>
                        <a:rPr lang="en-US">
                          <a:effectLst/>
                        </a:rPr>
                        <a:t>EW50RAGU-3P050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08270594"/>
                  </a:ext>
                </a:extLst>
              </a:tr>
              <a:tr h="2248838">
                <a:tc vMerge="1">
                  <a:txBody>
                    <a:bodyPr/>
                    <a:lstStyle/>
                    <a:p>
                      <a:endParaRPr kumimoji="1" lang="ja-JP" altLang="en-US"/>
                    </a:p>
                  </a:txBody>
                  <a:tcPr/>
                </a:tc>
                <a:tc>
                  <a:txBody>
                    <a:bodyPr/>
                    <a:lstStyle/>
                    <a:p>
                      <a:pPr algn="r" fontAlgn="t"/>
                      <a:r>
                        <a:rPr lang="en-US">
                          <a:effectLst/>
                        </a:rPr>
                        <a:t>10 - 8,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12 - 8,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effectLst/>
                        </a:rPr>
                        <a:t>BW50RBGU-3P050,</a:t>
                      </a:r>
                      <a:br>
                        <a:rPr lang="en-US">
                          <a:effectLst/>
                        </a:rPr>
                      </a:br>
                      <a:r>
                        <a:rPr lang="en-US">
                          <a:effectLst/>
                        </a:rPr>
                        <a:t>EW50RBGU-3P050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50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a:effectLst/>
                        </a:rPr>
                        <a:t>18,000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dirty="0">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70483049"/>
                  </a:ext>
                </a:extLst>
              </a:tr>
            </a:tbl>
          </a:graphicData>
        </a:graphic>
      </p:graphicFrame>
      <p:sp>
        <p:nvSpPr>
          <p:cNvPr id="10" name="正方形/長方形 9">
            <a:extLst>
              <a:ext uri="{FF2B5EF4-FFF2-40B4-BE49-F238E27FC236}">
                <a16:creationId xmlns:a16="http://schemas.microsoft.com/office/drawing/2014/main" id="{DCB54FB8-BE0F-16DF-3E5B-2EC913765307}"/>
              </a:ext>
            </a:extLst>
          </p:cNvPr>
          <p:cNvSpPr/>
          <p:nvPr/>
        </p:nvSpPr>
        <p:spPr>
          <a:xfrm>
            <a:off x="3784599" y="3953164"/>
            <a:ext cx="7569199" cy="2235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D24EB5-4A79-6C57-08D4-404A2C3C73DC}"/>
              </a:ext>
            </a:extLst>
          </p:cNvPr>
          <p:cNvSpPr>
            <a:spLocks noGrp="1"/>
          </p:cNvSpPr>
          <p:nvPr>
            <p:ph type="sldNum" sz="quarter" idx="12"/>
          </p:nvPr>
        </p:nvSpPr>
        <p:spPr/>
        <p:txBody>
          <a:bodyPr/>
          <a:lstStyle/>
          <a:p>
            <a:fld id="{E7784300-A231-4CE8-BF2A-B73085566916}" type="slidenum">
              <a:rPr kumimoji="1" lang="ja-JP" altLang="en-US" smtClean="0"/>
              <a:t>37</a:t>
            </a:fld>
            <a:r>
              <a:rPr kumimoji="1" lang="ja-JP" altLang="en-US"/>
              <a:t>ページ</a:t>
            </a:r>
            <a:endParaRPr kumimoji="1" lang="ja-JP" altLang="en-US" dirty="0"/>
          </a:p>
        </p:txBody>
      </p:sp>
    </p:spTree>
    <p:extLst>
      <p:ext uri="{BB962C8B-B14F-4D97-AF65-F5344CB8AC3E}">
        <p14:creationId xmlns:p14="http://schemas.microsoft.com/office/powerpoint/2010/main" val="200959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79B1A3F-9EF8-FDC1-3FCF-72B431FAFF64}"/>
              </a:ext>
            </a:extLst>
          </p:cNvPr>
          <p:cNvGrpSpPr/>
          <p:nvPr/>
        </p:nvGrpSpPr>
        <p:grpSpPr>
          <a:xfrm>
            <a:off x="8481197" y="808711"/>
            <a:ext cx="1065431" cy="1988909"/>
            <a:chOff x="1322938" y="2262554"/>
            <a:chExt cx="1938340" cy="3419220"/>
          </a:xfrm>
        </p:grpSpPr>
        <p:pic>
          <p:nvPicPr>
            <p:cNvPr id="57" name="図 56">
              <a:extLst>
                <a:ext uri="{FF2B5EF4-FFF2-40B4-BE49-F238E27FC236}">
                  <a16:creationId xmlns:a16="http://schemas.microsoft.com/office/drawing/2014/main" id="{3125918C-3C88-76F2-E9FA-180D47952DE5}"/>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58" name="図 57">
              <a:extLst>
                <a:ext uri="{FF2B5EF4-FFF2-40B4-BE49-F238E27FC236}">
                  <a16:creationId xmlns:a16="http://schemas.microsoft.com/office/drawing/2014/main" id="{69F9AAFA-8EE6-E28C-8BC1-F51D6E6EC1B7}"/>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59" name="直線コネクタ 58">
              <a:extLst>
                <a:ext uri="{FF2B5EF4-FFF2-40B4-BE49-F238E27FC236}">
                  <a16:creationId xmlns:a16="http://schemas.microsoft.com/office/drawing/2014/main" id="{485CC39F-E411-040D-A5C6-5C3E407547B6}"/>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DAC0337-7727-76C6-7163-AC2F63CBA22A}"/>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F608350-0DAE-D813-817E-C5F2DD016B7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80170" y="252775"/>
            <a:ext cx="11453764" cy="815236"/>
          </a:xfrm>
        </p:spPr>
        <p:txBody>
          <a:bodyPr>
            <a:no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2.1.2.2</a:t>
            </a:r>
            <a:r>
              <a:rPr kumimoji="1" lang="ja-JP" altLang="en-US" sz="2800" dirty="0">
                <a:latin typeface="+mn-ea"/>
                <a:ea typeface="+mn-ea"/>
              </a:rPr>
              <a:t>　</a:t>
            </a:r>
            <a:r>
              <a:rPr lang="en-US" altLang="ja-JP" sz="2800" dirty="0">
                <a:latin typeface="+mn-ea"/>
                <a:ea typeface="+mn-ea"/>
              </a:rPr>
              <a:t>10</a:t>
            </a:r>
            <a:r>
              <a:rPr kumimoji="1" lang="en-US" altLang="ja-JP" sz="2800" dirty="0">
                <a:latin typeface="+mn-ea"/>
                <a:ea typeface="+mn-ea"/>
              </a:rPr>
              <a:t>0AF</a:t>
            </a:r>
            <a:r>
              <a:rPr kumimoji="1" lang="ja-JP" altLang="en-US" sz="2800" dirty="0">
                <a:latin typeface="+mn-ea"/>
                <a:ea typeface="+mn-ea"/>
              </a:rPr>
              <a:t>　</a:t>
            </a:r>
            <a:r>
              <a:rPr kumimoji="1" lang="en-US" altLang="ja-JP" sz="2800" dirty="0">
                <a:latin typeface="+mn-ea"/>
                <a:ea typeface="+mn-ea"/>
              </a:rPr>
              <a:t>BW100EAGU+OTP-6000N-5-3P-SCCR</a:t>
            </a:r>
            <a:br>
              <a:rPr kumimoji="1" lang="en-US" altLang="ja-JP" sz="2800" dirty="0">
                <a:solidFill>
                  <a:srgbClr val="00B050"/>
                </a:solidFill>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14kA(AC240V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581400" y="15060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BW100EAGU-3P</a:t>
            </a:r>
          </a:p>
        </p:txBody>
      </p:sp>
      <p:grpSp>
        <p:nvGrpSpPr>
          <p:cNvPr id="35" name="グループ化 34">
            <a:extLst>
              <a:ext uri="{FF2B5EF4-FFF2-40B4-BE49-F238E27FC236}">
                <a16:creationId xmlns:a16="http://schemas.microsoft.com/office/drawing/2014/main" id="{ACFB3950-CF2A-E90B-3320-6B84C066843E}"/>
              </a:ext>
            </a:extLst>
          </p:cNvPr>
          <p:cNvGrpSpPr/>
          <p:nvPr/>
        </p:nvGrpSpPr>
        <p:grpSpPr>
          <a:xfrm>
            <a:off x="839591" y="1501017"/>
            <a:ext cx="1938340" cy="3419220"/>
            <a:chOff x="1322938" y="2262554"/>
            <a:chExt cx="1938340" cy="3419220"/>
          </a:xfrm>
        </p:grpSpPr>
        <p:pic>
          <p:nvPicPr>
            <p:cNvPr id="18" name="図 17">
              <a:extLst>
                <a:ext uri="{FF2B5EF4-FFF2-40B4-BE49-F238E27FC236}">
                  <a16:creationId xmlns:a16="http://schemas.microsoft.com/office/drawing/2014/main" id="{E731CE82-A1ED-2124-3AD2-1856A4338980}"/>
                </a:ext>
              </a:extLst>
            </p:cNvPr>
            <p:cNvPicPr>
              <a:picLocks noChangeAspect="1"/>
            </p:cNvPicPr>
            <p:nvPr/>
          </p:nvPicPr>
          <p:blipFill>
            <a:blip r:embed="rId2"/>
            <a:stretch>
              <a:fillRect/>
            </a:stretch>
          </p:blipFill>
          <p:spPr>
            <a:xfrm>
              <a:off x="1322938" y="4532730"/>
              <a:ext cx="1938340" cy="1149044"/>
            </a:xfrm>
            <a:prstGeom prst="rect">
              <a:avLst/>
            </a:prstGeom>
          </p:spPr>
        </p:pic>
        <p:pic>
          <p:nvPicPr>
            <p:cNvPr id="17" name="図 16">
              <a:extLst>
                <a:ext uri="{FF2B5EF4-FFF2-40B4-BE49-F238E27FC236}">
                  <a16:creationId xmlns:a16="http://schemas.microsoft.com/office/drawing/2014/main" id="{824D03CD-932F-D88D-FBDD-BFC2B44A6C50}"/>
                </a:ext>
              </a:extLst>
            </p:cNvPr>
            <p:cNvPicPr>
              <a:picLocks noChangeAspect="1"/>
            </p:cNvPicPr>
            <p:nvPr/>
          </p:nvPicPr>
          <p:blipFill>
            <a:blip r:embed="rId3"/>
            <a:stretch>
              <a:fillRect/>
            </a:stretch>
          </p:blipFill>
          <p:spPr>
            <a:xfrm flipH="1">
              <a:off x="1879700" y="2262554"/>
              <a:ext cx="879367" cy="1166446"/>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72813" y="3352011"/>
              <a:ext cx="23603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4246" y="3352011"/>
              <a:ext cx="159268" cy="15482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584860" y="3707418"/>
            <a:ext cx="2743200" cy="1200329"/>
          </a:xfrm>
          <a:prstGeom prst="rect">
            <a:avLst/>
          </a:prstGeom>
          <a:noFill/>
        </p:spPr>
        <p:txBody>
          <a:bodyPr wrap="square" rtlCol="0">
            <a:spAutoFit/>
          </a:bodyPr>
          <a:lstStyle/>
          <a:p>
            <a:r>
              <a:rPr lang="en-US" altLang="ja-JP" dirty="0">
                <a:hlinkClick r:id="rId4"/>
              </a:rPr>
              <a:t>OTP-6000-xP-SCCR</a:t>
            </a:r>
            <a:endParaRPr lang="ja-JP" altLang="en-US" dirty="0"/>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sp>
        <p:nvSpPr>
          <p:cNvPr id="13" name="テキスト ボックス 12">
            <a:extLst>
              <a:ext uri="{FF2B5EF4-FFF2-40B4-BE49-F238E27FC236}">
                <a16:creationId xmlns:a16="http://schemas.microsoft.com/office/drawing/2014/main" id="{4D50A16B-36E2-622B-2F02-EF607BC08D0F}"/>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6" name="グループ化 35">
            <a:extLst>
              <a:ext uri="{FF2B5EF4-FFF2-40B4-BE49-F238E27FC236}">
                <a16:creationId xmlns:a16="http://schemas.microsoft.com/office/drawing/2014/main" id="{927A0839-2761-BA44-49C7-25E959686539}"/>
              </a:ext>
            </a:extLst>
          </p:cNvPr>
          <p:cNvGrpSpPr/>
          <p:nvPr/>
        </p:nvGrpSpPr>
        <p:grpSpPr>
          <a:xfrm>
            <a:off x="2221833" y="2678822"/>
            <a:ext cx="4040422" cy="675269"/>
            <a:chOff x="2433025" y="2283487"/>
            <a:chExt cx="4040422" cy="675269"/>
          </a:xfrm>
        </p:grpSpPr>
        <p:sp>
          <p:nvSpPr>
            <p:cNvPr id="37" name="テキスト ボックス 36">
              <a:extLst>
                <a:ext uri="{FF2B5EF4-FFF2-40B4-BE49-F238E27FC236}">
                  <a16:creationId xmlns:a16="http://schemas.microsoft.com/office/drawing/2014/main" id="{914BA81D-BB58-9939-9FD3-85E3F2833047}"/>
                </a:ext>
              </a:extLst>
            </p:cNvPr>
            <p:cNvSpPr txBox="1"/>
            <p:nvPr/>
          </p:nvSpPr>
          <p:spPr>
            <a:xfrm>
              <a:off x="3578205" y="2283487"/>
              <a:ext cx="289524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6</a:t>
              </a:r>
              <a:r>
                <a:rPr kumimoji="1" lang="en-US" altLang="ja-JP" dirty="0">
                  <a:solidFill>
                    <a:srgbClr val="0070C0"/>
                  </a:solidFill>
                </a:rPr>
                <a:t>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p:txBody>
        </p:sp>
        <p:cxnSp>
          <p:nvCxnSpPr>
            <p:cNvPr id="38" name="コネクタ: カギ線 37">
              <a:extLst>
                <a:ext uri="{FF2B5EF4-FFF2-40B4-BE49-F238E27FC236}">
                  <a16:creationId xmlns:a16="http://schemas.microsoft.com/office/drawing/2014/main" id="{60E6FC80-C1F7-DFF4-71A8-6AE8FD2C065F}"/>
                </a:ext>
              </a:extLst>
            </p:cNvPr>
            <p:cNvCxnSpPr>
              <a:cxnSpLocks/>
              <a:stCxn id="37" idx="2"/>
            </p:cNvCxnSpPr>
            <p:nvPr/>
          </p:nvCxnSpPr>
          <p:spPr>
            <a:xfrm rot="5400000">
              <a:off x="3576458" y="1509387"/>
              <a:ext cx="305936" cy="2592801"/>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E6F5D66F-86C8-111D-6DB6-A870F8EC3CB9}"/>
              </a:ext>
            </a:extLst>
          </p:cNvPr>
          <p:cNvGrpSpPr/>
          <p:nvPr/>
        </p:nvGrpSpPr>
        <p:grpSpPr>
          <a:xfrm>
            <a:off x="188070" y="4288262"/>
            <a:ext cx="3405099" cy="2371972"/>
            <a:chOff x="576657" y="4564526"/>
            <a:chExt cx="3405099" cy="2371972"/>
          </a:xfrm>
        </p:grpSpPr>
        <p:sp>
          <p:nvSpPr>
            <p:cNvPr id="40" name="テキスト ボックス 39">
              <a:extLst>
                <a:ext uri="{FF2B5EF4-FFF2-40B4-BE49-F238E27FC236}">
                  <a16:creationId xmlns:a16="http://schemas.microsoft.com/office/drawing/2014/main" id="{EF0A82ED-01B3-3A7E-F281-FCB131571C65}"/>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:10-8AWG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SCCR14kA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41" name="コネクタ: カギ線 40">
              <a:extLst>
                <a:ext uri="{FF2B5EF4-FFF2-40B4-BE49-F238E27FC236}">
                  <a16:creationId xmlns:a16="http://schemas.microsoft.com/office/drawing/2014/main" id="{A63BDD02-DACE-8F08-AA0F-2A3FE928B056}"/>
                </a:ext>
              </a:extLst>
            </p:cNvPr>
            <p:cNvCxnSpPr>
              <a:cxnSpLocks/>
              <a:stCxn id="40" idx="0"/>
              <a:endCxn id="42" idx="2"/>
            </p:cNvCxnSpPr>
            <p:nvPr/>
          </p:nvCxnSpPr>
          <p:spPr>
            <a:xfrm rot="16200000" flipV="1">
              <a:off x="1968268" y="5302119"/>
              <a:ext cx="558459"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C00D0511-B7A8-23BF-FC08-7CACED4CDAA1}"/>
                </a:ext>
              </a:extLst>
            </p:cNvPr>
            <p:cNvSpPr/>
            <p:nvPr/>
          </p:nvSpPr>
          <p:spPr>
            <a:xfrm>
              <a:off x="1085779" y="4564526"/>
              <a:ext cx="2260014" cy="490074"/>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4A61F654-244A-8F93-F24E-8AE41558275D}"/>
              </a:ext>
            </a:extLst>
          </p:cNvPr>
          <p:cNvGrpSpPr/>
          <p:nvPr/>
        </p:nvGrpSpPr>
        <p:grpSpPr>
          <a:xfrm>
            <a:off x="8565313" y="3226499"/>
            <a:ext cx="3404714" cy="1790468"/>
            <a:chOff x="8565313" y="3226499"/>
            <a:chExt cx="3404714" cy="1790468"/>
          </a:xfrm>
        </p:grpSpPr>
        <p:grpSp>
          <p:nvGrpSpPr>
            <p:cNvPr id="47" name="グループ化 46">
              <a:extLst>
                <a:ext uri="{FF2B5EF4-FFF2-40B4-BE49-F238E27FC236}">
                  <a16:creationId xmlns:a16="http://schemas.microsoft.com/office/drawing/2014/main" id="{01340B6D-B53F-8A12-F767-74A85C6A9004}"/>
                </a:ext>
              </a:extLst>
            </p:cNvPr>
            <p:cNvGrpSpPr/>
            <p:nvPr/>
          </p:nvGrpSpPr>
          <p:grpSpPr>
            <a:xfrm>
              <a:off x="9211514" y="3515110"/>
              <a:ext cx="2758513" cy="1149685"/>
              <a:chOff x="9211514" y="3515110"/>
              <a:chExt cx="2758513" cy="1149685"/>
            </a:xfrm>
          </p:grpSpPr>
          <p:cxnSp>
            <p:nvCxnSpPr>
              <p:cNvPr id="54" name="コネクタ: カギ線 53">
                <a:extLst>
                  <a:ext uri="{FF2B5EF4-FFF2-40B4-BE49-F238E27FC236}">
                    <a16:creationId xmlns:a16="http://schemas.microsoft.com/office/drawing/2014/main" id="{50B6EE40-12D4-91BB-2C1A-42901AB46F27}"/>
                  </a:ext>
                </a:extLst>
              </p:cNvPr>
              <p:cNvCxnSpPr>
                <a:cxnSpLocks/>
                <a:stCxn id="49" idx="3"/>
                <a:endCxn id="50" idx="3"/>
              </p:cNvCxnSpPr>
              <p:nvPr/>
            </p:nvCxnSpPr>
            <p:spPr>
              <a:xfrm>
                <a:off x="9211514" y="3515110"/>
                <a:ext cx="300016" cy="1149685"/>
              </a:xfrm>
              <a:prstGeom prst="bentConnector3">
                <a:avLst>
                  <a:gd name="adj1" fmla="val 176196"/>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2995031E-8ADA-EACA-69AB-BBE185412DCB}"/>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grpSp>
        <p:grpSp>
          <p:nvGrpSpPr>
            <p:cNvPr id="48" name="グループ化 47">
              <a:extLst>
                <a:ext uri="{FF2B5EF4-FFF2-40B4-BE49-F238E27FC236}">
                  <a16:creationId xmlns:a16="http://schemas.microsoft.com/office/drawing/2014/main" id="{B405B351-DE4A-62FB-113C-B8A7A4A0D9B6}"/>
                </a:ext>
              </a:extLst>
            </p:cNvPr>
            <p:cNvGrpSpPr/>
            <p:nvPr/>
          </p:nvGrpSpPr>
          <p:grpSpPr>
            <a:xfrm>
              <a:off x="8565313" y="3226499"/>
              <a:ext cx="946217" cy="1790468"/>
              <a:chOff x="1303627" y="2232449"/>
              <a:chExt cx="1976961" cy="3742640"/>
            </a:xfrm>
          </p:grpSpPr>
          <p:pic>
            <p:nvPicPr>
              <p:cNvPr id="49" name="図 48">
                <a:extLst>
                  <a:ext uri="{FF2B5EF4-FFF2-40B4-BE49-F238E27FC236}">
                    <a16:creationId xmlns:a16="http://schemas.microsoft.com/office/drawing/2014/main" id="{7F8F7F6D-D99C-6F46-6980-88CC075C463D}"/>
                  </a:ext>
                </a:extLst>
              </p:cNvPr>
              <p:cNvPicPr>
                <a:picLocks noChangeAspect="1"/>
              </p:cNvPicPr>
              <p:nvPr/>
            </p:nvPicPr>
            <p:blipFill>
              <a:blip r:embed="rId5"/>
              <a:stretch>
                <a:fillRect/>
              </a:stretch>
            </p:blipFill>
            <p:spPr>
              <a:xfrm>
                <a:off x="1989356" y="2232449"/>
                <a:ext cx="664399" cy="1206574"/>
              </a:xfrm>
              <a:prstGeom prst="rect">
                <a:avLst/>
              </a:prstGeom>
            </p:spPr>
          </p:pic>
          <p:pic>
            <p:nvPicPr>
              <p:cNvPr id="50" name="図 49">
                <a:extLst>
                  <a:ext uri="{FF2B5EF4-FFF2-40B4-BE49-F238E27FC236}">
                    <a16:creationId xmlns:a16="http://schemas.microsoft.com/office/drawing/2014/main" id="{25A1AE9E-FAD4-EB4E-249D-C0AA62B0554A}"/>
                  </a:ext>
                </a:extLst>
              </p:cNvPr>
              <p:cNvPicPr>
                <a:picLocks noChangeAspect="1"/>
              </p:cNvPicPr>
              <p:nvPr/>
            </p:nvPicPr>
            <p:blipFill>
              <a:blip r:embed="rId6"/>
              <a:stretch>
                <a:fillRect/>
              </a:stretch>
            </p:blipFill>
            <p:spPr>
              <a:xfrm>
                <a:off x="1303627" y="4502786"/>
                <a:ext cx="1976961" cy="1472303"/>
              </a:xfrm>
              <a:prstGeom prst="rect">
                <a:avLst/>
              </a:prstGeom>
            </p:spPr>
          </p:pic>
          <p:cxnSp>
            <p:nvCxnSpPr>
              <p:cNvPr id="51" name="直線コネクタ 50">
                <a:extLst>
                  <a:ext uri="{FF2B5EF4-FFF2-40B4-BE49-F238E27FC236}">
                    <a16:creationId xmlns:a16="http://schemas.microsoft.com/office/drawing/2014/main" id="{39368CDE-0C07-CF89-AC8A-23504AC1A3DB}"/>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DAEA1A6-9B87-DF06-D953-7716DA3143F5}"/>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A4ADB0-EE1D-28C3-A7BF-08358D37F77E}"/>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グループ化 61">
            <a:extLst>
              <a:ext uri="{FF2B5EF4-FFF2-40B4-BE49-F238E27FC236}">
                <a16:creationId xmlns:a16="http://schemas.microsoft.com/office/drawing/2014/main" id="{A780424D-BD8C-E8F5-31F2-E71552BD71D0}"/>
              </a:ext>
            </a:extLst>
          </p:cNvPr>
          <p:cNvGrpSpPr/>
          <p:nvPr/>
        </p:nvGrpSpPr>
        <p:grpSpPr>
          <a:xfrm>
            <a:off x="8645217" y="2667463"/>
            <a:ext cx="566297" cy="624685"/>
            <a:chOff x="8645217" y="2667463"/>
            <a:chExt cx="566297" cy="624685"/>
          </a:xfrm>
        </p:grpSpPr>
        <p:cxnSp>
          <p:nvCxnSpPr>
            <p:cNvPr id="63" name="直線コネクタ 62">
              <a:extLst>
                <a:ext uri="{FF2B5EF4-FFF2-40B4-BE49-F238E27FC236}">
                  <a16:creationId xmlns:a16="http://schemas.microsoft.com/office/drawing/2014/main" id="{4453C1FF-AE14-980F-5394-B7EA5F5B3155}"/>
                </a:ext>
              </a:extLst>
            </p:cNvPr>
            <p:cNvCxnSpPr>
              <a:cxnSpLocks/>
            </p:cNvCxnSpPr>
            <p:nvPr/>
          </p:nvCxnSpPr>
          <p:spPr>
            <a:xfrm flipH="1">
              <a:off x="9165690" y="2678822"/>
              <a:ext cx="45824" cy="607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DD1A49C9-218E-2E97-52AE-ABE25C080F9D}"/>
                </a:ext>
              </a:extLst>
            </p:cNvPr>
            <p:cNvCxnSpPr>
              <a:cxnSpLocks/>
            </p:cNvCxnSpPr>
            <p:nvPr/>
          </p:nvCxnSpPr>
          <p:spPr>
            <a:xfrm>
              <a:off x="8929504" y="2695781"/>
              <a:ext cx="108917" cy="596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0643DDAD-17E7-AE5B-84EA-48B09E67F099}"/>
                </a:ext>
              </a:extLst>
            </p:cNvPr>
            <p:cNvCxnSpPr>
              <a:cxnSpLocks/>
            </p:cNvCxnSpPr>
            <p:nvPr/>
          </p:nvCxnSpPr>
          <p:spPr>
            <a:xfrm>
              <a:off x="8645217" y="2667463"/>
              <a:ext cx="284287" cy="624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EC5F97E-E4DB-9685-5241-E2478390E722}"/>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DA3B2D5D-DCC3-BB73-9FD4-F1CB6D51CB7B}"/>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746E258-D646-75F6-5A73-B8FC2C5247B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7" name="スライド番号プレースホルダー 6">
            <a:extLst>
              <a:ext uri="{FF2B5EF4-FFF2-40B4-BE49-F238E27FC236}">
                <a16:creationId xmlns:a16="http://schemas.microsoft.com/office/drawing/2014/main" id="{40AD7850-363F-CF13-DFDE-4AE77241A0E6}"/>
              </a:ext>
            </a:extLst>
          </p:cNvPr>
          <p:cNvSpPr>
            <a:spLocks noGrp="1"/>
          </p:cNvSpPr>
          <p:nvPr>
            <p:ph type="sldNum" sz="quarter" idx="12"/>
          </p:nvPr>
        </p:nvSpPr>
        <p:spPr/>
        <p:txBody>
          <a:bodyPr/>
          <a:lstStyle/>
          <a:p>
            <a:fld id="{E7784300-A231-4CE8-BF2A-B73085566916}" type="slidenum">
              <a:rPr kumimoji="1" lang="ja-JP" altLang="en-US" smtClean="0"/>
              <a:t>38</a:t>
            </a:fld>
            <a:r>
              <a:rPr kumimoji="1" lang="ja-JP" altLang="en-US"/>
              <a:t>ページ</a:t>
            </a:r>
            <a:endParaRPr kumimoji="1" lang="ja-JP" altLang="en-US" dirty="0"/>
          </a:p>
        </p:txBody>
      </p:sp>
    </p:spTree>
    <p:extLst>
      <p:ext uri="{BB962C8B-B14F-4D97-AF65-F5344CB8AC3E}">
        <p14:creationId xmlns:p14="http://schemas.microsoft.com/office/powerpoint/2010/main" val="1810171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2BA36-5A94-A80B-D970-81D7A83C0CF6}"/>
              </a:ext>
            </a:extLst>
          </p:cNvPr>
          <p:cNvSpPr>
            <a:spLocks noGrp="1"/>
          </p:cNvSpPr>
          <p:nvPr>
            <p:ph type="title"/>
          </p:nvPr>
        </p:nvSpPr>
        <p:spPr>
          <a:xfrm>
            <a:off x="838200" y="183262"/>
            <a:ext cx="10515600" cy="473963"/>
          </a:xfrm>
        </p:spPr>
        <p:txBody>
          <a:bodyPr>
            <a:normAutofit fontScale="90000"/>
          </a:bodyPr>
          <a:lstStyle/>
          <a:p>
            <a:r>
              <a:rPr kumimoji="1" lang="en-US" altLang="ja-JP" sz="2800" dirty="0"/>
              <a:t>OTP-6000N</a:t>
            </a:r>
            <a:r>
              <a:rPr kumimoji="1" lang="ja-JP" altLang="en-US" sz="2800" dirty="0"/>
              <a:t>シリーズとコンビネーション</a:t>
            </a:r>
          </a:p>
        </p:txBody>
      </p:sp>
      <p:graphicFrame>
        <p:nvGraphicFramePr>
          <p:cNvPr id="11" name="コンテンツ プレースホルダー 10">
            <a:extLst>
              <a:ext uri="{FF2B5EF4-FFF2-40B4-BE49-F238E27FC236}">
                <a16:creationId xmlns:a16="http://schemas.microsoft.com/office/drawing/2014/main" id="{6240C519-1AF9-0B83-0096-3CB39BEFA119}"/>
              </a:ext>
            </a:extLst>
          </p:cNvPr>
          <p:cNvGraphicFramePr>
            <a:graphicFrameLocks noGrp="1"/>
          </p:cNvGraphicFramePr>
          <p:nvPr>
            <p:ph idx="1"/>
            <p:extLst>
              <p:ext uri="{D42A27DB-BD31-4B8C-83A1-F6EECF244321}">
                <p14:modId xmlns:p14="http://schemas.microsoft.com/office/powerpoint/2010/main" val="1152043606"/>
              </p:ext>
            </p:extLst>
          </p:nvPr>
        </p:nvGraphicFramePr>
        <p:xfrm>
          <a:off x="720436" y="2626244"/>
          <a:ext cx="11150722" cy="1428750"/>
        </p:xfrm>
        <a:graphic>
          <a:graphicData uri="http://schemas.openxmlformats.org/drawingml/2006/table">
            <a:tbl>
              <a:tblPr/>
              <a:tblGrid>
                <a:gridCol w="3324244">
                  <a:extLst>
                    <a:ext uri="{9D8B030D-6E8A-4147-A177-3AD203B41FA5}">
                      <a16:colId xmlns:a16="http://schemas.microsoft.com/office/drawing/2014/main" val="1278387655"/>
                    </a:ext>
                  </a:extLst>
                </a:gridCol>
                <a:gridCol w="1108283">
                  <a:extLst>
                    <a:ext uri="{9D8B030D-6E8A-4147-A177-3AD203B41FA5}">
                      <a16:colId xmlns:a16="http://schemas.microsoft.com/office/drawing/2014/main" val="32637788"/>
                    </a:ext>
                  </a:extLst>
                </a:gridCol>
                <a:gridCol w="1547288">
                  <a:extLst>
                    <a:ext uri="{9D8B030D-6E8A-4147-A177-3AD203B41FA5}">
                      <a16:colId xmlns:a16="http://schemas.microsoft.com/office/drawing/2014/main" val="1081469436"/>
                    </a:ext>
                  </a:extLst>
                </a:gridCol>
                <a:gridCol w="1667164">
                  <a:extLst>
                    <a:ext uri="{9D8B030D-6E8A-4147-A177-3AD203B41FA5}">
                      <a16:colId xmlns:a16="http://schemas.microsoft.com/office/drawing/2014/main" val="3579527101"/>
                    </a:ext>
                  </a:extLst>
                </a:gridCol>
                <a:gridCol w="1777164">
                  <a:extLst>
                    <a:ext uri="{9D8B030D-6E8A-4147-A177-3AD203B41FA5}">
                      <a16:colId xmlns:a16="http://schemas.microsoft.com/office/drawing/2014/main" val="2133530437"/>
                    </a:ext>
                  </a:extLst>
                </a:gridCol>
                <a:gridCol w="559072">
                  <a:extLst>
                    <a:ext uri="{9D8B030D-6E8A-4147-A177-3AD203B41FA5}">
                      <a16:colId xmlns:a16="http://schemas.microsoft.com/office/drawing/2014/main" val="3275239936"/>
                    </a:ext>
                  </a:extLst>
                </a:gridCol>
                <a:gridCol w="669280">
                  <a:extLst>
                    <a:ext uri="{9D8B030D-6E8A-4147-A177-3AD203B41FA5}">
                      <a16:colId xmlns:a16="http://schemas.microsoft.com/office/drawing/2014/main" val="2255628672"/>
                    </a:ext>
                  </a:extLst>
                </a:gridCol>
                <a:gridCol w="498227">
                  <a:extLst>
                    <a:ext uri="{9D8B030D-6E8A-4147-A177-3AD203B41FA5}">
                      <a16:colId xmlns:a16="http://schemas.microsoft.com/office/drawing/2014/main" val="2709724552"/>
                    </a:ext>
                  </a:extLst>
                </a:gridCol>
              </a:tblGrid>
              <a:tr h="0">
                <a:tc>
                  <a:txBody>
                    <a:bodyPr/>
                    <a:lstStyle/>
                    <a:p>
                      <a:pPr algn="l" fontAlgn="t"/>
                      <a:r>
                        <a:rPr lang="en-US">
                          <a:effectLst/>
                        </a:rPr>
                        <a:t>OTP-6000N, OTP-6000N-1, OTP-6000N-2, OTP-6000N-3, OTP-6000N-4, OTP-6000N-5; followed by -3P thru -6P, followed by -SCCR.</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6 - 3, Prepared</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(M4)10 - 8</a:t>
                      </a:r>
                      <a:br>
                        <a:rPr lang="en-US">
                          <a:effectLst/>
                        </a:rPr>
                      </a:br>
                      <a:r>
                        <a:rPr lang="en-US">
                          <a:effectLst/>
                        </a:rPr>
                        <a:t>(M5)10 - 6</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Fuji Electric FA Components &amp; Systems</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effectLst/>
                        </a:rPr>
                        <a:t>BW100EAGU-3P100,</a:t>
                      </a:r>
                      <a:br>
                        <a:rPr lang="en-US">
                          <a:effectLst/>
                        </a:rPr>
                      </a:br>
                      <a:r>
                        <a:rPr lang="en-US">
                          <a:effectLst/>
                        </a:rPr>
                        <a:t>EW100EAGU-3P100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14,000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a:effectLst/>
                        </a:rPr>
                        <a:t>240</a:t>
                      </a:r>
                    </a:p>
                  </a:txBody>
                  <a:tcPr marL="28575" marR="28575" marT="28575" marB="2857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5721928"/>
                  </a:ext>
                </a:extLst>
              </a:tr>
            </a:tbl>
          </a:graphicData>
        </a:graphic>
      </p:graphicFrame>
      <p:sp>
        <p:nvSpPr>
          <p:cNvPr id="12" name="正方形/長方形 11">
            <a:extLst>
              <a:ext uri="{FF2B5EF4-FFF2-40B4-BE49-F238E27FC236}">
                <a16:creationId xmlns:a16="http://schemas.microsoft.com/office/drawing/2014/main" id="{A12062E3-F841-2F3F-1EBE-827F38E6C039}"/>
              </a:ext>
            </a:extLst>
          </p:cNvPr>
          <p:cNvSpPr/>
          <p:nvPr/>
        </p:nvSpPr>
        <p:spPr>
          <a:xfrm>
            <a:off x="4038600" y="2650457"/>
            <a:ext cx="7832558" cy="14287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C91E882C-BF6B-5FDA-0EA8-F83587A0C849}"/>
              </a:ext>
            </a:extLst>
          </p:cNvPr>
          <p:cNvSpPr>
            <a:spLocks noGrp="1"/>
          </p:cNvSpPr>
          <p:nvPr>
            <p:ph type="sldNum" sz="quarter" idx="12"/>
          </p:nvPr>
        </p:nvSpPr>
        <p:spPr/>
        <p:txBody>
          <a:bodyPr/>
          <a:lstStyle/>
          <a:p>
            <a:fld id="{E7784300-A231-4CE8-BF2A-B73085566916}" type="slidenum">
              <a:rPr kumimoji="1" lang="ja-JP" altLang="en-US" smtClean="0"/>
              <a:t>39</a:t>
            </a:fld>
            <a:r>
              <a:rPr kumimoji="1" lang="ja-JP" altLang="en-US"/>
              <a:t>ページ</a:t>
            </a:r>
            <a:endParaRPr kumimoji="1" lang="ja-JP" altLang="en-US" dirty="0"/>
          </a:p>
        </p:txBody>
      </p:sp>
    </p:spTree>
    <p:extLst>
      <p:ext uri="{BB962C8B-B14F-4D97-AF65-F5344CB8AC3E}">
        <p14:creationId xmlns:p14="http://schemas.microsoft.com/office/powerpoint/2010/main" val="17305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DAD68A-7CCE-8B3C-5246-0F1B034D82A8}"/>
              </a:ext>
            </a:extLst>
          </p:cNvPr>
          <p:cNvSpPr>
            <a:spLocks noGrp="1"/>
          </p:cNvSpPr>
          <p:nvPr>
            <p:ph type="title"/>
          </p:nvPr>
        </p:nvSpPr>
        <p:spPr>
          <a:xfrm>
            <a:off x="328246" y="46892"/>
            <a:ext cx="11535508" cy="589750"/>
          </a:xfrm>
        </p:spPr>
        <p:txBody>
          <a:bodyPr>
            <a:noAutofit/>
          </a:bodyPr>
          <a:lstStyle/>
          <a:p>
            <a:r>
              <a:rPr kumimoji="1" lang="en-US" altLang="ja-JP" sz="2800" dirty="0"/>
              <a:t>1</a:t>
            </a:r>
            <a:r>
              <a:rPr lang="en-US" altLang="ja-JP" sz="2800" dirty="0"/>
              <a:t>.</a:t>
            </a:r>
            <a:r>
              <a:rPr kumimoji="1" lang="ja-JP" altLang="en-US" sz="2800" dirty="0"/>
              <a:t>　配線分岐の方法</a:t>
            </a:r>
          </a:p>
        </p:txBody>
      </p:sp>
      <p:sp>
        <p:nvSpPr>
          <p:cNvPr id="9" name="テキスト ボックス 8">
            <a:extLst>
              <a:ext uri="{FF2B5EF4-FFF2-40B4-BE49-F238E27FC236}">
                <a16:creationId xmlns:a16="http://schemas.microsoft.com/office/drawing/2014/main" id="{3351286A-B854-C2A5-FFF0-7DBB6081B7FF}"/>
              </a:ext>
            </a:extLst>
          </p:cNvPr>
          <p:cNvSpPr txBox="1"/>
          <p:nvPr/>
        </p:nvSpPr>
        <p:spPr>
          <a:xfrm>
            <a:off x="2157480" y="5951042"/>
            <a:ext cx="6886988" cy="523220"/>
          </a:xfrm>
          <a:prstGeom prst="rect">
            <a:avLst/>
          </a:prstGeom>
          <a:solidFill>
            <a:schemeClr val="accent2">
              <a:lumMod val="20000"/>
              <a:lumOff val="80000"/>
            </a:schemeClr>
          </a:solidFill>
          <a:ln>
            <a:solidFill>
              <a:schemeClr val="tx1"/>
            </a:solidFill>
          </a:ln>
        </p:spPr>
        <p:txBody>
          <a:bodyPr wrap="square" rtlCol="0">
            <a:spAutoFit/>
          </a:bodyPr>
          <a:lstStyle/>
          <a:p>
            <a:r>
              <a:rPr lang="ja-JP" altLang="en-US" sz="1400" dirty="0"/>
              <a:t>注意）制御盤設置に当たって沿面距離等システムとしての検証が必要です。</a:t>
            </a:r>
            <a:endParaRPr lang="en-US" altLang="ja-JP" sz="1400" dirty="0"/>
          </a:p>
          <a:p>
            <a:r>
              <a:rPr kumimoji="1" lang="ja-JP" altLang="en-US" sz="1400" dirty="0"/>
              <a:t>　　　</a:t>
            </a:r>
            <a:r>
              <a:rPr lang="en-US" altLang="ja-JP" sz="1400" dirty="0"/>
              <a:t>NEC</a:t>
            </a:r>
            <a:r>
              <a:rPr kumimoji="1" lang="ja-JP" altLang="en-US" sz="1400" dirty="0"/>
              <a:t>　</a:t>
            </a:r>
            <a:r>
              <a:rPr kumimoji="1" lang="en-US" altLang="ja-JP" sz="1400" dirty="0"/>
              <a:t>430.53(D)</a:t>
            </a:r>
            <a:r>
              <a:rPr kumimoji="1" lang="ja-JP" altLang="en-US" sz="1400" dirty="0"/>
              <a:t>及び</a:t>
            </a:r>
            <a:r>
              <a:rPr kumimoji="1" lang="en-US" altLang="ja-JP" sz="1400" dirty="0"/>
              <a:t>UL508A</a:t>
            </a:r>
            <a:r>
              <a:rPr kumimoji="1" lang="ja-JP" altLang="en-US" sz="1400" dirty="0"/>
              <a:t>セクション</a:t>
            </a:r>
            <a:r>
              <a:rPr kumimoji="1" lang="en-US" altLang="ja-JP" sz="1400" dirty="0"/>
              <a:t>31.4.3</a:t>
            </a:r>
            <a:r>
              <a:rPr kumimoji="1" lang="ja-JP" altLang="en-US" sz="1400" dirty="0"/>
              <a:t>に準拠して設置して下さい。</a:t>
            </a:r>
          </a:p>
        </p:txBody>
      </p:sp>
      <p:sp>
        <p:nvSpPr>
          <p:cNvPr id="19" name="テキスト ボックス 18">
            <a:extLst>
              <a:ext uri="{FF2B5EF4-FFF2-40B4-BE49-F238E27FC236}">
                <a16:creationId xmlns:a16="http://schemas.microsoft.com/office/drawing/2014/main" id="{A68A48D1-F35C-F52E-E34D-CB7635865980}"/>
              </a:ext>
            </a:extLst>
          </p:cNvPr>
          <p:cNvSpPr txBox="1"/>
          <p:nvPr/>
        </p:nvSpPr>
        <p:spPr>
          <a:xfrm>
            <a:off x="388342" y="4845706"/>
            <a:ext cx="3553297" cy="923330"/>
          </a:xfrm>
          <a:prstGeom prst="rect">
            <a:avLst/>
          </a:prstGeom>
          <a:noFill/>
        </p:spPr>
        <p:txBody>
          <a:bodyPr wrap="square" rtlCol="0">
            <a:spAutoFit/>
          </a:bodyPr>
          <a:lstStyle/>
          <a:p>
            <a:r>
              <a:rPr kumimoji="1" lang="en-US" altLang="ja-JP" dirty="0">
                <a:solidFill>
                  <a:srgbClr val="FF0000"/>
                </a:solidFill>
              </a:rPr>
              <a:t>SCCR14kA</a:t>
            </a:r>
            <a:r>
              <a:rPr kumimoji="1" lang="ja-JP" altLang="en-US" dirty="0">
                <a:solidFill>
                  <a:srgbClr val="FF0000"/>
                </a:solidFill>
              </a:rPr>
              <a:t>から</a:t>
            </a:r>
            <a:r>
              <a:rPr kumimoji="1" lang="en-US" altLang="ja-JP" dirty="0">
                <a:solidFill>
                  <a:srgbClr val="FF0000"/>
                </a:solidFill>
              </a:rPr>
              <a:t>50kA</a:t>
            </a:r>
            <a:r>
              <a:rPr kumimoji="1" lang="ja-JP" altLang="en-US" dirty="0">
                <a:solidFill>
                  <a:srgbClr val="FF0000"/>
                </a:solidFill>
              </a:rPr>
              <a:t>まで対応</a:t>
            </a:r>
            <a:br>
              <a:rPr kumimoji="1" lang="en-US" altLang="ja-JP" dirty="0">
                <a:solidFill>
                  <a:srgbClr val="FF0000"/>
                </a:solidFill>
              </a:rPr>
            </a:br>
            <a:r>
              <a:rPr kumimoji="1" lang="en-US" altLang="ja-JP" dirty="0">
                <a:solidFill>
                  <a:srgbClr val="FF0000"/>
                </a:solidFill>
              </a:rPr>
              <a:t>(</a:t>
            </a:r>
            <a:r>
              <a:rPr kumimoji="1" lang="ja-JP" altLang="en-US" dirty="0">
                <a:solidFill>
                  <a:srgbClr val="FF0000"/>
                </a:solidFill>
              </a:rPr>
              <a:t>条件あり</a:t>
            </a:r>
            <a:r>
              <a:rPr kumimoji="1" lang="en-US" altLang="ja-JP" dirty="0">
                <a:solidFill>
                  <a:srgbClr val="FF0000"/>
                </a:solidFill>
              </a:rPr>
              <a:t>)</a:t>
            </a:r>
          </a:p>
          <a:p>
            <a:r>
              <a:rPr lang="ja-JP" altLang="en-US" dirty="0"/>
              <a:t>丸形圧着端子</a:t>
            </a:r>
            <a:r>
              <a:rPr lang="en-US" altLang="ja-JP" dirty="0"/>
              <a:t>OK</a:t>
            </a:r>
            <a:endParaRPr kumimoji="1" lang="ja-JP" altLang="en-US" dirty="0"/>
          </a:p>
        </p:txBody>
      </p:sp>
      <p:sp>
        <p:nvSpPr>
          <p:cNvPr id="20" name="テキスト ボックス 19">
            <a:extLst>
              <a:ext uri="{FF2B5EF4-FFF2-40B4-BE49-F238E27FC236}">
                <a16:creationId xmlns:a16="http://schemas.microsoft.com/office/drawing/2014/main" id="{3ADF5F59-56A7-F399-634B-91C5362AA511}"/>
              </a:ext>
            </a:extLst>
          </p:cNvPr>
          <p:cNvSpPr txBox="1"/>
          <p:nvPr/>
        </p:nvSpPr>
        <p:spPr>
          <a:xfrm>
            <a:off x="4319352" y="4847213"/>
            <a:ext cx="3553297" cy="646331"/>
          </a:xfrm>
          <a:prstGeom prst="rect">
            <a:avLst/>
          </a:prstGeom>
          <a:noFill/>
        </p:spPr>
        <p:txBody>
          <a:bodyPr wrap="square" rtlCol="0">
            <a:spAutoFit/>
          </a:bodyPr>
          <a:lstStyle/>
          <a:p>
            <a:r>
              <a:rPr kumimoji="1" lang="en-US" altLang="ja-JP" dirty="0"/>
              <a:t>SCCR10kA</a:t>
            </a:r>
            <a:r>
              <a:rPr kumimoji="1" lang="ja-JP" altLang="en-US" dirty="0"/>
              <a:t>まで</a:t>
            </a:r>
            <a:endParaRPr kumimoji="1" lang="en-US" altLang="ja-JP" dirty="0"/>
          </a:p>
          <a:p>
            <a:r>
              <a:rPr lang="ja-JP" altLang="en-US" dirty="0"/>
              <a:t>丸形圧着端子</a:t>
            </a:r>
            <a:r>
              <a:rPr lang="en-US" altLang="ja-JP" dirty="0"/>
              <a:t>OK</a:t>
            </a:r>
            <a:endParaRPr kumimoji="1" lang="ja-JP" altLang="en-US" dirty="0"/>
          </a:p>
        </p:txBody>
      </p:sp>
      <p:sp>
        <p:nvSpPr>
          <p:cNvPr id="22" name="テキスト ボックス 21">
            <a:extLst>
              <a:ext uri="{FF2B5EF4-FFF2-40B4-BE49-F238E27FC236}">
                <a16:creationId xmlns:a16="http://schemas.microsoft.com/office/drawing/2014/main" id="{0C8265E3-2CA2-6DAF-6A37-6727CD6F8BD3}"/>
              </a:ext>
            </a:extLst>
          </p:cNvPr>
          <p:cNvSpPr txBox="1"/>
          <p:nvPr/>
        </p:nvSpPr>
        <p:spPr>
          <a:xfrm>
            <a:off x="8250358" y="4845706"/>
            <a:ext cx="3553297" cy="923330"/>
          </a:xfrm>
          <a:prstGeom prst="rect">
            <a:avLst/>
          </a:prstGeom>
          <a:noFill/>
        </p:spPr>
        <p:txBody>
          <a:bodyPr wrap="square" rtlCol="0">
            <a:spAutoFit/>
          </a:bodyPr>
          <a:lstStyle/>
          <a:p>
            <a:r>
              <a:rPr kumimoji="1" lang="ja-JP" altLang="en-US" dirty="0"/>
              <a:t>指定されたヒューズと組合せて</a:t>
            </a:r>
            <a:r>
              <a:rPr kumimoji="1" lang="en-US" altLang="ja-JP" dirty="0"/>
              <a:t>SCCR100kA</a:t>
            </a:r>
            <a:r>
              <a:rPr kumimoji="1" lang="ja-JP" altLang="en-US" dirty="0"/>
              <a:t>まで対応</a:t>
            </a:r>
            <a:endParaRPr kumimoji="1" lang="en-US" altLang="ja-JP" dirty="0"/>
          </a:p>
          <a:p>
            <a:r>
              <a:rPr lang="ja-JP" altLang="en-US" dirty="0"/>
              <a:t>丸形圧着端子</a:t>
            </a:r>
            <a:r>
              <a:rPr lang="en-US" altLang="ja-JP" dirty="0"/>
              <a:t>NG</a:t>
            </a:r>
            <a:endParaRPr kumimoji="1" lang="ja-JP" altLang="en-US" dirty="0"/>
          </a:p>
        </p:txBody>
      </p:sp>
      <p:grpSp>
        <p:nvGrpSpPr>
          <p:cNvPr id="13" name="グループ化 12">
            <a:extLst>
              <a:ext uri="{FF2B5EF4-FFF2-40B4-BE49-F238E27FC236}">
                <a16:creationId xmlns:a16="http://schemas.microsoft.com/office/drawing/2014/main" id="{107FFF81-DB63-E6F2-9359-F905622E03FE}"/>
              </a:ext>
            </a:extLst>
          </p:cNvPr>
          <p:cNvGrpSpPr/>
          <p:nvPr/>
        </p:nvGrpSpPr>
        <p:grpSpPr>
          <a:xfrm>
            <a:off x="373320" y="768517"/>
            <a:ext cx="11430338" cy="3959604"/>
            <a:chOff x="373321" y="1061761"/>
            <a:chExt cx="11430338" cy="3959604"/>
          </a:xfrm>
        </p:grpSpPr>
        <p:sp>
          <p:nvSpPr>
            <p:cNvPr id="6" name="正方形/長方形 5">
              <a:extLst>
                <a:ext uri="{FF2B5EF4-FFF2-40B4-BE49-F238E27FC236}">
                  <a16:creationId xmlns:a16="http://schemas.microsoft.com/office/drawing/2014/main" id="{DFFFEED7-758D-8681-A8D5-F3BB479C0283}"/>
                </a:ext>
              </a:extLst>
            </p:cNvPr>
            <p:cNvSpPr/>
            <p:nvPr/>
          </p:nvSpPr>
          <p:spPr>
            <a:xfrm>
              <a:off x="373321" y="1061761"/>
              <a:ext cx="3553298" cy="3951877"/>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D40D7A1-0A27-F5F7-64FD-48AD28EC45F7}"/>
                </a:ext>
              </a:extLst>
            </p:cNvPr>
            <p:cNvSpPr/>
            <p:nvPr/>
          </p:nvSpPr>
          <p:spPr>
            <a:xfrm>
              <a:off x="8250361" y="1061762"/>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B5DDF4D-FAB7-EE54-EC16-C7526B014ECD}"/>
                </a:ext>
              </a:extLst>
            </p:cNvPr>
            <p:cNvSpPr/>
            <p:nvPr/>
          </p:nvSpPr>
          <p:spPr>
            <a:xfrm>
              <a:off x="4311841" y="1069488"/>
              <a:ext cx="3553298" cy="395187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E42FB2D2-8831-A3B8-E1B9-B875B36A7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4"/>
            <a:stretch/>
          </p:blipFill>
          <p:spPr bwMode="auto">
            <a:xfrm>
              <a:off x="5254481" y="1760533"/>
              <a:ext cx="1749047" cy="117890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7F3068-8360-A796-1BBE-20F1FE51C107}"/>
                </a:ext>
              </a:extLst>
            </p:cNvPr>
            <p:cNvSpPr txBox="1"/>
            <p:nvPr/>
          </p:nvSpPr>
          <p:spPr>
            <a:xfrm>
              <a:off x="4972204" y="1090916"/>
              <a:ext cx="2031325" cy="369332"/>
            </a:xfrm>
            <a:prstGeom prst="rect">
              <a:avLst/>
            </a:prstGeom>
            <a:noFill/>
          </p:spPr>
          <p:txBody>
            <a:bodyPr wrap="none" rtlCol="0">
              <a:spAutoFit/>
            </a:bodyPr>
            <a:lstStyle/>
            <a:p>
              <a:r>
                <a:rPr kumimoji="1" lang="ja-JP" altLang="en-US" dirty="0"/>
                <a:t>母線（ブスバー）</a:t>
              </a:r>
            </a:p>
          </p:txBody>
        </p:sp>
        <p:sp>
          <p:nvSpPr>
            <p:cNvPr id="10" name="テキスト ボックス 9">
              <a:extLst>
                <a:ext uri="{FF2B5EF4-FFF2-40B4-BE49-F238E27FC236}">
                  <a16:creationId xmlns:a16="http://schemas.microsoft.com/office/drawing/2014/main" id="{899928E4-13C6-B05E-9951-8C29630847E6}"/>
                </a:ext>
              </a:extLst>
            </p:cNvPr>
            <p:cNvSpPr txBox="1"/>
            <p:nvPr/>
          </p:nvSpPr>
          <p:spPr>
            <a:xfrm>
              <a:off x="9072007" y="1090461"/>
              <a:ext cx="2061046" cy="369332"/>
            </a:xfrm>
            <a:prstGeom prst="rect">
              <a:avLst/>
            </a:prstGeom>
            <a:noFill/>
          </p:spPr>
          <p:txBody>
            <a:bodyPr wrap="square" rtlCol="0">
              <a:spAutoFit/>
            </a:bodyPr>
            <a:lstStyle/>
            <a:p>
              <a:r>
                <a:rPr kumimoji="1" lang="ja-JP" altLang="en-US" dirty="0"/>
                <a:t>電源分岐ブロック</a:t>
              </a:r>
            </a:p>
          </p:txBody>
        </p:sp>
        <p:pic>
          <p:nvPicPr>
            <p:cNvPr id="1042" name="Picture 18" descr="BURNDY Power Distribution Block, 350 Max. Amps, Number of Poles: 3 ...">
              <a:extLst>
                <a:ext uri="{FF2B5EF4-FFF2-40B4-BE49-F238E27FC236}">
                  <a16:creationId xmlns:a16="http://schemas.microsoft.com/office/drawing/2014/main" id="{354589F7-11F8-5E09-BFD7-962ECACD3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921" y="3011220"/>
              <a:ext cx="1764169" cy="1764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409293A7-3C4E-0875-3D6B-1A69F48DA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490" y="3757635"/>
              <a:ext cx="1727983" cy="1154293"/>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B903CC56-4B47-FE83-6137-6AA1C57AE5E4}"/>
                </a:ext>
              </a:extLst>
            </p:cNvPr>
            <p:cNvSpPr txBox="1"/>
            <p:nvPr/>
          </p:nvSpPr>
          <p:spPr>
            <a:xfrm>
              <a:off x="975531" y="1116558"/>
              <a:ext cx="2262158" cy="369332"/>
            </a:xfrm>
            <a:prstGeom prst="rect">
              <a:avLst/>
            </a:prstGeom>
            <a:noFill/>
          </p:spPr>
          <p:txBody>
            <a:bodyPr wrap="none" rtlCol="0">
              <a:spAutoFit/>
            </a:bodyPr>
            <a:lstStyle/>
            <a:p>
              <a:r>
                <a:rPr lang="ja-JP" altLang="en-US" dirty="0"/>
                <a:t>オサダ製分岐端子台</a:t>
              </a:r>
              <a:endParaRPr kumimoji="1" lang="ja-JP" altLang="en-US" dirty="0"/>
            </a:p>
          </p:txBody>
        </p:sp>
        <p:pic>
          <p:nvPicPr>
            <p:cNvPr id="4" name="図 3">
              <a:extLst>
                <a:ext uri="{FF2B5EF4-FFF2-40B4-BE49-F238E27FC236}">
                  <a16:creationId xmlns:a16="http://schemas.microsoft.com/office/drawing/2014/main" id="{D004A7C7-3FEA-2DAE-3B3E-A9D453876BC2}"/>
                </a:ext>
              </a:extLst>
            </p:cNvPr>
            <p:cNvPicPr>
              <a:picLocks noChangeAspect="1"/>
            </p:cNvPicPr>
            <p:nvPr/>
          </p:nvPicPr>
          <p:blipFill>
            <a:blip r:embed="rId5"/>
            <a:stretch>
              <a:fillRect/>
            </a:stretch>
          </p:blipFill>
          <p:spPr>
            <a:xfrm>
              <a:off x="9359980" y="1763963"/>
              <a:ext cx="1244442" cy="1009007"/>
            </a:xfrm>
            <a:prstGeom prst="rect">
              <a:avLst/>
            </a:prstGeom>
          </p:spPr>
        </p:pic>
        <p:pic>
          <p:nvPicPr>
            <p:cNvPr id="7" name="図 6">
              <a:extLst>
                <a:ext uri="{FF2B5EF4-FFF2-40B4-BE49-F238E27FC236}">
                  <a16:creationId xmlns:a16="http://schemas.microsoft.com/office/drawing/2014/main" id="{51BDBB28-4F49-BFF5-FBFC-1948001C4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855" y="1532959"/>
              <a:ext cx="1302728" cy="2115238"/>
            </a:xfrm>
            <a:prstGeom prst="rect">
              <a:avLst/>
            </a:prstGeom>
          </p:spPr>
        </p:pic>
      </p:grpSp>
      <p:sp>
        <p:nvSpPr>
          <p:cNvPr id="16" name="スライド番号プレースホルダー 15">
            <a:extLst>
              <a:ext uri="{FF2B5EF4-FFF2-40B4-BE49-F238E27FC236}">
                <a16:creationId xmlns:a16="http://schemas.microsoft.com/office/drawing/2014/main" id="{F0EEBA53-C032-7819-35EC-E3D066211B7A}"/>
              </a:ext>
            </a:extLst>
          </p:cNvPr>
          <p:cNvSpPr>
            <a:spLocks noGrp="1"/>
          </p:cNvSpPr>
          <p:nvPr>
            <p:ph type="sldNum" sz="quarter" idx="12"/>
          </p:nvPr>
        </p:nvSpPr>
        <p:spPr/>
        <p:txBody>
          <a:bodyPr/>
          <a:lstStyle/>
          <a:p>
            <a:fld id="{EE6B4B11-9538-48C2-A03B-57C923024A3C}" type="slidenum">
              <a:rPr kumimoji="1" lang="ja-JP" altLang="en-US" smtClean="0"/>
              <a:t>4</a:t>
            </a:fld>
            <a:r>
              <a:rPr kumimoji="1" lang="ja-JP" altLang="en-US"/>
              <a:t>ページ</a:t>
            </a:r>
            <a:endParaRPr kumimoji="1" lang="ja-JP" altLang="en-US" dirty="0"/>
          </a:p>
        </p:txBody>
      </p:sp>
    </p:spTree>
    <p:extLst>
      <p:ext uri="{BB962C8B-B14F-4D97-AF65-F5344CB8AC3E}">
        <p14:creationId xmlns:p14="http://schemas.microsoft.com/office/powerpoint/2010/main" val="4208164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9649" y="137281"/>
            <a:ext cx="11552701" cy="97439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2.1.2.3</a:t>
            </a:r>
            <a:r>
              <a:rPr kumimoji="1" lang="ja-JP" altLang="en-US" sz="2800" dirty="0">
                <a:latin typeface="+mn-ea"/>
                <a:ea typeface="+mn-ea"/>
              </a:rPr>
              <a:t>　</a:t>
            </a:r>
            <a:r>
              <a:rPr kumimoji="1" lang="en-US" altLang="ja-JP" sz="2800" dirty="0">
                <a:latin typeface="+mn-ea"/>
                <a:ea typeface="+mn-ea"/>
              </a:rPr>
              <a:t>125AF</a:t>
            </a:r>
            <a:r>
              <a:rPr kumimoji="1" lang="ja-JP" altLang="en-US" sz="2800" dirty="0">
                <a:latin typeface="+mn-ea"/>
                <a:ea typeface="+mn-ea"/>
              </a:rPr>
              <a:t>　</a:t>
            </a:r>
            <a:r>
              <a:rPr kumimoji="1" lang="en-US" altLang="ja-JP" sz="2800" dirty="0">
                <a:latin typeface="+mn-ea"/>
                <a:ea typeface="+mn-ea"/>
              </a:rPr>
              <a:t>BW125JAGU+OTP-6000N-5-3P-SCCR</a:t>
            </a:r>
            <a:br>
              <a:rPr kumimoji="1" lang="en-US" altLang="ja-JP" sz="2400" dirty="0">
                <a:latin typeface="+mn-ea"/>
                <a:ea typeface="+mn-ea"/>
              </a:rPr>
            </a:br>
            <a:r>
              <a:rPr kumimoji="1" lang="en-US" altLang="ja-JP" sz="24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815745"/>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565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BW125JAGU-3P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7" name="グループ化 26">
            <a:extLst>
              <a:ext uri="{FF2B5EF4-FFF2-40B4-BE49-F238E27FC236}">
                <a16:creationId xmlns:a16="http://schemas.microsoft.com/office/drawing/2014/main" id="{251FCB18-9D8D-7907-8963-D5DA7A824383}"/>
              </a:ext>
            </a:extLst>
          </p:cNvPr>
          <p:cNvGrpSpPr/>
          <p:nvPr/>
        </p:nvGrpSpPr>
        <p:grpSpPr>
          <a:xfrm>
            <a:off x="2580994" y="2343209"/>
            <a:ext cx="4206088" cy="863943"/>
            <a:chOff x="2590183" y="2049088"/>
            <a:chExt cx="4206088" cy="1000511"/>
          </a:xfrm>
        </p:grpSpPr>
        <p:sp>
          <p:nvSpPr>
            <p:cNvPr id="28" name="テキスト ボックス 27">
              <a:extLst>
                <a:ext uri="{FF2B5EF4-FFF2-40B4-BE49-F238E27FC236}">
                  <a16:creationId xmlns:a16="http://schemas.microsoft.com/office/drawing/2014/main" id="{9D06E4E4-B99D-618E-6E84-14AAB16C13D8}"/>
                </a:ext>
              </a:extLst>
            </p:cNvPr>
            <p:cNvSpPr txBox="1"/>
            <p:nvPr/>
          </p:nvSpPr>
          <p:spPr>
            <a:xfrm>
              <a:off x="3794710" y="2049088"/>
              <a:ext cx="3001561" cy="74850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kumimoji="1" lang="ja-JP" altLang="en-US" dirty="0">
                  <a:solidFill>
                    <a:srgbClr val="0070C0"/>
                  </a:solidFill>
                </a:rPr>
                <a:t>３</a:t>
              </a:r>
              <a:r>
                <a:rPr kumimoji="1" lang="en-US" altLang="ja-JP" dirty="0">
                  <a:solidFill>
                    <a:srgbClr val="0070C0"/>
                  </a:solidFill>
                </a:rPr>
                <a:t>AWG</a:t>
              </a:r>
              <a:endParaRPr lang="en-US" altLang="ja-JP" dirty="0">
                <a:solidFill>
                  <a:srgbClr val="0070C0"/>
                </a:solidFill>
              </a:endParaRPr>
            </a:p>
            <a:p>
              <a:endParaRPr lang="en-US" altLang="ja-JP" dirty="0">
                <a:solidFill>
                  <a:srgbClr val="0070C0"/>
                </a:solidFill>
              </a:endParaRPr>
            </a:p>
          </p:txBody>
        </p:sp>
        <p:cxnSp>
          <p:nvCxnSpPr>
            <p:cNvPr id="29" name="コネクタ: カギ線 28">
              <a:extLst>
                <a:ext uri="{FF2B5EF4-FFF2-40B4-BE49-F238E27FC236}">
                  <a16:creationId xmlns:a16="http://schemas.microsoft.com/office/drawing/2014/main" id="{5CF59AA2-B16A-D3EF-B962-64F57B7BE483}"/>
                </a:ext>
              </a:extLst>
            </p:cNvPr>
            <p:cNvCxnSpPr>
              <a:cxnSpLocks/>
              <a:stCxn id="28" idx="2"/>
            </p:cNvCxnSpPr>
            <p:nvPr/>
          </p:nvCxnSpPr>
          <p:spPr>
            <a:xfrm rot="5400000">
              <a:off x="3816831" y="1570939"/>
              <a:ext cx="252012" cy="27053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41808497-D0E2-74D8-B3FD-D0248BEECF10}"/>
              </a:ext>
            </a:extLst>
          </p:cNvPr>
          <p:cNvGrpSpPr/>
          <p:nvPr/>
        </p:nvGrpSpPr>
        <p:grpSpPr>
          <a:xfrm>
            <a:off x="573681" y="4316583"/>
            <a:ext cx="3405099" cy="2349382"/>
            <a:chOff x="903553" y="4499294"/>
            <a:chExt cx="3405099" cy="2349382"/>
          </a:xfrm>
        </p:grpSpPr>
        <p:sp>
          <p:nvSpPr>
            <p:cNvPr id="31" name="テキスト ボックス 30">
              <a:extLst>
                <a:ext uri="{FF2B5EF4-FFF2-40B4-BE49-F238E27FC236}">
                  <a16:creationId xmlns:a16="http://schemas.microsoft.com/office/drawing/2014/main" id="{6A96B174-2C91-3828-D9A1-54D3D82E499F}"/>
                </a:ext>
              </a:extLst>
            </p:cNvPr>
            <p:cNvSpPr txBox="1"/>
            <p:nvPr/>
          </p:nvSpPr>
          <p:spPr>
            <a:xfrm>
              <a:off x="903553" y="5525237"/>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p>
            <a:p>
              <a:r>
                <a:rPr kumimoji="1" lang="ja-JP" altLang="en-US" sz="2000" dirty="0">
                  <a:solidFill>
                    <a:srgbClr val="0070C0"/>
                  </a:solidFill>
                </a:rPr>
                <a:t>最大</a:t>
              </a:r>
              <a:r>
                <a:rPr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p>
          </p:txBody>
        </p:sp>
        <p:cxnSp>
          <p:nvCxnSpPr>
            <p:cNvPr id="32" name="コネクタ: カギ線 31">
              <a:extLst>
                <a:ext uri="{FF2B5EF4-FFF2-40B4-BE49-F238E27FC236}">
                  <a16:creationId xmlns:a16="http://schemas.microsoft.com/office/drawing/2014/main" id="{18CFD049-7510-F208-B225-1D63322ED591}"/>
                </a:ext>
              </a:extLst>
            </p:cNvPr>
            <p:cNvCxnSpPr>
              <a:cxnSpLocks/>
              <a:stCxn id="31" idx="0"/>
              <a:endCxn id="33" idx="2"/>
            </p:cNvCxnSpPr>
            <p:nvPr/>
          </p:nvCxnSpPr>
          <p:spPr>
            <a:xfrm rot="16200000" flipV="1">
              <a:off x="2217802" y="5136936"/>
              <a:ext cx="527542" cy="24906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534B5250-C77F-36C0-42C3-71B91A3FC97A}"/>
                </a:ext>
              </a:extLst>
            </p:cNvPr>
            <p:cNvSpPr/>
            <p:nvPr/>
          </p:nvSpPr>
          <p:spPr>
            <a:xfrm>
              <a:off x="1368293" y="4499294"/>
              <a:ext cx="1977500"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09AD214D-565F-1E9C-0782-FDA95737E0B1}"/>
              </a:ext>
            </a:extLst>
          </p:cNvPr>
          <p:cNvGrpSpPr/>
          <p:nvPr/>
        </p:nvGrpSpPr>
        <p:grpSpPr>
          <a:xfrm>
            <a:off x="9300891" y="1908981"/>
            <a:ext cx="2624470" cy="1200329"/>
            <a:chOff x="9536556" y="1763265"/>
            <a:chExt cx="2624470" cy="1200329"/>
          </a:xfrm>
        </p:grpSpPr>
        <p:sp>
          <p:nvSpPr>
            <p:cNvPr id="11" name="円弧 10">
              <a:extLst>
                <a:ext uri="{FF2B5EF4-FFF2-40B4-BE49-F238E27FC236}">
                  <a16:creationId xmlns:a16="http://schemas.microsoft.com/office/drawing/2014/main" id="{1EFC838A-5DAC-324C-EEB0-EBF8B9C44313}"/>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2E76ADE-2A12-BEBA-F0A0-8DB4B9387F5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8" name="スライド番号プレースホルダー 7">
            <a:extLst>
              <a:ext uri="{FF2B5EF4-FFF2-40B4-BE49-F238E27FC236}">
                <a16:creationId xmlns:a16="http://schemas.microsoft.com/office/drawing/2014/main" id="{7CC32844-5DDC-CF2E-F58A-3009327630C2}"/>
              </a:ext>
            </a:extLst>
          </p:cNvPr>
          <p:cNvSpPr>
            <a:spLocks noGrp="1"/>
          </p:cNvSpPr>
          <p:nvPr>
            <p:ph type="sldNum" sz="quarter" idx="12"/>
          </p:nvPr>
        </p:nvSpPr>
        <p:spPr/>
        <p:txBody>
          <a:bodyPr/>
          <a:lstStyle/>
          <a:p>
            <a:fld id="{E7784300-A231-4CE8-BF2A-B73085566916}" type="slidenum">
              <a:rPr kumimoji="1" lang="ja-JP" altLang="en-US" smtClean="0"/>
              <a:t>40</a:t>
            </a:fld>
            <a:r>
              <a:rPr kumimoji="1" lang="ja-JP" altLang="en-US"/>
              <a:t>ページ</a:t>
            </a:r>
            <a:endParaRPr kumimoji="1" lang="ja-JP" altLang="en-US" dirty="0"/>
          </a:p>
        </p:txBody>
      </p:sp>
    </p:spTree>
    <p:extLst>
      <p:ext uri="{BB962C8B-B14F-4D97-AF65-F5344CB8AC3E}">
        <p14:creationId xmlns:p14="http://schemas.microsoft.com/office/powerpoint/2010/main" val="2934998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906EA6-61A3-4DC1-F96A-39C38BCF4D5E}"/>
              </a:ext>
            </a:extLst>
          </p:cNvPr>
          <p:cNvSpPr>
            <a:spLocks noGrp="1"/>
          </p:cNvSpPr>
          <p:nvPr>
            <p:ph type="title"/>
          </p:nvPr>
        </p:nvSpPr>
        <p:spPr>
          <a:xfrm>
            <a:off x="838200" y="136526"/>
            <a:ext cx="10515600" cy="520700"/>
          </a:xfrm>
        </p:spPr>
        <p:txBody>
          <a:bodyPr>
            <a:normAutofit/>
          </a:bodyPr>
          <a:lstStyle/>
          <a:p>
            <a:r>
              <a:rPr kumimoji="1" lang="en-US" altLang="ja-JP" sz="2800" dirty="0"/>
              <a:t>OTP-6000N</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2D1867E-0512-4B3A-67D3-E02809167854}"/>
              </a:ext>
            </a:extLst>
          </p:cNvPr>
          <p:cNvGraphicFramePr>
            <a:graphicFrameLocks noGrp="1"/>
          </p:cNvGraphicFramePr>
          <p:nvPr>
            <p:ph idx="1"/>
            <p:extLst>
              <p:ext uri="{D42A27DB-BD31-4B8C-83A1-F6EECF244321}">
                <p14:modId xmlns:p14="http://schemas.microsoft.com/office/powerpoint/2010/main" val="4168822791"/>
              </p:ext>
            </p:extLst>
          </p:nvPr>
        </p:nvGraphicFramePr>
        <p:xfrm>
          <a:off x="838200" y="1759985"/>
          <a:ext cx="10198768" cy="4351340"/>
        </p:xfrm>
        <a:graphic>
          <a:graphicData uri="http://schemas.openxmlformats.org/drawingml/2006/table">
            <a:tbl>
              <a:tblPr/>
              <a:tblGrid>
                <a:gridCol w="2841890">
                  <a:extLst>
                    <a:ext uri="{9D8B030D-6E8A-4147-A177-3AD203B41FA5}">
                      <a16:colId xmlns:a16="http://schemas.microsoft.com/office/drawing/2014/main" val="2686830775"/>
                    </a:ext>
                  </a:extLst>
                </a:gridCol>
                <a:gridCol w="1322773">
                  <a:extLst>
                    <a:ext uri="{9D8B030D-6E8A-4147-A177-3AD203B41FA5}">
                      <a16:colId xmlns:a16="http://schemas.microsoft.com/office/drawing/2014/main" val="2167859301"/>
                    </a:ext>
                  </a:extLst>
                </a:gridCol>
                <a:gridCol w="1425254">
                  <a:extLst>
                    <a:ext uri="{9D8B030D-6E8A-4147-A177-3AD203B41FA5}">
                      <a16:colId xmlns:a16="http://schemas.microsoft.com/office/drawing/2014/main" val="2731588714"/>
                    </a:ext>
                  </a:extLst>
                </a:gridCol>
                <a:gridCol w="1519294">
                  <a:extLst>
                    <a:ext uri="{9D8B030D-6E8A-4147-A177-3AD203B41FA5}">
                      <a16:colId xmlns:a16="http://schemas.microsoft.com/office/drawing/2014/main" val="4204210826"/>
                    </a:ext>
                  </a:extLst>
                </a:gridCol>
                <a:gridCol w="1519294">
                  <a:extLst>
                    <a:ext uri="{9D8B030D-6E8A-4147-A177-3AD203B41FA5}">
                      <a16:colId xmlns:a16="http://schemas.microsoft.com/office/drawing/2014/main" val="582126928"/>
                    </a:ext>
                  </a:extLst>
                </a:gridCol>
                <a:gridCol w="572165">
                  <a:extLst>
                    <a:ext uri="{9D8B030D-6E8A-4147-A177-3AD203B41FA5}">
                      <a16:colId xmlns:a16="http://schemas.microsoft.com/office/drawing/2014/main" val="973646860"/>
                    </a:ext>
                  </a:extLst>
                </a:gridCol>
                <a:gridCol w="572165">
                  <a:extLst>
                    <a:ext uri="{9D8B030D-6E8A-4147-A177-3AD203B41FA5}">
                      <a16:colId xmlns:a16="http://schemas.microsoft.com/office/drawing/2014/main" val="815700622"/>
                    </a:ext>
                  </a:extLst>
                </a:gridCol>
                <a:gridCol w="425933">
                  <a:extLst>
                    <a:ext uri="{9D8B030D-6E8A-4147-A177-3AD203B41FA5}">
                      <a16:colId xmlns:a16="http://schemas.microsoft.com/office/drawing/2014/main" val="2465893703"/>
                    </a:ext>
                  </a:extLst>
                </a:gridCol>
              </a:tblGrid>
              <a:tr h="621620">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8999453"/>
                  </a:ext>
                </a:extLst>
              </a:tr>
              <a:tr h="621620">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40259549"/>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218848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191599126"/>
                  </a:ext>
                </a:extLst>
              </a:tr>
              <a:tr h="621620">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4376494"/>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03057999"/>
                  </a:ext>
                </a:extLst>
              </a:tr>
              <a:tr h="621620">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8217733"/>
                  </a:ext>
                </a:extLst>
              </a:tr>
            </a:tbl>
          </a:graphicData>
        </a:graphic>
      </p:graphicFrame>
      <p:sp>
        <p:nvSpPr>
          <p:cNvPr id="8" name="正方形/長方形 7">
            <a:extLst>
              <a:ext uri="{FF2B5EF4-FFF2-40B4-BE49-F238E27FC236}">
                <a16:creationId xmlns:a16="http://schemas.microsoft.com/office/drawing/2014/main" id="{2AC99D8C-9DFA-391B-2456-F7314EC5A7C3}"/>
              </a:ext>
            </a:extLst>
          </p:cNvPr>
          <p:cNvSpPr/>
          <p:nvPr/>
        </p:nvSpPr>
        <p:spPr>
          <a:xfrm>
            <a:off x="3696855" y="2974109"/>
            <a:ext cx="7340113" cy="6834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49253E5-681A-863D-5845-05AD685158A4}"/>
              </a:ext>
            </a:extLst>
          </p:cNvPr>
          <p:cNvSpPr>
            <a:spLocks noGrp="1"/>
          </p:cNvSpPr>
          <p:nvPr>
            <p:ph type="sldNum" sz="quarter" idx="12"/>
          </p:nvPr>
        </p:nvSpPr>
        <p:spPr/>
        <p:txBody>
          <a:bodyPr/>
          <a:lstStyle/>
          <a:p>
            <a:fld id="{E7784300-A231-4CE8-BF2A-B73085566916}" type="slidenum">
              <a:rPr kumimoji="1" lang="ja-JP" altLang="en-US" smtClean="0"/>
              <a:t>41</a:t>
            </a:fld>
            <a:r>
              <a:rPr kumimoji="1" lang="ja-JP" altLang="en-US"/>
              <a:t>ページ</a:t>
            </a:r>
            <a:endParaRPr kumimoji="1" lang="ja-JP" altLang="en-US" dirty="0"/>
          </a:p>
        </p:txBody>
      </p:sp>
    </p:spTree>
    <p:extLst>
      <p:ext uri="{BB962C8B-B14F-4D97-AF65-F5344CB8AC3E}">
        <p14:creationId xmlns:p14="http://schemas.microsoft.com/office/powerpoint/2010/main" val="54326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43270" y="234333"/>
            <a:ext cx="11505460" cy="923330"/>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2.1.2.4</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BW250JAGU+OTP-9000-3P-M10-SCCR</a:t>
            </a:r>
            <a:br>
              <a:rPr kumimoji="1" lang="en-US" altLang="ja-JP" sz="28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931812" y="3647090"/>
            <a:ext cx="3650957" cy="1200329"/>
          </a:xfrm>
          <a:prstGeom prst="rect">
            <a:avLst/>
          </a:prstGeom>
          <a:noFill/>
        </p:spPr>
        <p:txBody>
          <a:bodyPr wrap="square" rtlCol="0">
            <a:spAutoFit/>
          </a:bodyPr>
          <a:lstStyle/>
          <a:p>
            <a:r>
              <a:rPr lang="ja-JP" altLang="en-US" dirty="0">
                <a:solidFill>
                  <a:srgbClr val="0070C0"/>
                </a:solidFill>
                <a:hlinkClick r:id="rId2">
                  <a:extLst>
                    <a:ext uri="{A12FA001-AC4F-418D-AE19-62706E023703}">
                      <ahyp:hlinkClr xmlns:ahyp="http://schemas.microsoft.com/office/drawing/2018/hyperlinkcolor" val="tx"/>
                    </a:ext>
                  </a:extLst>
                </a:hlinkClick>
              </a:rPr>
              <a:t>端子台</a:t>
            </a:r>
            <a:r>
              <a:rPr lang="en-US" altLang="ja-JP" dirty="0">
                <a:solidFill>
                  <a:srgbClr val="0070C0"/>
                </a:solidFill>
                <a:hlinkClick r:id="rId2">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1812" y="128147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BW250JAGU-3P</a:t>
            </a:r>
          </a:p>
        </p:txBody>
      </p:sp>
      <p:grpSp>
        <p:nvGrpSpPr>
          <p:cNvPr id="13" name="グループ化 12">
            <a:extLst>
              <a:ext uri="{FF2B5EF4-FFF2-40B4-BE49-F238E27FC236}">
                <a16:creationId xmlns:a16="http://schemas.microsoft.com/office/drawing/2014/main" id="{1E224D10-D19F-C882-B907-8E4DAC6F0101}"/>
              </a:ext>
            </a:extLst>
          </p:cNvPr>
          <p:cNvGrpSpPr/>
          <p:nvPr/>
        </p:nvGrpSpPr>
        <p:grpSpPr>
          <a:xfrm>
            <a:off x="882427" y="1342329"/>
            <a:ext cx="2022193" cy="3782626"/>
            <a:chOff x="1281011" y="2174836"/>
            <a:chExt cx="2022193" cy="3782626"/>
          </a:xfrm>
        </p:grpSpPr>
        <p:pic>
          <p:nvPicPr>
            <p:cNvPr id="11" name="図 10">
              <a:extLst>
                <a:ext uri="{FF2B5EF4-FFF2-40B4-BE49-F238E27FC236}">
                  <a16:creationId xmlns:a16="http://schemas.microsoft.com/office/drawing/2014/main" id="{F006EC10-AD6E-D540-B127-1DC47FCEC122}"/>
                </a:ext>
              </a:extLst>
            </p:cNvPr>
            <p:cNvPicPr>
              <a:picLocks noChangeAspect="1"/>
            </p:cNvPicPr>
            <p:nvPr/>
          </p:nvPicPr>
          <p:blipFill>
            <a:blip r:embed="rId3"/>
            <a:stretch>
              <a:fillRect/>
            </a:stretch>
          </p:blipFill>
          <p:spPr>
            <a:xfrm>
              <a:off x="1934051" y="2174836"/>
              <a:ext cx="775010" cy="1323975"/>
            </a:xfrm>
            <a:prstGeom prst="rect">
              <a:avLst/>
            </a:prstGeom>
          </p:spPr>
        </p:pic>
        <p:pic>
          <p:nvPicPr>
            <p:cNvPr id="10" name="図 9">
              <a:extLst>
                <a:ext uri="{FF2B5EF4-FFF2-40B4-BE49-F238E27FC236}">
                  <a16:creationId xmlns:a16="http://schemas.microsoft.com/office/drawing/2014/main" id="{1AD31A44-9BE7-B7AA-68AC-8DF13B973B61}"/>
                </a:ext>
              </a:extLst>
            </p:cNvPr>
            <p:cNvPicPr>
              <a:picLocks noChangeAspect="1"/>
            </p:cNvPicPr>
            <p:nvPr/>
          </p:nvPicPr>
          <p:blipFill>
            <a:blip r:embed="rId4"/>
            <a:stretch>
              <a:fillRect/>
            </a:stretch>
          </p:blipFill>
          <p:spPr>
            <a:xfrm>
              <a:off x="1281011" y="4498147"/>
              <a:ext cx="2022193" cy="145931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645794" y="3352011"/>
              <a:ext cx="4187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402107"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0E01A8FD-5435-5E42-1E4C-80F92D6167F1}"/>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1" name="グループ化 20">
            <a:extLst>
              <a:ext uri="{FF2B5EF4-FFF2-40B4-BE49-F238E27FC236}">
                <a16:creationId xmlns:a16="http://schemas.microsoft.com/office/drawing/2014/main" id="{815C9CC7-A84B-810F-DF53-15E58D1EC2A9}"/>
              </a:ext>
            </a:extLst>
          </p:cNvPr>
          <p:cNvGrpSpPr/>
          <p:nvPr/>
        </p:nvGrpSpPr>
        <p:grpSpPr>
          <a:xfrm>
            <a:off x="2426516" y="2602488"/>
            <a:ext cx="4011229" cy="675268"/>
            <a:chOff x="2468508" y="2282510"/>
            <a:chExt cx="4011229" cy="675268"/>
          </a:xfrm>
        </p:grpSpPr>
        <p:sp>
          <p:nvSpPr>
            <p:cNvPr id="22" name="テキスト ボックス 21">
              <a:extLst>
                <a:ext uri="{FF2B5EF4-FFF2-40B4-BE49-F238E27FC236}">
                  <a16:creationId xmlns:a16="http://schemas.microsoft.com/office/drawing/2014/main" id="{E10D1ABA-8CDE-7780-3803-00687A4F57A9}"/>
                </a:ext>
              </a:extLst>
            </p:cNvPr>
            <p:cNvSpPr txBox="1"/>
            <p:nvPr/>
          </p:nvSpPr>
          <p:spPr>
            <a:xfrm>
              <a:off x="3377405" y="2282510"/>
              <a:ext cx="310233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a:t>
              </a:r>
              <a:r>
                <a:rPr lang="en-US" altLang="ja-JP" dirty="0">
                  <a:solidFill>
                    <a:srgbClr val="0070C0"/>
                  </a:solidFill>
                </a:rPr>
                <a:t>-250K</a:t>
              </a:r>
              <a:r>
                <a:rPr kumimoji="1" lang="en-US" altLang="ja-JP" dirty="0">
                  <a:solidFill>
                    <a:srgbClr val="0070C0"/>
                  </a:solidFill>
                </a:rPr>
                <a:t>CM</a:t>
              </a:r>
              <a:endParaRPr lang="en-US" altLang="ja-JP" dirty="0">
                <a:solidFill>
                  <a:srgbClr val="0070C0"/>
                </a:solidFill>
              </a:endParaRPr>
            </a:p>
          </p:txBody>
        </p:sp>
        <p:cxnSp>
          <p:nvCxnSpPr>
            <p:cNvPr id="23" name="コネクタ: カギ線 22">
              <a:extLst>
                <a:ext uri="{FF2B5EF4-FFF2-40B4-BE49-F238E27FC236}">
                  <a16:creationId xmlns:a16="http://schemas.microsoft.com/office/drawing/2014/main" id="{DCC8F077-1614-9127-6F7B-E0ADC4CF74A3}"/>
                </a:ext>
              </a:extLst>
            </p:cNvPr>
            <p:cNvCxnSpPr>
              <a:cxnSpLocks/>
              <a:stCxn id="22" idx="2"/>
            </p:cNvCxnSpPr>
            <p:nvPr/>
          </p:nvCxnSpPr>
          <p:spPr>
            <a:xfrm rot="5400000">
              <a:off x="3545571" y="1574778"/>
              <a:ext cx="305937" cy="246006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C41F1363-EFEB-0E4E-548A-868CF7850779}"/>
              </a:ext>
            </a:extLst>
          </p:cNvPr>
          <p:cNvGrpSpPr/>
          <p:nvPr/>
        </p:nvGrpSpPr>
        <p:grpSpPr>
          <a:xfrm>
            <a:off x="8548656" y="1116283"/>
            <a:ext cx="938045" cy="1808607"/>
            <a:chOff x="1001381" y="1293211"/>
            <a:chExt cx="1821332" cy="3659659"/>
          </a:xfrm>
        </p:grpSpPr>
        <p:pic>
          <p:nvPicPr>
            <p:cNvPr id="27" name="図 26">
              <a:extLst>
                <a:ext uri="{FF2B5EF4-FFF2-40B4-BE49-F238E27FC236}">
                  <a16:creationId xmlns:a16="http://schemas.microsoft.com/office/drawing/2014/main" id="{3E5B7CC0-2A29-29B0-D603-0C4EBCEF8D25}"/>
                </a:ext>
              </a:extLst>
            </p:cNvPr>
            <p:cNvPicPr>
              <a:picLocks noChangeAspect="1"/>
            </p:cNvPicPr>
            <p:nvPr/>
          </p:nvPicPr>
          <p:blipFill>
            <a:blip r:embed="rId5"/>
            <a:stretch>
              <a:fillRect/>
            </a:stretch>
          </p:blipFill>
          <p:spPr>
            <a:xfrm>
              <a:off x="1001381" y="3617776"/>
              <a:ext cx="1821332" cy="1335094"/>
            </a:xfrm>
            <a:prstGeom prst="rect">
              <a:avLst/>
            </a:prstGeom>
          </p:spPr>
        </p:pic>
        <p:pic>
          <p:nvPicPr>
            <p:cNvPr id="28" name="図 27">
              <a:extLst>
                <a:ext uri="{FF2B5EF4-FFF2-40B4-BE49-F238E27FC236}">
                  <a16:creationId xmlns:a16="http://schemas.microsoft.com/office/drawing/2014/main" id="{BEBC2A23-3020-46E5-225D-D94495EE809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1" name="直線コネクタ 30">
              <a:extLst>
                <a:ext uri="{FF2B5EF4-FFF2-40B4-BE49-F238E27FC236}">
                  <a16:creationId xmlns:a16="http://schemas.microsoft.com/office/drawing/2014/main" id="{BEC03D25-211B-A48F-62B1-CBFB16BAB95B}"/>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C94066C-0B84-94BC-B7ED-4505557FF22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AFF0889-B94E-003A-0E7F-A9ECB80D8324}"/>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D9407D17-A6C0-BDEF-73EE-D6CE81A21B81}"/>
              </a:ext>
            </a:extLst>
          </p:cNvPr>
          <p:cNvGrpSpPr/>
          <p:nvPr/>
        </p:nvGrpSpPr>
        <p:grpSpPr>
          <a:xfrm>
            <a:off x="8622069" y="3163150"/>
            <a:ext cx="3347958" cy="1781390"/>
            <a:chOff x="8622069" y="3163150"/>
            <a:chExt cx="3347958" cy="1781390"/>
          </a:xfrm>
        </p:grpSpPr>
        <p:cxnSp>
          <p:nvCxnSpPr>
            <p:cNvPr id="35" name="コネクタ: カギ線 34">
              <a:extLst>
                <a:ext uri="{FF2B5EF4-FFF2-40B4-BE49-F238E27FC236}">
                  <a16:creationId xmlns:a16="http://schemas.microsoft.com/office/drawing/2014/main" id="{6DA4092D-71B4-4625-BD5A-C9585EEE929A}"/>
                </a:ext>
              </a:extLst>
            </p:cNvPr>
            <p:cNvCxnSpPr>
              <a:cxnSpLocks/>
              <a:stCxn id="37" idx="3"/>
              <a:endCxn id="38"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E565E5B-4F11-C3E5-ACDA-EB831C9D4E5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37" name="図 36">
              <a:extLst>
                <a:ext uri="{FF2B5EF4-FFF2-40B4-BE49-F238E27FC236}">
                  <a16:creationId xmlns:a16="http://schemas.microsoft.com/office/drawing/2014/main" id="{850318BC-194A-581E-92FD-0F585DC757CC}"/>
                </a:ext>
              </a:extLst>
            </p:cNvPr>
            <p:cNvPicPr>
              <a:picLocks noChangeAspect="1"/>
            </p:cNvPicPr>
            <p:nvPr/>
          </p:nvPicPr>
          <p:blipFill>
            <a:blip r:embed="rId6"/>
            <a:stretch>
              <a:fillRect/>
            </a:stretch>
          </p:blipFill>
          <p:spPr>
            <a:xfrm>
              <a:off x="8856588" y="3163150"/>
              <a:ext cx="424180" cy="750472"/>
            </a:xfrm>
            <a:prstGeom prst="rect">
              <a:avLst/>
            </a:prstGeom>
          </p:spPr>
        </p:pic>
        <p:pic>
          <p:nvPicPr>
            <p:cNvPr id="38" name="図 37">
              <a:extLst>
                <a:ext uri="{FF2B5EF4-FFF2-40B4-BE49-F238E27FC236}">
                  <a16:creationId xmlns:a16="http://schemas.microsoft.com/office/drawing/2014/main" id="{141C7D0D-D74E-376C-D114-8285AA523089}"/>
                </a:ext>
              </a:extLst>
            </p:cNvPr>
            <p:cNvPicPr>
              <a:picLocks noChangeAspect="1"/>
            </p:cNvPicPr>
            <p:nvPr/>
          </p:nvPicPr>
          <p:blipFill>
            <a:blip r:embed="rId7"/>
            <a:stretch>
              <a:fillRect/>
            </a:stretch>
          </p:blipFill>
          <p:spPr>
            <a:xfrm>
              <a:off x="8622069" y="4267466"/>
              <a:ext cx="904875" cy="677074"/>
            </a:xfrm>
            <a:prstGeom prst="rect">
              <a:avLst/>
            </a:prstGeom>
          </p:spPr>
        </p:pic>
        <p:cxnSp>
          <p:nvCxnSpPr>
            <p:cNvPr id="39" name="直線コネクタ 38">
              <a:extLst>
                <a:ext uri="{FF2B5EF4-FFF2-40B4-BE49-F238E27FC236}">
                  <a16:creationId xmlns:a16="http://schemas.microsoft.com/office/drawing/2014/main" id="{87125069-3AEF-6BFB-B583-306BDCDB67E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E94D426-83A6-C7FF-958B-A2A1905224A3}"/>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15BA24-2999-FE20-9C44-855D6128D51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4F199F31-78D7-211B-112F-99839C2EFBB9}"/>
              </a:ext>
            </a:extLst>
          </p:cNvPr>
          <p:cNvCxnSpPr>
            <a:cxnSpLocks/>
          </p:cNvCxnSpPr>
          <p:nvPr/>
        </p:nvCxnSpPr>
        <p:spPr>
          <a:xfrm>
            <a:off x="8937140" y="2773346"/>
            <a:ext cx="131538" cy="5053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FCA0871-287F-5133-8F4A-BBB610E80DA7}"/>
              </a:ext>
            </a:extLst>
          </p:cNvPr>
          <p:cNvCxnSpPr>
            <a:cxnSpLocks/>
          </p:cNvCxnSpPr>
          <p:nvPr/>
        </p:nvCxnSpPr>
        <p:spPr>
          <a:xfrm flipH="1">
            <a:off x="9194921" y="2787383"/>
            <a:ext cx="35925" cy="4758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806147B-ACBC-020D-AD70-5C25E1E77B39}"/>
              </a:ext>
            </a:extLst>
          </p:cNvPr>
          <p:cNvCxnSpPr>
            <a:cxnSpLocks/>
          </p:cNvCxnSpPr>
          <p:nvPr/>
        </p:nvCxnSpPr>
        <p:spPr>
          <a:xfrm>
            <a:off x="8613874" y="2788369"/>
            <a:ext cx="323266" cy="451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A5CF2A85-BB2F-3EB1-73C0-EFA6F0AE4913}"/>
              </a:ext>
            </a:extLst>
          </p:cNvPr>
          <p:cNvGrpSpPr/>
          <p:nvPr/>
        </p:nvGrpSpPr>
        <p:grpSpPr>
          <a:xfrm>
            <a:off x="9300891" y="1908981"/>
            <a:ext cx="2624470" cy="1200329"/>
            <a:chOff x="9536556" y="1763265"/>
            <a:chExt cx="2624470" cy="1200329"/>
          </a:xfrm>
        </p:grpSpPr>
        <p:sp>
          <p:nvSpPr>
            <p:cNvPr id="12" name="円弧 11">
              <a:extLst>
                <a:ext uri="{FF2B5EF4-FFF2-40B4-BE49-F238E27FC236}">
                  <a16:creationId xmlns:a16="http://schemas.microsoft.com/office/drawing/2014/main" id="{3E2CCA3A-55C4-A5B6-0D1D-A52A782E61DF}"/>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6C51076-99DC-80A2-5279-158B3547EB86}"/>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5" name="グループ化 14">
            <a:extLst>
              <a:ext uri="{FF2B5EF4-FFF2-40B4-BE49-F238E27FC236}">
                <a16:creationId xmlns:a16="http://schemas.microsoft.com/office/drawing/2014/main" id="{443DC1AB-BB2A-E144-88B4-A1977BC208D8}"/>
              </a:ext>
            </a:extLst>
          </p:cNvPr>
          <p:cNvGrpSpPr/>
          <p:nvPr/>
        </p:nvGrpSpPr>
        <p:grpSpPr>
          <a:xfrm>
            <a:off x="252880" y="4293022"/>
            <a:ext cx="3405099" cy="2460765"/>
            <a:chOff x="576657" y="4475733"/>
            <a:chExt cx="3405099" cy="2460765"/>
          </a:xfrm>
        </p:grpSpPr>
        <p:sp>
          <p:nvSpPr>
            <p:cNvPr id="17" name="テキスト ボックス 16">
              <a:extLst>
                <a:ext uri="{FF2B5EF4-FFF2-40B4-BE49-F238E27FC236}">
                  <a16:creationId xmlns:a16="http://schemas.microsoft.com/office/drawing/2014/main" id="{0B70CB5F-F3FC-913C-0468-66079C7CD0C3}"/>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a:t>
              </a:r>
              <a:r>
                <a:rPr lang="ja-JP" altLang="en-US" sz="2000" dirty="0">
                  <a:solidFill>
                    <a:srgbClr val="0070C0"/>
                  </a:solidFill>
                </a:rPr>
                <a:t>不</a:t>
              </a:r>
              <a:r>
                <a:rPr kumimoji="1" lang="ja-JP" altLang="en-US" sz="2000" dirty="0">
                  <a:solidFill>
                    <a:srgbClr val="0070C0"/>
                  </a:solidFill>
                </a:rPr>
                <a:t>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8" name="コネクタ: カギ線 17">
              <a:extLst>
                <a:ext uri="{FF2B5EF4-FFF2-40B4-BE49-F238E27FC236}">
                  <a16:creationId xmlns:a16="http://schemas.microsoft.com/office/drawing/2014/main" id="{BA5B62C1-637A-E0E9-1412-B51ADEDE1AD9}"/>
                </a:ext>
              </a:extLst>
            </p:cNvPr>
            <p:cNvCxnSpPr>
              <a:cxnSpLocks/>
              <a:stCxn id="17" idx="0"/>
              <a:endCxn id="19"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FB4B81B-0D43-BFC7-A139-D8877E108B57}"/>
                </a:ext>
              </a:extLst>
            </p:cNvPr>
            <p:cNvSpPr/>
            <p:nvPr/>
          </p:nvSpPr>
          <p:spPr>
            <a:xfrm>
              <a:off x="1085779" y="4475733"/>
              <a:ext cx="2260014" cy="634819"/>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938D4C3F-921E-7427-7E8A-157A276F59B8}"/>
              </a:ext>
            </a:extLst>
          </p:cNvPr>
          <p:cNvSpPr>
            <a:spLocks noGrp="1"/>
          </p:cNvSpPr>
          <p:nvPr>
            <p:ph type="sldNum" sz="quarter" idx="12"/>
          </p:nvPr>
        </p:nvSpPr>
        <p:spPr/>
        <p:txBody>
          <a:bodyPr/>
          <a:lstStyle/>
          <a:p>
            <a:fld id="{E7784300-A231-4CE8-BF2A-B73085566916}" type="slidenum">
              <a:rPr kumimoji="1" lang="ja-JP" altLang="en-US" smtClean="0"/>
              <a:t>42</a:t>
            </a:fld>
            <a:r>
              <a:rPr kumimoji="1" lang="ja-JP" altLang="en-US"/>
              <a:t>ページ</a:t>
            </a:r>
            <a:endParaRPr kumimoji="1" lang="ja-JP" altLang="en-US" dirty="0"/>
          </a:p>
        </p:txBody>
      </p:sp>
    </p:spTree>
    <p:extLst>
      <p:ext uri="{BB962C8B-B14F-4D97-AF65-F5344CB8AC3E}">
        <p14:creationId xmlns:p14="http://schemas.microsoft.com/office/powerpoint/2010/main" val="646718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230250"/>
            <a:ext cx="10515600" cy="460498"/>
          </a:xfrm>
        </p:spPr>
        <p:txBody>
          <a:bodyPr>
            <a:normAutofit fontScale="90000"/>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extLst>
              <p:ext uri="{D42A27DB-BD31-4B8C-83A1-F6EECF244321}">
                <p14:modId xmlns:p14="http://schemas.microsoft.com/office/powerpoint/2010/main" val="2001943431"/>
              </p:ext>
            </p:extLst>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2618509"/>
            <a:ext cx="7564577" cy="919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275AD122-BDB1-67CF-A2B5-C17049677919}"/>
              </a:ext>
            </a:extLst>
          </p:cNvPr>
          <p:cNvSpPr>
            <a:spLocks noGrp="1"/>
          </p:cNvSpPr>
          <p:nvPr>
            <p:ph type="sldNum" sz="quarter" idx="12"/>
          </p:nvPr>
        </p:nvSpPr>
        <p:spPr/>
        <p:txBody>
          <a:bodyPr/>
          <a:lstStyle/>
          <a:p>
            <a:fld id="{E7784300-A231-4CE8-BF2A-B73085566916}" type="slidenum">
              <a:rPr kumimoji="1" lang="ja-JP" altLang="en-US" smtClean="0"/>
              <a:t>43</a:t>
            </a:fld>
            <a:r>
              <a:rPr kumimoji="1" lang="ja-JP" altLang="en-US"/>
              <a:t>ページ</a:t>
            </a:r>
            <a:endParaRPr kumimoji="1" lang="ja-JP" altLang="en-US" dirty="0"/>
          </a:p>
        </p:txBody>
      </p:sp>
    </p:spTree>
    <p:extLst>
      <p:ext uri="{BB962C8B-B14F-4D97-AF65-F5344CB8AC3E}">
        <p14:creationId xmlns:p14="http://schemas.microsoft.com/office/powerpoint/2010/main" val="1410415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D5ECCD51-05BB-152A-36E9-093B95B68010}"/>
              </a:ext>
            </a:extLst>
          </p:cNvPr>
          <p:cNvGrpSpPr/>
          <p:nvPr/>
        </p:nvGrpSpPr>
        <p:grpSpPr>
          <a:xfrm>
            <a:off x="8513634" y="993869"/>
            <a:ext cx="938045" cy="1808607"/>
            <a:chOff x="1001381" y="1293211"/>
            <a:chExt cx="1821332" cy="3659659"/>
          </a:xfrm>
        </p:grpSpPr>
        <p:pic>
          <p:nvPicPr>
            <p:cNvPr id="37" name="図 36">
              <a:extLst>
                <a:ext uri="{FF2B5EF4-FFF2-40B4-BE49-F238E27FC236}">
                  <a16:creationId xmlns:a16="http://schemas.microsoft.com/office/drawing/2014/main" id="{D4480173-C6A8-8761-1D46-A2162A9B7277}"/>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38" name="図 37">
              <a:extLst>
                <a:ext uri="{FF2B5EF4-FFF2-40B4-BE49-F238E27FC236}">
                  <a16:creationId xmlns:a16="http://schemas.microsoft.com/office/drawing/2014/main" id="{AAA61F77-848C-7A02-2F82-869633A85CFB}"/>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39" name="直線コネクタ 38">
              <a:extLst>
                <a:ext uri="{FF2B5EF4-FFF2-40B4-BE49-F238E27FC236}">
                  <a16:creationId xmlns:a16="http://schemas.microsoft.com/office/drawing/2014/main" id="{371F9F3F-49E6-B245-AE4D-50CD202A8BEC}"/>
                </a:ext>
              </a:extLst>
            </p:cNvPr>
            <p:cNvCxnSpPr>
              <a:cxnSpLocks/>
            </p:cNvCxnSpPr>
            <p:nvPr/>
          </p:nvCxnSpPr>
          <p:spPr>
            <a:xfrm flipH="1">
              <a:off x="1294227" y="2483660"/>
              <a:ext cx="322836" cy="16084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85EDD46-4471-F73A-9CCE-1B070DEF83A4}"/>
                </a:ext>
              </a:extLst>
            </p:cNvPr>
            <p:cNvCxnSpPr>
              <a:cxnSpLocks/>
            </p:cNvCxnSpPr>
            <p:nvPr/>
          </p:nvCxnSpPr>
          <p:spPr>
            <a:xfrm>
              <a:off x="1893771" y="2483658"/>
              <a:ext cx="18275"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73C15F2-DF5C-BAD4-5A71-E920DA06AD2C}"/>
                </a:ext>
              </a:extLst>
            </p:cNvPr>
            <p:cNvCxnSpPr>
              <a:cxnSpLocks/>
            </p:cNvCxnSpPr>
            <p:nvPr/>
          </p:nvCxnSpPr>
          <p:spPr>
            <a:xfrm>
              <a:off x="2139395" y="2483658"/>
              <a:ext cx="390544" cy="1543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2862" y="156693"/>
            <a:ext cx="11171096" cy="91181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2.1.2.5</a:t>
            </a:r>
            <a:r>
              <a:rPr kumimoji="1" lang="ja-JP" altLang="en-US" sz="2800" dirty="0">
                <a:latin typeface="+mn-ea"/>
                <a:ea typeface="+mn-ea"/>
              </a:rPr>
              <a:t>　</a:t>
            </a:r>
            <a:r>
              <a:rPr kumimoji="1" lang="en-US" altLang="ja-JP" sz="2800" dirty="0">
                <a:latin typeface="+mn-ea"/>
                <a:ea typeface="+mn-ea"/>
              </a:rPr>
              <a:t>250AF</a:t>
            </a:r>
            <a:r>
              <a:rPr kumimoji="1" lang="ja-JP" altLang="en-US" sz="2800" dirty="0">
                <a:latin typeface="+mn-ea"/>
                <a:ea typeface="+mn-ea"/>
              </a:rPr>
              <a:t>　</a:t>
            </a:r>
            <a:r>
              <a:rPr kumimoji="1" lang="en-US" altLang="ja-JP" sz="2800" dirty="0">
                <a:latin typeface="+mn-ea"/>
                <a:ea typeface="+mn-ea"/>
              </a:rPr>
              <a:t>BW250RAGU+OTP-9000-3P-M10-SCCR</a:t>
            </a:r>
            <a:br>
              <a:rPr kumimoji="1" lang="en-US" altLang="ja-JP" sz="3600" dirty="0">
                <a:latin typeface="+mn-ea"/>
                <a:ea typeface="+mn-ea"/>
              </a:rPr>
            </a:br>
            <a:r>
              <a:rPr kumimoji="1" lang="en-US" altLang="ja-JP" sz="20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a:t>
            </a:r>
            <a:endParaRPr kumimoji="1" lang="ja-JP" altLang="en-US" sz="20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250</a:t>
            </a:r>
            <a:r>
              <a:rPr kumimoji="1" lang="en-US" altLang="ja-JP" dirty="0"/>
              <a:t>A</a:t>
            </a:r>
          </a:p>
          <a:p>
            <a:r>
              <a:rPr kumimoji="1" lang="en-US" altLang="ja-JP" dirty="0"/>
              <a:t>IN</a:t>
            </a:r>
            <a:r>
              <a:rPr kumimoji="1" lang="ja-JP" altLang="en-US" dirty="0"/>
              <a:t>：</a:t>
            </a:r>
            <a:r>
              <a:rPr kumimoji="1" lang="en-US" altLang="ja-JP" dirty="0"/>
              <a:t>M10×</a:t>
            </a:r>
            <a:r>
              <a:rPr kumimoji="1" lang="ja-JP" altLang="en-US" dirty="0"/>
              <a:t>１</a:t>
            </a:r>
            <a:endParaRPr kumimoji="1" lang="en-US" altLang="ja-JP" dirty="0"/>
          </a:p>
          <a:p>
            <a:r>
              <a:rPr lang="en-US" altLang="ja-JP" dirty="0"/>
              <a:t>OUT</a:t>
            </a:r>
            <a:r>
              <a:rPr lang="ja-JP" altLang="en-US" dirty="0"/>
              <a:t>：</a:t>
            </a:r>
            <a:r>
              <a:rPr lang="en-US" altLang="ja-JP" dirty="0"/>
              <a:t>M6×5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867848" y="1291022"/>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BW250RAGU-3P</a:t>
            </a:r>
          </a:p>
        </p:txBody>
      </p:sp>
      <p:grpSp>
        <p:nvGrpSpPr>
          <p:cNvPr id="19" name="グループ化 18">
            <a:extLst>
              <a:ext uri="{FF2B5EF4-FFF2-40B4-BE49-F238E27FC236}">
                <a16:creationId xmlns:a16="http://schemas.microsoft.com/office/drawing/2014/main" id="{FC1D6118-A3AE-5145-F6A8-27B85C225CE1}"/>
              </a:ext>
            </a:extLst>
          </p:cNvPr>
          <p:cNvGrpSpPr/>
          <p:nvPr/>
        </p:nvGrpSpPr>
        <p:grpSpPr>
          <a:xfrm>
            <a:off x="1001381" y="1293211"/>
            <a:ext cx="1821332" cy="3659659"/>
            <a:chOff x="1001381" y="1293211"/>
            <a:chExt cx="1821332" cy="3659659"/>
          </a:xfrm>
        </p:grpSpPr>
        <p:pic>
          <p:nvPicPr>
            <p:cNvPr id="18" name="図 17">
              <a:extLst>
                <a:ext uri="{FF2B5EF4-FFF2-40B4-BE49-F238E27FC236}">
                  <a16:creationId xmlns:a16="http://schemas.microsoft.com/office/drawing/2014/main" id="{EE501157-14A5-FEA3-DFE0-B4396C007D25}"/>
                </a:ext>
              </a:extLst>
            </p:cNvPr>
            <p:cNvPicPr>
              <a:picLocks noChangeAspect="1"/>
            </p:cNvPicPr>
            <p:nvPr/>
          </p:nvPicPr>
          <p:blipFill>
            <a:blip r:embed="rId2"/>
            <a:stretch>
              <a:fillRect/>
            </a:stretch>
          </p:blipFill>
          <p:spPr>
            <a:xfrm>
              <a:off x="1001381" y="3617776"/>
              <a:ext cx="1821332" cy="1335094"/>
            </a:xfrm>
            <a:prstGeom prst="rect">
              <a:avLst/>
            </a:prstGeom>
          </p:spPr>
        </p:pic>
        <p:pic>
          <p:nvPicPr>
            <p:cNvPr id="16" name="図 15">
              <a:extLst>
                <a:ext uri="{FF2B5EF4-FFF2-40B4-BE49-F238E27FC236}">
                  <a16:creationId xmlns:a16="http://schemas.microsoft.com/office/drawing/2014/main" id="{EDBE0064-0963-2115-577F-76D1450944BA}"/>
                </a:ext>
              </a:extLst>
            </p:cNvPr>
            <p:cNvPicPr>
              <a:picLocks noChangeAspect="1"/>
            </p:cNvPicPr>
            <p:nvPr/>
          </p:nvPicPr>
          <p:blipFill>
            <a:blip r:embed="rId3"/>
            <a:stretch>
              <a:fillRect/>
            </a:stretch>
          </p:blipFill>
          <p:spPr>
            <a:xfrm>
              <a:off x="1506266" y="1293211"/>
              <a:ext cx="775010" cy="1323975"/>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75521" y="2483659"/>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1893771" y="2483658"/>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139394" y="2483657"/>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ED3492EF-52FE-1C7E-3A4C-1A8455121E97}"/>
              </a:ext>
            </a:extLst>
          </p:cNvPr>
          <p:cNvSpPr txBox="1"/>
          <p:nvPr/>
        </p:nvSpPr>
        <p:spPr>
          <a:xfrm>
            <a:off x="3867848" y="4128815"/>
            <a:ext cx="2969179" cy="369332"/>
          </a:xfrm>
          <a:prstGeom prst="rect">
            <a:avLst/>
          </a:prstGeom>
          <a:noFill/>
        </p:spPr>
        <p:txBody>
          <a:bodyPr wrap="square">
            <a:spAutoFit/>
          </a:bodyPr>
          <a:lstStyle/>
          <a:p>
            <a:r>
              <a:rPr lang="en-US" altLang="ja-JP" dirty="0">
                <a:solidFill>
                  <a:srgbClr val="0070C0"/>
                </a:solidFill>
                <a:hlinkClick r:id="rId4">
                  <a:extLst>
                    <a:ext uri="{A12FA001-AC4F-418D-AE19-62706E023703}">
                      <ahyp:hlinkClr xmlns:ahyp="http://schemas.microsoft.com/office/drawing/2018/hyperlinkcolor" val="tx"/>
                    </a:ext>
                  </a:extLst>
                </a:hlinkClick>
              </a:rPr>
              <a:t>OTP-9000-xP-M10-SCCR</a:t>
            </a:r>
            <a:endParaRPr lang="ja-JP" altLang="en-US" dirty="0">
              <a:solidFill>
                <a:srgbClr val="0070C0"/>
              </a:solidFill>
            </a:endParaRPr>
          </a:p>
        </p:txBody>
      </p:sp>
      <p:sp>
        <p:nvSpPr>
          <p:cNvPr id="21" name="テキスト ボックス 20">
            <a:extLst>
              <a:ext uri="{FF2B5EF4-FFF2-40B4-BE49-F238E27FC236}">
                <a16:creationId xmlns:a16="http://schemas.microsoft.com/office/drawing/2014/main" id="{E9C6E0C7-5A78-0DA4-2961-FB7513DA4829}"/>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8259C341-86C8-3741-2115-765E1B211D6D}"/>
              </a:ext>
            </a:extLst>
          </p:cNvPr>
          <p:cNvGrpSpPr/>
          <p:nvPr/>
        </p:nvGrpSpPr>
        <p:grpSpPr>
          <a:xfrm>
            <a:off x="8622069" y="3163150"/>
            <a:ext cx="3347958" cy="1781390"/>
            <a:chOff x="8622069" y="3163150"/>
            <a:chExt cx="3347958" cy="1781390"/>
          </a:xfrm>
        </p:grpSpPr>
        <p:cxnSp>
          <p:nvCxnSpPr>
            <p:cNvPr id="23" name="コネクタ: カギ線 22">
              <a:extLst>
                <a:ext uri="{FF2B5EF4-FFF2-40B4-BE49-F238E27FC236}">
                  <a16:creationId xmlns:a16="http://schemas.microsoft.com/office/drawing/2014/main" id="{625237F5-9BC0-CA19-C362-F74973CB8A32}"/>
                </a:ext>
              </a:extLst>
            </p:cNvPr>
            <p:cNvCxnSpPr>
              <a:cxnSpLocks/>
              <a:stCxn id="26" idx="3"/>
              <a:endCxn id="27"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25C3654-3C97-F083-72C1-9FD0EA87BA9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26" name="図 25">
              <a:extLst>
                <a:ext uri="{FF2B5EF4-FFF2-40B4-BE49-F238E27FC236}">
                  <a16:creationId xmlns:a16="http://schemas.microsoft.com/office/drawing/2014/main" id="{1E9DDB15-D8B9-39D1-E51B-DE3F57FD116F}"/>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27" name="図 26">
              <a:extLst>
                <a:ext uri="{FF2B5EF4-FFF2-40B4-BE49-F238E27FC236}">
                  <a16:creationId xmlns:a16="http://schemas.microsoft.com/office/drawing/2014/main" id="{9A55A10E-8D48-0D81-9435-02081647B2EA}"/>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28" name="直線コネクタ 27">
              <a:extLst>
                <a:ext uri="{FF2B5EF4-FFF2-40B4-BE49-F238E27FC236}">
                  <a16:creationId xmlns:a16="http://schemas.microsoft.com/office/drawing/2014/main" id="{E8F1EF14-58C2-FD41-344C-1986C7BF500C}"/>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FBA239D-90DE-2893-76A6-0C1A55CE906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D86B39C1-619B-7591-A017-045592725B11}"/>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964CC781-4A6D-8C05-089D-FE9E083F1696}"/>
              </a:ext>
            </a:extLst>
          </p:cNvPr>
          <p:cNvCxnSpPr>
            <a:cxnSpLocks/>
          </p:cNvCxnSpPr>
          <p:nvPr/>
        </p:nvCxnSpPr>
        <p:spPr>
          <a:xfrm>
            <a:off x="8896332" y="2657352"/>
            <a:ext cx="172346" cy="621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A8D517D-01E4-B094-05B7-A155D3F4DA6F}"/>
              </a:ext>
            </a:extLst>
          </p:cNvPr>
          <p:cNvCxnSpPr>
            <a:cxnSpLocks/>
          </p:cNvCxnSpPr>
          <p:nvPr/>
        </p:nvCxnSpPr>
        <p:spPr>
          <a:xfrm flipH="1">
            <a:off x="9194921" y="2657352"/>
            <a:ext cx="5398" cy="6059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6B4DFD-1CE2-0F17-C6BF-5CEAF63817F3}"/>
              </a:ext>
            </a:extLst>
          </p:cNvPr>
          <p:cNvCxnSpPr>
            <a:cxnSpLocks/>
          </p:cNvCxnSpPr>
          <p:nvPr/>
        </p:nvCxnSpPr>
        <p:spPr>
          <a:xfrm>
            <a:off x="8584539" y="2657352"/>
            <a:ext cx="352601" cy="5827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B0B9B1A2-79F5-F0EE-D7E2-FD091BC5D3B5}"/>
              </a:ext>
            </a:extLst>
          </p:cNvPr>
          <p:cNvGrpSpPr/>
          <p:nvPr/>
        </p:nvGrpSpPr>
        <p:grpSpPr>
          <a:xfrm>
            <a:off x="2407434" y="2688326"/>
            <a:ext cx="3874166" cy="675270"/>
            <a:chOff x="2433027" y="2283487"/>
            <a:chExt cx="3874166" cy="675270"/>
          </a:xfrm>
        </p:grpSpPr>
        <p:sp>
          <p:nvSpPr>
            <p:cNvPr id="49" name="テキスト ボックス 48">
              <a:extLst>
                <a:ext uri="{FF2B5EF4-FFF2-40B4-BE49-F238E27FC236}">
                  <a16:creationId xmlns:a16="http://schemas.microsoft.com/office/drawing/2014/main" id="{4EC8BC55-9B62-20F3-5966-CC03F7453537}"/>
                </a:ext>
              </a:extLst>
            </p:cNvPr>
            <p:cNvSpPr txBox="1"/>
            <p:nvPr/>
          </p:nvSpPr>
          <p:spPr>
            <a:xfrm>
              <a:off x="3017275" y="2283487"/>
              <a:ext cx="3289918"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1AWG-250KCM</a:t>
              </a:r>
              <a:endParaRPr lang="en-US" altLang="ja-JP" dirty="0">
                <a:solidFill>
                  <a:srgbClr val="0070C0"/>
                </a:solidFill>
              </a:endParaRPr>
            </a:p>
          </p:txBody>
        </p:sp>
        <p:cxnSp>
          <p:nvCxnSpPr>
            <p:cNvPr id="50" name="コネクタ: カギ線 49">
              <a:extLst>
                <a:ext uri="{FF2B5EF4-FFF2-40B4-BE49-F238E27FC236}">
                  <a16:creationId xmlns:a16="http://schemas.microsoft.com/office/drawing/2014/main" id="{10B64590-6627-1627-1F40-7084D6D2244D}"/>
                </a:ext>
              </a:extLst>
            </p:cNvPr>
            <p:cNvCxnSpPr>
              <a:cxnSpLocks/>
              <a:stCxn id="49" idx="2"/>
            </p:cNvCxnSpPr>
            <p:nvPr/>
          </p:nvCxnSpPr>
          <p:spPr>
            <a:xfrm rot="5400000">
              <a:off x="3394661" y="1691184"/>
              <a:ext cx="305939" cy="222920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90419109-6624-F4E2-C9B2-F5FA40CE3BD0}"/>
              </a:ext>
            </a:extLst>
          </p:cNvPr>
          <p:cNvGrpSpPr/>
          <p:nvPr/>
        </p:nvGrpSpPr>
        <p:grpSpPr>
          <a:xfrm>
            <a:off x="9300891" y="1908981"/>
            <a:ext cx="2624470" cy="1200329"/>
            <a:chOff x="9536556" y="1763265"/>
            <a:chExt cx="2624470" cy="1200329"/>
          </a:xfrm>
        </p:grpSpPr>
        <p:sp>
          <p:nvSpPr>
            <p:cNvPr id="9" name="円弧 8">
              <a:extLst>
                <a:ext uri="{FF2B5EF4-FFF2-40B4-BE49-F238E27FC236}">
                  <a16:creationId xmlns:a16="http://schemas.microsoft.com/office/drawing/2014/main" id="{79AB0155-2772-434F-22A4-F0E6DA471A9D}"/>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587612C-06B9-3392-4BDB-3FCC4E4A1BAA}"/>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10" name="グループ化 9">
            <a:extLst>
              <a:ext uri="{FF2B5EF4-FFF2-40B4-BE49-F238E27FC236}">
                <a16:creationId xmlns:a16="http://schemas.microsoft.com/office/drawing/2014/main" id="{A045C216-B189-541E-EE44-D4EB3F4C67CC}"/>
              </a:ext>
            </a:extLst>
          </p:cNvPr>
          <p:cNvGrpSpPr/>
          <p:nvPr/>
        </p:nvGrpSpPr>
        <p:grpSpPr>
          <a:xfrm>
            <a:off x="287997" y="4248041"/>
            <a:ext cx="3405099" cy="2454499"/>
            <a:chOff x="576657" y="4481999"/>
            <a:chExt cx="3405099" cy="2454499"/>
          </a:xfrm>
        </p:grpSpPr>
        <p:sp>
          <p:nvSpPr>
            <p:cNvPr id="11" name="テキスト ボックス 10">
              <a:extLst>
                <a:ext uri="{FF2B5EF4-FFF2-40B4-BE49-F238E27FC236}">
                  <a16:creationId xmlns:a16="http://schemas.microsoft.com/office/drawing/2014/main" id="{1AB4548F-EE43-4F1D-3A0B-4EFC75D0E6CA}"/>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13" name="コネクタ: カギ線 12">
              <a:extLst>
                <a:ext uri="{FF2B5EF4-FFF2-40B4-BE49-F238E27FC236}">
                  <a16:creationId xmlns:a16="http://schemas.microsoft.com/office/drawing/2014/main" id="{036E8491-70CB-D45F-0938-21FAD5605CEA}"/>
                </a:ext>
              </a:extLst>
            </p:cNvPr>
            <p:cNvCxnSpPr>
              <a:cxnSpLocks/>
              <a:stCxn id="11" idx="0"/>
              <a:endCxn id="15" idx="2"/>
            </p:cNvCxnSpPr>
            <p:nvPr/>
          </p:nvCxnSpPr>
          <p:spPr>
            <a:xfrm rot="16200000" flipV="1">
              <a:off x="1929906" y="5263757"/>
              <a:ext cx="635183"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F5410A3A-1592-D56C-F0C0-92AA3B6BB457}"/>
                </a:ext>
              </a:extLst>
            </p:cNvPr>
            <p:cNvSpPr/>
            <p:nvPr/>
          </p:nvSpPr>
          <p:spPr>
            <a:xfrm>
              <a:off x="1085779" y="4481999"/>
              <a:ext cx="2260014" cy="495877"/>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72806DD8-066E-A0ED-EC08-4A9B6D738A20}"/>
              </a:ext>
            </a:extLst>
          </p:cNvPr>
          <p:cNvSpPr>
            <a:spLocks noGrp="1"/>
          </p:cNvSpPr>
          <p:nvPr>
            <p:ph type="sldNum" sz="quarter" idx="12"/>
          </p:nvPr>
        </p:nvSpPr>
        <p:spPr/>
        <p:txBody>
          <a:bodyPr/>
          <a:lstStyle/>
          <a:p>
            <a:fld id="{E7784300-A231-4CE8-BF2A-B73085566916}" type="slidenum">
              <a:rPr kumimoji="1" lang="ja-JP" altLang="en-US" smtClean="0"/>
              <a:t>44</a:t>
            </a:fld>
            <a:r>
              <a:rPr kumimoji="1" lang="ja-JP" altLang="en-US"/>
              <a:t>ページ</a:t>
            </a:r>
            <a:endParaRPr kumimoji="1" lang="ja-JP" altLang="en-US" dirty="0"/>
          </a:p>
        </p:txBody>
      </p:sp>
    </p:spTree>
    <p:extLst>
      <p:ext uri="{BB962C8B-B14F-4D97-AF65-F5344CB8AC3E}">
        <p14:creationId xmlns:p14="http://schemas.microsoft.com/office/powerpoint/2010/main" val="3928665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17DBD-098D-7785-9C4E-2D1419496C55}"/>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9</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429A687A-A52C-9702-8E96-FAC89922EDFC}"/>
              </a:ext>
            </a:extLst>
          </p:cNvPr>
          <p:cNvGraphicFramePr>
            <a:graphicFrameLocks noGrp="1"/>
          </p:cNvGraphicFramePr>
          <p:nvPr>
            <p:ph idx="1"/>
          </p:nvPr>
        </p:nvGraphicFramePr>
        <p:xfrm>
          <a:off x="838199" y="1804814"/>
          <a:ext cx="10515597" cy="4351340"/>
        </p:xfrm>
        <a:graphic>
          <a:graphicData uri="http://schemas.openxmlformats.org/drawingml/2006/table">
            <a:tbl>
              <a:tblPr/>
              <a:tblGrid>
                <a:gridCol w="2930175">
                  <a:extLst>
                    <a:ext uri="{9D8B030D-6E8A-4147-A177-3AD203B41FA5}">
                      <a16:colId xmlns:a16="http://schemas.microsoft.com/office/drawing/2014/main" val="599112488"/>
                    </a:ext>
                  </a:extLst>
                </a:gridCol>
                <a:gridCol w="1363865">
                  <a:extLst>
                    <a:ext uri="{9D8B030D-6E8A-4147-A177-3AD203B41FA5}">
                      <a16:colId xmlns:a16="http://schemas.microsoft.com/office/drawing/2014/main" val="854662849"/>
                    </a:ext>
                  </a:extLst>
                </a:gridCol>
                <a:gridCol w="1469531">
                  <a:extLst>
                    <a:ext uri="{9D8B030D-6E8A-4147-A177-3AD203B41FA5}">
                      <a16:colId xmlns:a16="http://schemas.microsoft.com/office/drawing/2014/main" val="3348976514"/>
                    </a:ext>
                  </a:extLst>
                </a:gridCol>
                <a:gridCol w="1566490">
                  <a:extLst>
                    <a:ext uri="{9D8B030D-6E8A-4147-A177-3AD203B41FA5}">
                      <a16:colId xmlns:a16="http://schemas.microsoft.com/office/drawing/2014/main" val="3728279004"/>
                    </a:ext>
                  </a:extLst>
                </a:gridCol>
                <a:gridCol w="1566490">
                  <a:extLst>
                    <a:ext uri="{9D8B030D-6E8A-4147-A177-3AD203B41FA5}">
                      <a16:colId xmlns:a16="http://schemas.microsoft.com/office/drawing/2014/main" val="2819826217"/>
                    </a:ext>
                  </a:extLst>
                </a:gridCol>
                <a:gridCol w="589941">
                  <a:extLst>
                    <a:ext uri="{9D8B030D-6E8A-4147-A177-3AD203B41FA5}">
                      <a16:colId xmlns:a16="http://schemas.microsoft.com/office/drawing/2014/main" val="283159875"/>
                    </a:ext>
                  </a:extLst>
                </a:gridCol>
                <a:gridCol w="589941">
                  <a:extLst>
                    <a:ext uri="{9D8B030D-6E8A-4147-A177-3AD203B41FA5}">
                      <a16:colId xmlns:a16="http://schemas.microsoft.com/office/drawing/2014/main" val="3120667023"/>
                    </a:ext>
                  </a:extLst>
                </a:gridCol>
                <a:gridCol w="439164">
                  <a:extLst>
                    <a:ext uri="{9D8B030D-6E8A-4147-A177-3AD203B41FA5}">
                      <a16:colId xmlns:a16="http://schemas.microsoft.com/office/drawing/2014/main" val="2527541139"/>
                    </a:ext>
                  </a:extLst>
                </a:gridCol>
              </a:tblGrid>
              <a:tr h="870268">
                <a:tc rowSpan="5">
                  <a:txBody>
                    <a:bodyPr/>
                    <a:lstStyle/>
                    <a:p>
                      <a:pPr algn="l" fontAlgn="t"/>
                      <a:r>
                        <a:rPr lang="en-US" sz="800">
                          <a:effectLst/>
                        </a:rPr>
                        <a:t>OTP-9000, may be followed by -xP, followed by -M10, may be followed by -SCCR</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BW250EAGU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22,000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39489995"/>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566358432"/>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BW250JAGU,</a:t>
                      </a:r>
                      <a:br>
                        <a:rPr lang="en-US" sz="800">
                          <a:effectLst/>
                        </a:rPr>
                      </a:br>
                      <a:r>
                        <a:rPr lang="en-US" sz="800">
                          <a:effectLst/>
                        </a:rPr>
                        <a:t>EW250JAGU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7125674"/>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50,000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800">
                          <a:effectLst/>
                        </a:rPr>
                        <a:t>240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203857980"/>
                  </a:ext>
                </a:extLst>
              </a:tr>
              <a:tr h="870268">
                <a:tc vMerge="1">
                  <a:txBody>
                    <a:bodyPr/>
                    <a:lstStyle/>
                    <a:p>
                      <a:endParaRPr kumimoji="1" lang="ja-JP" altLang="en-US"/>
                    </a:p>
                  </a:txBody>
                  <a:tcPr/>
                </a:tc>
                <a:tc>
                  <a:txBody>
                    <a:bodyPr/>
                    <a:lstStyle/>
                    <a:p>
                      <a:pPr algn="r" fontAlgn="t"/>
                      <a:r>
                        <a:rPr lang="en-US" sz="800">
                          <a:effectLst/>
                        </a:rPr>
                        <a:t>1AWG - 250 kcmil, 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8 - 1/0,</a:t>
                      </a:r>
                      <a:br>
                        <a:rPr lang="en-US" sz="800">
                          <a:effectLst/>
                        </a:rPr>
                      </a:br>
                      <a:r>
                        <a:rPr lang="en-US" sz="800">
                          <a:effectLst/>
                        </a:rPr>
                        <a:t>Prepared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FUJI ELECTRIC FA COMPONENTS &amp; SYSTEMS CO LTD</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800">
                          <a:effectLst/>
                        </a:rPr>
                        <a:t>BW250RAGU,</a:t>
                      </a:r>
                      <a:br>
                        <a:rPr lang="en-US" sz="800">
                          <a:effectLst/>
                        </a:rPr>
                      </a:br>
                      <a:r>
                        <a:rPr lang="en-US" sz="800">
                          <a:effectLst/>
                        </a:rPr>
                        <a:t>EW250RAGU</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250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30,000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800">
                          <a:effectLst/>
                        </a:rPr>
                        <a:t>480</a:t>
                      </a:r>
                    </a:p>
                  </a:txBody>
                  <a:tcPr marL="12576" marR="12576" marT="12576" marB="12576">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899342"/>
                  </a:ext>
                </a:extLst>
              </a:tr>
            </a:tbl>
          </a:graphicData>
        </a:graphic>
      </p:graphicFrame>
      <p:sp>
        <p:nvSpPr>
          <p:cNvPr id="8" name="正方形/長方形 7">
            <a:extLst>
              <a:ext uri="{FF2B5EF4-FFF2-40B4-BE49-F238E27FC236}">
                <a16:creationId xmlns:a16="http://schemas.microsoft.com/office/drawing/2014/main" id="{ABF9119E-DE5B-1B02-F26E-974349B0CA4F}"/>
              </a:ext>
            </a:extLst>
          </p:cNvPr>
          <p:cNvSpPr/>
          <p:nvPr/>
        </p:nvSpPr>
        <p:spPr>
          <a:xfrm>
            <a:off x="3789219" y="4438073"/>
            <a:ext cx="7564577" cy="84512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AAB0BEE-D629-6B76-33AE-A296F12E8D25}"/>
              </a:ext>
            </a:extLst>
          </p:cNvPr>
          <p:cNvSpPr>
            <a:spLocks noGrp="1"/>
          </p:cNvSpPr>
          <p:nvPr>
            <p:ph type="sldNum" sz="quarter" idx="12"/>
          </p:nvPr>
        </p:nvSpPr>
        <p:spPr/>
        <p:txBody>
          <a:bodyPr/>
          <a:lstStyle/>
          <a:p>
            <a:fld id="{E7784300-A231-4CE8-BF2A-B73085566916}" type="slidenum">
              <a:rPr kumimoji="1" lang="ja-JP" altLang="en-US" smtClean="0"/>
              <a:t>45</a:t>
            </a:fld>
            <a:r>
              <a:rPr kumimoji="1" lang="ja-JP" altLang="en-US"/>
              <a:t>ページ</a:t>
            </a:r>
            <a:endParaRPr kumimoji="1" lang="ja-JP" altLang="en-US" dirty="0"/>
          </a:p>
        </p:txBody>
      </p:sp>
    </p:spTree>
    <p:extLst>
      <p:ext uri="{BB962C8B-B14F-4D97-AF65-F5344CB8AC3E}">
        <p14:creationId xmlns:p14="http://schemas.microsoft.com/office/powerpoint/2010/main" val="1770134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F4848AF7-2AC0-1B90-F76B-0928F8CD8E74}"/>
              </a:ext>
            </a:extLst>
          </p:cNvPr>
          <p:cNvPicPr>
            <a:picLocks noChangeAspect="1"/>
          </p:cNvPicPr>
          <p:nvPr/>
        </p:nvPicPr>
        <p:blipFill>
          <a:blip r:embed="rId2"/>
          <a:stretch>
            <a:fillRect/>
          </a:stretch>
        </p:blipFill>
        <p:spPr>
          <a:xfrm>
            <a:off x="8763421" y="536084"/>
            <a:ext cx="509737" cy="1223998"/>
          </a:xfrm>
          <a:prstGeom prst="rect">
            <a:avLst/>
          </a:prstGeom>
        </p:spPr>
      </p:pic>
      <p:pic>
        <p:nvPicPr>
          <p:cNvPr id="17" name="図 16">
            <a:extLst>
              <a:ext uri="{FF2B5EF4-FFF2-40B4-BE49-F238E27FC236}">
                <a16:creationId xmlns:a16="http://schemas.microsoft.com/office/drawing/2014/main" id="{A4A86CEA-4355-AA9D-D390-69C1A81EB33B}"/>
              </a:ext>
            </a:extLst>
          </p:cNvPr>
          <p:cNvPicPr>
            <a:picLocks noChangeAspect="1"/>
          </p:cNvPicPr>
          <p:nvPr/>
        </p:nvPicPr>
        <p:blipFill>
          <a:blip r:embed="rId2"/>
          <a:stretch>
            <a:fillRect/>
          </a:stretch>
        </p:blipFill>
        <p:spPr>
          <a:xfrm>
            <a:off x="1448724" y="1081353"/>
            <a:ext cx="910145" cy="2185472"/>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94400" y="172518"/>
            <a:ext cx="1127182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2.1.2.6</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BW400SAGU+OTP-7000-3P-SCCR</a:t>
            </a:r>
            <a:br>
              <a:rPr kumimoji="1" lang="en-US" altLang="ja-JP" sz="4000" dirty="0">
                <a:latin typeface="+mn-ea"/>
                <a:ea typeface="+mn-ea"/>
              </a:rPr>
            </a:br>
            <a:r>
              <a:rPr kumimoji="1" lang="en-US" altLang="ja-JP" sz="22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50kA(AC240V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181861" y="1113634"/>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BW400RAGU-3P</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63992" y="3697804"/>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204875" y="4428071"/>
            <a:ext cx="3577773" cy="2246182"/>
            <a:chOff x="216875" y="4459849"/>
            <a:chExt cx="3577773" cy="224618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216875" y="5382592"/>
              <a:ext cx="3577773" cy="1323439"/>
            </a:xfrm>
            <a:prstGeom prst="rect">
              <a:avLst/>
            </a:prstGeom>
            <a:noFill/>
            <a:ln w="28575">
              <a:solidFill>
                <a:srgbClr val="0070C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6</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SCCR50kA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804910" y="5181739"/>
              <a:ext cx="272040" cy="12966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59849"/>
              <a:ext cx="2939393" cy="650703"/>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3" y="1795370"/>
            <a:ext cx="5538328" cy="1349022"/>
            <a:chOff x="2287753" y="1795370"/>
            <a:chExt cx="5538328" cy="1349022"/>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（ブレーカ指定）</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6" y="1323437"/>
              <a:ext cx="425692" cy="321621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D9F9B2E-F7D3-DB30-6726-F75F032ABD1C}"/>
              </a:ext>
            </a:extLst>
          </p:cNvPr>
          <p:cNvGrpSpPr/>
          <p:nvPr/>
        </p:nvGrpSpPr>
        <p:grpSpPr>
          <a:xfrm>
            <a:off x="9339005" y="1763265"/>
            <a:ext cx="2766856" cy="1200329"/>
            <a:chOff x="9339005" y="1763265"/>
            <a:chExt cx="2766856" cy="1200329"/>
          </a:xfrm>
        </p:grpSpPr>
        <p:sp>
          <p:nvSpPr>
            <p:cNvPr id="11" name="円弧 10">
              <a:extLst>
                <a:ext uri="{FF2B5EF4-FFF2-40B4-BE49-F238E27FC236}">
                  <a16:creationId xmlns:a16="http://schemas.microsoft.com/office/drawing/2014/main" id="{1CCC4A28-8A39-D0F0-2D05-AD5C02E86418}"/>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B0CDD8-20D2-51B6-D8F8-A8371747A6A2}"/>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16" name="円弧 15">
              <a:extLst>
                <a:ext uri="{FF2B5EF4-FFF2-40B4-BE49-F238E27FC236}">
                  <a16:creationId xmlns:a16="http://schemas.microsoft.com/office/drawing/2014/main" id="{B7DB638F-CA20-D9C5-16A2-D6E59ECFE17D}"/>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18" name="図 17">
            <a:extLst>
              <a:ext uri="{FF2B5EF4-FFF2-40B4-BE49-F238E27FC236}">
                <a16:creationId xmlns:a16="http://schemas.microsoft.com/office/drawing/2014/main" id="{85DF10F7-FA02-9068-8D86-E6ACFAB5B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855" y="1836542"/>
            <a:ext cx="1141907" cy="856430"/>
          </a:xfrm>
          <a:prstGeom prst="rect">
            <a:avLst/>
          </a:prstGeom>
        </p:spPr>
      </p:pic>
      <p:sp>
        <p:nvSpPr>
          <p:cNvPr id="28" name="スライド番号プレースホルダー 27">
            <a:extLst>
              <a:ext uri="{FF2B5EF4-FFF2-40B4-BE49-F238E27FC236}">
                <a16:creationId xmlns:a16="http://schemas.microsoft.com/office/drawing/2014/main" id="{B94DFD6B-CE0C-3C97-D088-3D8254862240}"/>
              </a:ext>
            </a:extLst>
          </p:cNvPr>
          <p:cNvSpPr>
            <a:spLocks noGrp="1"/>
          </p:cNvSpPr>
          <p:nvPr>
            <p:ph type="sldNum" sz="quarter" idx="12"/>
          </p:nvPr>
        </p:nvSpPr>
        <p:spPr/>
        <p:txBody>
          <a:bodyPr/>
          <a:lstStyle/>
          <a:p>
            <a:fld id="{E7784300-A231-4CE8-BF2A-B73085566916}" type="slidenum">
              <a:rPr kumimoji="1" lang="ja-JP" altLang="en-US" smtClean="0"/>
              <a:t>46</a:t>
            </a:fld>
            <a:r>
              <a:rPr kumimoji="1" lang="ja-JP" altLang="en-US"/>
              <a:t>ページ</a:t>
            </a:r>
            <a:endParaRPr kumimoji="1" lang="ja-JP" altLang="en-US" dirty="0"/>
          </a:p>
        </p:txBody>
      </p:sp>
    </p:spTree>
    <p:extLst>
      <p:ext uri="{BB962C8B-B14F-4D97-AF65-F5344CB8AC3E}">
        <p14:creationId xmlns:p14="http://schemas.microsoft.com/office/powerpoint/2010/main" val="2002631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76149"/>
            <a:ext cx="10515600" cy="504887"/>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7" name="コンテンツ プレースホルダー 6">
            <a:extLst>
              <a:ext uri="{FF2B5EF4-FFF2-40B4-BE49-F238E27FC236}">
                <a16:creationId xmlns:a16="http://schemas.microsoft.com/office/drawing/2014/main" id="{6A4CBD28-28B3-64AA-9CD2-BE17668F69D0}"/>
              </a:ext>
            </a:extLst>
          </p:cNvPr>
          <p:cNvGraphicFramePr>
            <a:graphicFrameLocks noGrp="1"/>
          </p:cNvGraphicFramePr>
          <p:nvPr>
            <p:ph idx="1"/>
          </p:nvPr>
        </p:nvGraphicFramePr>
        <p:xfrm>
          <a:off x="838200" y="1825624"/>
          <a:ext cx="10079184" cy="4351340"/>
        </p:xfrm>
        <a:graphic>
          <a:graphicData uri="http://schemas.openxmlformats.org/drawingml/2006/table">
            <a:tbl>
              <a:tblPr/>
              <a:tblGrid>
                <a:gridCol w="2808567">
                  <a:extLst>
                    <a:ext uri="{9D8B030D-6E8A-4147-A177-3AD203B41FA5}">
                      <a16:colId xmlns:a16="http://schemas.microsoft.com/office/drawing/2014/main" val="874821882"/>
                    </a:ext>
                  </a:extLst>
                </a:gridCol>
                <a:gridCol w="1307263">
                  <a:extLst>
                    <a:ext uri="{9D8B030D-6E8A-4147-A177-3AD203B41FA5}">
                      <a16:colId xmlns:a16="http://schemas.microsoft.com/office/drawing/2014/main" val="543223552"/>
                    </a:ext>
                  </a:extLst>
                </a:gridCol>
                <a:gridCol w="1408543">
                  <a:extLst>
                    <a:ext uri="{9D8B030D-6E8A-4147-A177-3AD203B41FA5}">
                      <a16:colId xmlns:a16="http://schemas.microsoft.com/office/drawing/2014/main" val="651340018"/>
                    </a:ext>
                  </a:extLst>
                </a:gridCol>
                <a:gridCol w="1501478">
                  <a:extLst>
                    <a:ext uri="{9D8B030D-6E8A-4147-A177-3AD203B41FA5}">
                      <a16:colId xmlns:a16="http://schemas.microsoft.com/office/drawing/2014/main" val="3847912109"/>
                    </a:ext>
                  </a:extLst>
                </a:gridCol>
                <a:gridCol w="1501478">
                  <a:extLst>
                    <a:ext uri="{9D8B030D-6E8A-4147-A177-3AD203B41FA5}">
                      <a16:colId xmlns:a16="http://schemas.microsoft.com/office/drawing/2014/main" val="4284505217"/>
                    </a:ext>
                  </a:extLst>
                </a:gridCol>
                <a:gridCol w="565458">
                  <a:extLst>
                    <a:ext uri="{9D8B030D-6E8A-4147-A177-3AD203B41FA5}">
                      <a16:colId xmlns:a16="http://schemas.microsoft.com/office/drawing/2014/main" val="3837398609"/>
                    </a:ext>
                  </a:extLst>
                </a:gridCol>
                <a:gridCol w="565458">
                  <a:extLst>
                    <a:ext uri="{9D8B030D-6E8A-4147-A177-3AD203B41FA5}">
                      <a16:colId xmlns:a16="http://schemas.microsoft.com/office/drawing/2014/main" val="3483499543"/>
                    </a:ext>
                  </a:extLst>
                </a:gridCol>
                <a:gridCol w="420939">
                  <a:extLst>
                    <a:ext uri="{9D8B030D-6E8A-4147-A177-3AD203B41FA5}">
                      <a16:colId xmlns:a16="http://schemas.microsoft.com/office/drawing/2014/main" val="3964003663"/>
                    </a:ext>
                  </a:extLst>
                </a:gridCol>
              </a:tblGrid>
              <a:tr h="861736">
                <a:tc rowSpan="6">
                  <a:txBody>
                    <a:bodyPr/>
                    <a:lstStyle/>
                    <a:p>
                      <a:pPr algn="l" fontAlgn="t"/>
                      <a:r>
                        <a:rPr lang="en-US" sz="1300">
                          <a:effectLst/>
                        </a:rPr>
                        <a:t>OTP-7000, may be followed by -xP, may be followed by -SCCR</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240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94950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BW400SAGU,</a:t>
                      </a:r>
                    </a:p>
                    <a:p>
                      <a:pPr algn="r" fontAlgn="t"/>
                      <a:r>
                        <a:rPr lang="en-US" sz="1300">
                          <a:effectLst/>
                        </a:rPr>
                        <a:t>EW400SAGU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30,000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793315532"/>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20904936"/>
                  </a:ext>
                </a:extLst>
              </a:tr>
              <a:tr h="452198">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(2)1/0 - 6,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ja-JP" altLang="en-US" sz="1300">
                          <a:effectLst/>
                        </a:rPr>
                        <a:t> </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35303905"/>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1/0 - 6,</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95696642"/>
                  </a:ext>
                </a:extLst>
              </a:tr>
              <a:tr h="861736">
                <a:tc vMerge="1">
                  <a:txBody>
                    <a:bodyPr/>
                    <a:lstStyle/>
                    <a:p>
                      <a:endParaRPr kumimoji="1" lang="ja-JP" altLang="en-US"/>
                    </a:p>
                  </a:txBody>
                  <a:tcPr/>
                </a:tc>
                <a:tc>
                  <a:txBody>
                    <a:bodyPr/>
                    <a:lstStyle/>
                    <a:p>
                      <a:pPr algn="r" fontAlgn="t"/>
                      <a:r>
                        <a:rPr lang="en-US" sz="1300">
                          <a:effectLst/>
                        </a:rPr>
                        <a:t>3/0,</a:t>
                      </a:r>
                      <a:br>
                        <a:rPr lang="en-US" sz="1300">
                          <a:effectLst/>
                        </a:rPr>
                      </a:br>
                      <a:r>
                        <a:rPr lang="en-US"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pl-PL" sz="1300">
                          <a:effectLst/>
                        </a:rPr>
                        <a:t>1 w/ 4, 1 w/ 4,</a:t>
                      </a:r>
                      <a:br>
                        <a:rPr lang="pl-PL" sz="1300">
                          <a:effectLst/>
                        </a:rPr>
                      </a:br>
                      <a:r>
                        <a:rPr lang="pl-PL" sz="1300">
                          <a:effectLst/>
                        </a:rPr>
                        <a:t>Prepared</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Fuji Electric FA Components &amp; Systems</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300">
                          <a:effectLst/>
                        </a:rPr>
                        <a:t>BW400RAGU,</a:t>
                      </a:r>
                    </a:p>
                    <a:p>
                      <a:pPr algn="r" fontAlgn="t"/>
                      <a:r>
                        <a:rPr lang="en-US" sz="1300">
                          <a:effectLst/>
                        </a:rPr>
                        <a:t>EW400RAGU</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50,000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300">
                          <a:effectLst/>
                        </a:rPr>
                        <a:t>480</a:t>
                      </a:r>
                    </a:p>
                  </a:txBody>
                  <a:tcPr marL="21330" marR="21330" marT="21330" marB="2133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519069458"/>
                  </a:ext>
                </a:extLst>
              </a:tr>
            </a:tbl>
          </a:graphicData>
        </a:graphic>
      </p:graphicFrame>
      <p:sp>
        <p:nvSpPr>
          <p:cNvPr id="8" name="正方形/長方形 7">
            <a:extLst>
              <a:ext uri="{FF2B5EF4-FFF2-40B4-BE49-F238E27FC236}">
                <a16:creationId xmlns:a16="http://schemas.microsoft.com/office/drawing/2014/main" id="{A34E3D25-6E78-7920-C9E3-1F40D0984037}"/>
              </a:ext>
            </a:extLst>
          </p:cNvPr>
          <p:cNvSpPr/>
          <p:nvPr/>
        </p:nvSpPr>
        <p:spPr>
          <a:xfrm>
            <a:off x="3599873" y="1802644"/>
            <a:ext cx="7317511" cy="8220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F4882247-D11D-F603-F316-23F2A0577EED}"/>
              </a:ext>
            </a:extLst>
          </p:cNvPr>
          <p:cNvSpPr>
            <a:spLocks noGrp="1"/>
          </p:cNvSpPr>
          <p:nvPr>
            <p:ph type="sldNum" sz="quarter" idx="12"/>
          </p:nvPr>
        </p:nvSpPr>
        <p:spPr/>
        <p:txBody>
          <a:bodyPr/>
          <a:lstStyle/>
          <a:p>
            <a:fld id="{E7784300-A231-4CE8-BF2A-B73085566916}" type="slidenum">
              <a:rPr kumimoji="1" lang="ja-JP" altLang="en-US" smtClean="0"/>
              <a:t>47</a:t>
            </a:fld>
            <a:r>
              <a:rPr kumimoji="1" lang="ja-JP" altLang="en-US"/>
              <a:t>ページ</a:t>
            </a:r>
            <a:endParaRPr kumimoji="1" lang="ja-JP" altLang="en-US" dirty="0"/>
          </a:p>
        </p:txBody>
      </p:sp>
    </p:spTree>
    <p:extLst>
      <p:ext uri="{BB962C8B-B14F-4D97-AF65-F5344CB8AC3E}">
        <p14:creationId xmlns:p14="http://schemas.microsoft.com/office/powerpoint/2010/main" val="2780991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381741" y="262016"/>
            <a:ext cx="11398928"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AC480V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ｰ</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125AF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NF125-HVU+OTP-1000N-3P-SCCR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NF250-HVU+OTP-2000-3-3P-SCCR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2.2.1.4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400AF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NF400-SWU+OTP-8000-3-3P-SCCR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B6E173BA-D756-808E-F1AD-33D6F5DB4475}"/>
              </a:ext>
            </a:extLst>
          </p:cNvPr>
          <p:cNvSpPr>
            <a:spLocks noGrp="1"/>
          </p:cNvSpPr>
          <p:nvPr>
            <p:ph type="sldNum" sz="quarter" idx="12"/>
          </p:nvPr>
        </p:nvSpPr>
        <p:spPr/>
        <p:txBody>
          <a:bodyPr/>
          <a:lstStyle/>
          <a:p>
            <a:fld id="{E7784300-A231-4CE8-BF2A-B73085566916}" type="slidenum">
              <a:rPr kumimoji="1" lang="ja-JP" altLang="en-US" smtClean="0"/>
              <a:t>48</a:t>
            </a:fld>
            <a:r>
              <a:rPr kumimoji="1" lang="ja-JP" altLang="en-US"/>
              <a:t>ページ</a:t>
            </a:r>
            <a:endParaRPr kumimoji="1" lang="ja-JP" altLang="en-US" dirty="0"/>
          </a:p>
        </p:txBody>
      </p:sp>
    </p:spTree>
    <p:extLst>
      <p:ext uri="{BB962C8B-B14F-4D97-AF65-F5344CB8AC3E}">
        <p14:creationId xmlns:p14="http://schemas.microsoft.com/office/powerpoint/2010/main" val="3978780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80C2ED22-38BF-0497-ACF9-90F7C7212D4A}"/>
              </a:ext>
            </a:extLst>
          </p:cNvPr>
          <p:cNvGrpSpPr/>
          <p:nvPr/>
        </p:nvGrpSpPr>
        <p:grpSpPr>
          <a:xfrm>
            <a:off x="8422749" y="714475"/>
            <a:ext cx="1121287" cy="2121061"/>
            <a:chOff x="6506434" y="944544"/>
            <a:chExt cx="1938340" cy="3570197"/>
          </a:xfrm>
        </p:grpSpPr>
        <p:pic>
          <p:nvPicPr>
            <p:cNvPr id="31" name="図 30">
              <a:extLst>
                <a:ext uri="{FF2B5EF4-FFF2-40B4-BE49-F238E27FC236}">
                  <a16:creationId xmlns:a16="http://schemas.microsoft.com/office/drawing/2014/main" id="{D686C8FF-B4A8-59B4-7A80-403BFA21CF8A}"/>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2" name="グループ化 31">
              <a:extLst>
                <a:ext uri="{FF2B5EF4-FFF2-40B4-BE49-F238E27FC236}">
                  <a16:creationId xmlns:a16="http://schemas.microsoft.com/office/drawing/2014/main" id="{99503B54-89FB-1EE5-A0CB-19D865298F8F}"/>
                </a:ext>
              </a:extLst>
            </p:cNvPr>
            <p:cNvGrpSpPr/>
            <p:nvPr/>
          </p:nvGrpSpPr>
          <p:grpSpPr>
            <a:xfrm>
              <a:off x="6506434" y="2164256"/>
              <a:ext cx="1938340" cy="2350485"/>
              <a:chOff x="1322938" y="3352011"/>
              <a:chExt cx="1938340" cy="2350485"/>
            </a:xfrm>
          </p:grpSpPr>
          <p:pic>
            <p:nvPicPr>
              <p:cNvPr id="33" name="図 32">
                <a:extLst>
                  <a:ext uri="{FF2B5EF4-FFF2-40B4-BE49-F238E27FC236}">
                    <a16:creationId xmlns:a16="http://schemas.microsoft.com/office/drawing/2014/main" id="{735021C9-E521-56A1-8BB1-F494CE93871D}"/>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51" name="グループ化 50">
                <a:extLst>
                  <a:ext uri="{FF2B5EF4-FFF2-40B4-BE49-F238E27FC236}">
                    <a16:creationId xmlns:a16="http://schemas.microsoft.com/office/drawing/2014/main" id="{A11C2A6A-4D10-275D-31F9-0E1A5C34C2E4}"/>
                  </a:ext>
                </a:extLst>
              </p:cNvPr>
              <p:cNvGrpSpPr/>
              <p:nvPr/>
            </p:nvGrpSpPr>
            <p:grpSpPr>
              <a:xfrm>
                <a:off x="1850704" y="3352011"/>
                <a:ext cx="976472" cy="1468125"/>
                <a:chOff x="1850704" y="3352011"/>
                <a:chExt cx="976472" cy="1468125"/>
              </a:xfrm>
            </p:grpSpPr>
            <p:cxnSp>
              <p:nvCxnSpPr>
                <p:cNvPr id="55" name="直線コネクタ 54">
                  <a:extLst>
                    <a:ext uri="{FF2B5EF4-FFF2-40B4-BE49-F238E27FC236}">
                      <a16:creationId xmlns:a16="http://schemas.microsoft.com/office/drawing/2014/main" id="{1B2A848D-9D08-5E2C-F561-AD306B1EE92A}"/>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AC7C292-2DB9-F310-B376-CB3BD5DCF4BA}"/>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397D50-2D3D-294B-8F74-A05CAC5A477F}"/>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30" name="図 29">
            <a:extLst>
              <a:ext uri="{FF2B5EF4-FFF2-40B4-BE49-F238E27FC236}">
                <a16:creationId xmlns:a16="http://schemas.microsoft.com/office/drawing/2014/main" id="{05367615-E473-718D-8586-941F0F507068}"/>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5107" y="229784"/>
            <a:ext cx="11397277" cy="929035"/>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18</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NF100HRU-3P</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709883"/>
            <a:ext cx="0" cy="5547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16211" y="2709883"/>
            <a:ext cx="166945" cy="603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34394" y="2731676"/>
            <a:ext cx="302746" cy="5394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363421" cy="1443186"/>
            <a:chOff x="933056" y="4499294"/>
            <a:chExt cx="3363421" cy="1443186"/>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363421" cy="707886"/>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10</a:t>
              </a:r>
              <a:r>
                <a:rPr kumimoji="1" lang="en-US" altLang="ja-JP" sz="2000" dirty="0">
                  <a:solidFill>
                    <a:srgbClr val="0070C0"/>
                  </a:solidFill>
                </a:rPr>
                <a:t>AWG</a:t>
              </a:r>
            </a:p>
            <a:p>
              <a:r>
                <a:rPr lang="ja-JP" altLang="en-US" sz="2000" dirty="0">
                  <a:solidFill>
                    <a:srgbClr val="0070C0"/>
                  </a:solidFill>
                </a:rPr>
                <a:t>最大</a:t>
              </a:r>
              <a:r>
                <a:rPr lang="en-US" altLang="ja-JP" sz="2000" dirty="0">
                  <a:solidFill>
                    <a:srgbClr val="0070C0"/>
                  </a:solidFill>
                </a:rPr>
                <a:t>12</a:t>
              </a:r>
              <a:r>
                <a:rPr lang="ja-JP" altLang="en-US" sz="2000" dirty="0">
                  <a:solidFill>
                    <a:srgbClr val="0070C0"/>
                  </a:solidFill>
                </a:rPr>
                <a:t>分岐　   </a:t>
              </a:r>
              <a:r>
                <a:rPr lang="en-US" altLang="ja-JP" sz="2000" dirty="0">
                  <a:solidFill>
                    <a:srgbClr val="0070C0"/>
                  </a:solidFill>
                </a:rPr>
                <a:t>SCCR18kA</a:t>
              </a: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75045" y="4994871"/>
              <a:ext cx="236899" cy="242547"/>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スライド番号プレースホルダー 27">
            <a:extLst>
              <a:ext uri="{FF2B5EF4-FFF2-40B4-BE49-F238E27FC236}">
                <a16:creationId xmlns:a16="http://schemas.microsoft.com/office/drawing/2014/main" id="{63353267-BE16-28D7-714F-1702BC33F13C}"/>
              </a:ext>
            </a:extLst>
          </p:cNvPr>
          <p:cNvSpPr>
            <a:spLocks noGrp="1"/>
          </p:cNvSpPr>
          <p:nvPr>
            <p:ph type="sldNum" sz="quarter" idx="12"/>
          </p:nvPr>
        </p:nvSpPr>
        <p:spPr/>
        <p:txBody>
          <a:bodyPr/>
          <a:lstStyle/>
          <a:p>
            <a:fld id="{E7784300-A231-4CE8-BF2A-B73085566916}" type="slidenum">
              <a:rPr kumimoji="1" lang="ja-JP" altLang="en-US" smtClean="0"/>
              <a:t>49</a:t>
            </a:fld>
            <a:r>
              <a:rPr kumimoji="1" lang="ja-JP" altLang="en-US"/>
              <a:t>ページ</a:t>
            </a:r>
            <a:endParaRPr kumimoji="1" lang="ja-JP" altLang="en-US" dirty="0"/>
          </a:p>
        </p:txBody>
      </p:sp>
    </p:spTree>
    <p:extLst>
      <p:ext uri="{BB962C8B-B14F-4D97-AF65-F5344CB8AC3E}">
        <p14:creationId xmlns:p14="http://schemas.microsoft.com/office/powerpoint/2010/main" val="133152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460DC2D-CCAC-FB99-ABDA-8D258ABB9073}"/>
              </a:ext>
            </a:extLst>
          </p:cNvPr>
          <p:cNvSpPr>
            <a:spLocks noChangeArrowheads="1"/>
          </p:cNvSpPr>
          <p:nvPr/>
        </p:nvSpPr>
        <p:spPr bwMode="auto">
          <a:xfrm>
            <a:off x="847394" y="1106909"/>
            <a:ext cx="9958796"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95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en-US" altLang="ja-JP" b="0" i="0" u="none" strike="noStrike" cap="none" normalizeH="0" baseline="0" dirty="0">
                <a:ln>
                  <a:noFill/>
                </a:ln>
                <a:solidFill>
                  <a:schemeClr val="tx1"/>
                </a:solidFill>
                <a:effectLst/>
                <a:latin typeface="+mn-ea"/>
                <a:cs typeface="ＭＳ Ｐゴシック" panose="020B0600070205080204" pitchFamily="50" charset="-128"/>
              </a:rPr>
              <a:t>NFPA79 </a:t>
            </a:r>
            <a:endParaRPr kumimoji="0" lang="en-US" altLang="ja-JP"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7.2.8</a:t>
            </a:r>
            <a:r>
              <a:rPr kumimoji="0" lang="ja-JP" altLang="en-US" sz="1400" b="0" i="0" u="none" strike="noStrike" cap="none" normalizeH="0" baseline="0" dirty="0">
                <a:ln>
                  <a:noFill/>
                </a:ln>
                <a:solidFill>
                  <a:schemeClr val="tx1"/>
                </a:solidFill>
                <a:effectLst/>
                <a:latin typeface="+mn-ea"/>
                <a:cs typeface="ＭＳ Ｐゴシック" panose="020B0600070205080204" pitchFamily="50" charset="-128"/>
              </a:rPr>
              <a:t>　</a:t>
            </a: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Location of Overcurrent Protective Devices. An over current protective device shall be located at the point </a:t>
            </a: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where the conductor to be protected is connected to the supply except as follows:</a:t>
            </a:r>
          </a:p>
          <a:p>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 </a:t>
            </a:r>
            <a:br>
              <a:rPr kumimoji="0" lang="en-US" altLang="ja-JP" sz="1400" dirty="0">
                <a:latin typeface="+mn-ea"/>
              </a:rPr>
            </a:br>
            <a:r>
              <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rPr>
              <a:t>(1) Overcurrent protection at the supply shall not be required if all of the following conditions are met: </a:t>
            </a:r>
          </a:p>
          <a:p>
            <a:pPr lvl="1"/>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(a)The current-carrying capacity of each of the conductors is at least equal to that required for their respective</a:t>
            </a:r>
            <a:b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br>
            <a:r>
              <a:rPr kumimoji="0" lang="en-US" altLang="ja-JP" sz="1400" b="0" i="0" u="none" strike="noStrike" cap="none" normalizeH="0" baseline="0" dirty="0">
                <a:ln>
                  <a:noFill/>
                </a:ln>
                <a:solidFill>
                  <a:srgbClr val="FF0000"/>
                </a:solidFill>
                <a:effectLst/>
                <a:latin typeface="+mn-ea"/>
                <a:cs typeface="ＭＳ Ｐゴシック" panose="020B0600070205080204" pitchFamily="50" charset="-128"/>
              </a:rPr>
              <a:t>     load, in accordance with Section 12.5</a:t>
            </a:r>
            <a:endParaRPr kumimoji="0" lang="en-US" altLang="ja-JP" sz="1400" b="0" i="0" u="none" strike="noStrike" cap="none" normalizeH="0" baseline="0" dirty="0">
              <a:ln>
                <a:noFill/>
              </a:ln>
              <a:solidFill>
                <a:schemeClr val="tx1"/>
              </a:solidFill>
              <a:effectLst/>
              <a:latin typeface="+mn-ea"/>
              <a:cs typeface="ＭＳ Ｐゴシック" panose="020B0600070205080204" pitchFamily="50" charset="-128"/>
            </a:endParaRPr>
          </a:p>
          <a:p>
            <a:pPr lvl="1"/>
            <a:r>
              <a:rPr kumimoji="0" lang="en-US" altLang="ja-JP" sz="1400" b="0" i="0" u="none" strike="noStrike" cap="none" normalizeH="0" baseline="0" dirty="0">
                <a:ln>
                  <a:noFill/>
                </a:ln>
                <a:solidFill>
                  <a:schemeClr val="tx1"/>
                </a:solidFill>
                <a:effectLst/>
                <a:latin typeface="+mn-ea"/>
              </a:rPr>
              <a:t>(b) Each connecting conductor to the overcurrent protective devices is no longer than 3 m (10 ft). </a:t>
            </a:r>
          </a:p>
          <a:p>
            <a:pPr lvl="1"/>
            <a:r>
              <a:rPr kumimoji="0" lang="en-US" altLang="ja-JP" sz="1400" b="0" i="0" u="none" strike="noStrike" cap="none" normalizeH="0" baseline="0" dirty="0">
                <a:ln>
                  <a:noFill/>
                </a:ln>
                <a:solidFill>
                  <a:schemeClr val="tx1"/>
                </a:solidFill>
                <a:effectLst/>
                <a:latin typeface="+mn-ea"/>
              </a:rPr>
              <a:t>(c)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(d) The conductor does not extend beyond the control panel enclosure. </a:t>
            </a:r>
          </a:p>
          <a:p>
            <a:pPr lvl="1"/>
            <a:r>
              <a:rPr kumimoji="0" lang="en-US" altLang="ja-JP" sz="1400" b="0" i="0" u="none" strike="noStrike" cap="none" normalizeH="0" baseline="0" dirty="0">
                <a:ln>
                  <a:noFill/>
                </a:ln>
                <a:solidFill>
                  <a:schemeClr val="tx1"/>
                </a:solidFill>
                <a:effectLst/>
                <a:latin typeface="+mn-ea"/>
              </a:rPr>
              <a:t>(e) The conductor terminates in a single branch circuit overcurrent protective device.</a:t>
            </a:r>
          </a:p>
          <a:p>
            <a:pPr marR="0" lvl="0" indent="0" algn="l" defTabSz="914400" rtl="0" eaLnBrk="0" fontAlgn="base" latinLnBrk="0" hangingPunct="0">
              <a:lnSpc>
                <a:spcPct val="100000"/>
              </a:lnSpc>
              <a:spcBef>
                <a:spcPct val="0"/>
              </a:spcBef>
              <a:spcAft>
                <a:spcPct val="0"/>
              </a:spcAft>
              <a:buClrTx/>
              <a:buSzTx/>
              <a:tabLst/>
            </a:pPr>
            <a:endParaRPr kumimoji="0" lang="en-US" altLang="ja-JP" sz="1400" b="0" i="0" u="none" strike="noStrike" cap="none" normalizeH="0" baseline="0" dirty="0">
              <a:ln>
                <a:noFill/>
              </a:ln>
              <a:solidFill>
                <a:schemeClr val="tx1"/>
              </a:solidFill>
              <a:effectLst/>
              <a:latin typeface="+mn-ea"/>
            </a:endParaRPr>
          </a:p>
          <a:p>
            <a:pPr marR="0" lvl="0" indent="0" algn="l" defTabSz="914400" rtl="0" eaLnBrk="0" fontAlgn="base" latinLnBrk="0" hangingPunct="0">
              <a:lnSpc>
                <a:spcPct val="100000"/>
              </a:lnSpc>
              <a:spcBef>
                <a:spcPct val="0"/>
              </a:spcBef>
              <a:spcAft>
                <a:spcPct val="0"/>
              </a:spcAft>
              <a:buClrTx/>
              <a:buSzTx/>
              <a:tabLst/>
            </a:pPr>
            <a:r>
              <a:rPr kumimoji="0" lang="en-US" altLang="ja-JP" sz="1400" b="0" i="0" u="none" strike="noStrike" cap="none" normalizeH="0" baseline="0" dirty="0">
                <a:ln>
                  <a:noFill/>
                </a:ln>
                <a:solidFill>
                  <a:schemeClr val="tx1"/>
                </a:solidFill>
                <a:effectLst/>
                <a:latin typeface="+mn-ea"/>
              </a:rPr>
              <a:t>(2) Overcurrent protection at the supply shall not be required</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a:t>
            </a:r>
            <a:r>
              <a:rPr kumimoji="0" lang="ja-JP" altLang="en-US" sz="1400" b="0" i="0" u="none" strike="noStrike" cap="none" normalizeH="0" baseline="0" dirty="0">
                <a:ln>
                  <a:noFill/>
                </a:ln>
                <a:solidFill>
                  <a:schemeClr val="tx1"/>
                </a:solidFill>
                <a:effectLst/>
                <a:latin typeface="+mn-ea"/>
              </a:rPr>
              <a:t>　  </a:t>
            </a:r>
            <a:r>
              <a:rPr kumimoji="0" lang="en-US" altLang="ja-JP" sz="1400" b="0" i="0" u="none" strike="noStrike" cap="none" normalizeH="0" baseline="0" dirty="0">
                <a:ln>
                  <a:noFill/>
                </a:ln>
                <a:solidFill>
                  <a:schemeClr val="tx1"/>
                </a:solidFill>
                <a:effectLst/>
                <a:latin typeface="+mn-ea"/>
              </a:rPr>
              <a:t>if all of the following conditions are met:</a:t>
            </a:r>
          </a:p>
          <a:p>
            <a:pPr lvl="1"/>
            <a:r>
              <a:rPr kumimoji="0" lang="en-US" altLang="ja-JP" sz="1400" b="0" i="0" u="none" strike="noStrike" cap="none" normalizeH="0" baseline="0" dirty="0">
                <a:ln>
                  <a:noFill/>
                </a:ln>
                <a:solidFill>
                  <a:schemeClr val="tx1"/>
                </a:solidFill>
                <a:effectLst/>
                <a:latin typeface="+mn-ea"/>
              </a:rPr>
              <a:t>(a) The conductor has an ampacity of at least one-third that of the conductor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      from which it is supplied. </a:t>
            </a:r>
          </a:p>
          <a:p>
            <a:pPr lvl="1"/>
            <a:r>
              <a:rPr kumimoji="0" lang="en-US" altLang="ja-JP" sz="1400" b="0" i="0" u="none" strike="noStrike" cap="none" normalizeH="0" baseline="0" dirty="0">
                <a:ln>
                  <a:noFill/>
                </a:ln>
                <a:solidFill>
                  <a:schemeClr val="tx1"/>
                </a:solidFill>
                <a:effectLst/>
                <a:latin typeface="+mn-ea"/>
              </a:rPr>
              <a:t>(b) The conductor is suitably protected from physical damage. </a:t>
            </a:r>
          </a:p>
          <a:p>
            <a:pPr lvl="1"/>
            <a:r>
              <a:rPr kumimoji="0" lang="en-US" altLang="ja-JP" sz="1400" b="0" i="0" u="none" strike="noStrike" cap="none" normalizeH="0" baseline="0" dirty="0">
                <a:ln>
                  <a:noFill/>
                </a:ln>
                <a:solidFill>
                  <a:schemeClr val="tx1"/>
                </a:solidFill>
                <a:effectLst/>
                <a:latin typeface="+mn-ea"/>
              </a:rPr>
              <a:t>(c) The conductor is not over 7.5 m (25 ft) long! and the conductor terminates </a:t>
            </a:r>
            <a:br>
              <a:rPr kumimoji="0" lang="en-US" altLang="ja-JP" sz="1400" b="0" i="0" u="none" strike="noStrike" cap="none" normalizeH="0" baseline="0" dirty="0">
                <a:ln>
                  <a:noFill/>
                </a:ln>
                <a:solidFill>
                  <a:schemeClr val="tx1"/>
                </a:solidFill>
                <a:effectLst/>
                <a:latin typeface="+mn-ea"/>
              </a:rPr>
            </a:br>
            <a:r>
              <a:rPr kumimoji="0" lang="en-US" altLang="ja-JP" sz="1400" b="0" i="0" u="none" strike="noStrike" cap="none" normalizeH="0" baseline="0" dirty="0">
                <a:ln>
                  <a:noFill/>
                </a:ln>
                <a:solidFill>
                  <a:schemeClr val="tx1"/>
                </a:solidFill>
                <a:effectLst/>
                <a:latin typeface="+mn-ea"/>
              </a:rPr>
              <a:t>in a single branch circuit overcurrent protective device.</a:t>
            </a:r>
          </a:p>
          <a:p>
            <a:pPr marL="0" marR="0" lvl="0" indent="20955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rPr>
              <a:t>　　</a:t>
            </a:r>
            <a:endParaRPr kumimoji="0" lang="en-US" altLang="ja-JP" sz="1400" b="0" i="0" u="none" strike="noStrike" cap="none" normalizeH="0" baseline="0" dirty="0">
              <a:ln>
                <a:noFill/>
              </a:ln>
              <a:solidFill>
                <a:schemeClr val="tx1"/>
              </a:solidFill>
              <a:effectLst/>
            </a:endParaRPr>
          </a:p>
        </p:txBody>
      </p:sp>
      <p:pic>
        <p:nvPicPr>
          <p:cNvPr id="1025" name="図 54">
            <a:extLst>
              <a:ext uri="{FF2B5EF4-FFF2-40B4-BE49-F238E27FC236}">
                <a16:creationId xmlns:a16="http://schemas.microsoft.com/office/drawing/2014/main" id="{6E74FE24-C889-E693-9181-9FE6ADACC1B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10600" y="3582842"/>
            <a:ext cx="3223064" cy="25192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E93492B8-09A4-4B04-2E20-6C42C3B6F951}"/>
              </a:ext>
            </a:extLst>
          </p:cNvPr>
          <p:cNvSpPr txBox="1"/>
          <p:nvPr/>
        </p:nvSpPr>
        <p:spPr>
          <a:xfrm>
            <a:off x="508000" y="5444851"/>
            <a:ext cx="8265814" cy="1169551"/>
          </a:xfrm>
          <a:prstGeom prst="rect">
            <a:avLst/>
          </a:prstGeom>
          <a:noFill/>
        </p:spPr>
        <p:txBody>
          <a:bodyPr wrap="square">
            <a:spAutoFit/>
          </a:bodyPr>
          <a:lstStyle/>
          <a:p>
            <a:r>
              <a:rPr lang="en-US" altLang="ja-JP" sz="1400" dirty="0"/>
              <a:t>13.1.I.3 Terminals for more than one conductor shall be so identified.</a:t>
            </a:r>
          </a:p>
          <a:p>
            <a:endParaRPr lang="en-US" altLang="ja-JP" sz="1400" dirty="0"/>
          </a:p>
          <a:p>
            <a:r>
              <a:rPr lang="en-US" altLang="ja-JP" sz="1400" dirty="0"/>
              <a:t>13,l.I.4 A power distribution block designed for multiple tap conductors</a:t>
            </a:r>
          </a:p>
          <a:p>
            <a:r>
              <a:rPr lang="en-US" altLang="ja-JP" sz="1400" dirty="0"/>
              <a:t> </a:t>
            </a:r>
            <a:r>
              <a:rPr lang="ja-JP" altLang="en-US" sz="1400" dirty="0"/>
              <a:t>　　　</a:t>
            </a:r>
            <a:r>
              <a:rPr lang="en-US" altLang="ja-JP" sz="1400" dirty="0"/>
              <a:t>( </a:t>
            </a:r>
            <a:r>
              <a:rPr lang="en-US" altLang="ja-JP" sz="1400" dirty="0" err="1"/>
              <a:t>e.g</a:t>
            </a:r>
            <a:r>
              <a:rPr lang="ja-JP" altLang="en-US" sz="1400" dirty="0"/>
              <a:t>・， </a:t>
            </a:r>
            <a:r>
              <a:rPr lang="en-US" altLang="ja-JP" sz="1400" dirty="0"/>
              <a:t>single or multiple conductors “in” and multiple  conductors “out”</a:t>
            </a:r>
            <a:r>
              <a:rPr lang="ja-JP" altLang="en-US" sz="1400" dirty="0"/>
              <a:t>）</a:t>
            </a:r>
          </a:p>
          <a:p>
            <a:r>
              <a:rPr lang="ja-JP" altLang="en-US" sz="1400" dirty="0"/>
              <a:t>　　　　 </a:t>
            </a:r>
            <a:r>
              <a:rPr lang="en-US" altLang="ja-JP" sz="1400" dirty="0"/>
              <a:t>shall be permitted for additional tap connections and circuit branching. </a:t>
            </a:r>
          </a:p>
        </p:txBody>
      </p:sp>
      <p:sp>
        <p:nvSpPr>
          <p:cNvPr id="7" name="テキスト ボックス 6">
            <a:extLst>
              <a:ext uri="{FF2B5EF4-FFF2-40B4-BE49-F238E27FC236}">
                <a16:creationId xmlns:a16="http://schemas.microsoft.com/office/drawing/2014/main" id="{A8FDA74B-76C1-27DA-AFFB-4E2C866E4F3E}"/>
              </a:ext>
            </a:extLst>
          </p:cNvPr>
          <p:cNvSpPr txBox="1"/>
          <p:nvPr/>
        </p:nvSpPr>
        <p:spPr>
          <a:xfrm>
            <a:off x="396820" y="585395"/>
            <a:ext cx="3347391" cy="646331"/>
          </a:xfrm>
          <a:prstGeom prst="rect">
            <a:avLst/>
          </a:prstGeom>
          <a:noFill/>
        </p:spPr>
        <p:txBody>
          <a:bodyPr wrap="none" rtlCol="0">
            <a:spAutoFit/>
          </a:bodyPr>
          <a:lstStyle/>
          <a:p>
            <a:r>
              <a:rPr kumimoji="1" lang="en-US" altLang="ja-JP" dirty="0"/>
              <a:t>NFPA70,79</a:t>
            </a:r>
            <a:r>
              <a:rPr kumimoji="1" lang="ja-JP" altLang="en-US" dirty="0"/>
              <a:t>　</a:t>
            </a:r>
            <a:r>
              <a:rPr kumimoji="1" lang="en-US" altLang="ja-JP" dirty="0"/>
              <a:t>TAP</a:t>
            </a:r>
            <a:r>
              <a:rPr kumimoji="1" lang="ja-JP" altLang="en-US" dirty="0"/>
              <a:t>　</a:t>
            </a:r>
            <a:r>
              <a:rPr kumimoji="1" lang="en-US" altLang="ja-JP" dirty="0"/>
              <a:t>RULE</a:t>
            </a:r>
            <a:r>
              <a:rPr kumimoji="1" lang="ja-JP" altLang="en-US" dirty="0"/>
              <a:t>対応</a:t>
            </a:r>
          </a:p>
          <a:p>
            <a:r>
              <a:rPr kumimoji="1" lang="ja-JP" altLang="en-US" dirty="0"/>
              <a:t>１．関係規格</a:t>
            </a:r>
          </a:p>
        </p:txBody>
      </p:sp>
      <p:sp>
        <p:nvSpPr>
          <p:cNvPr id="8" name="テキスト ボックス 7">
            <a:extLst>
              <a:ext uri="{FF2B5EF4-FFF2-40B4-BE49-F238E27FC236}">
                <a16:creationId xmlns:a16="http://schemas.microsoft.com/office/drawing/2014/main" id="{38A4A616-74E0-CABF-29D3-AECC3075609B}"/>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1</a:t>
            </a:r>
            <a:endParaRPr kumimoji="1" lang="ja-JP" altLang="en-US" dirty="0"/>
          </a:p>
        </p:txBody>
      </p:sp>
      <p:sp>
        <p:nvSpPr>
          <p:cNvPr id="3" name="テキスト ボックス 2">
            <a:extLst>
              <a:ext uri="{FF2B5EF4-FFF2-40B4-BE49-F238E27FC236}">
                <a16:creationId xmlns:a16="http://schemas.microsoft.com/office/drawing/2014/main" id="{E544FAF0-FC40-D239-3085-FB5BE3C206DE}"/>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1" name="スライド番号プレースホルダー 10">
            <a:extLst>
              <a:ext uri="{FF2B5EF4-FFF2-40B4-BE49-F238E27FC236}">
                <a16:creationId xmlns:a16="http://schemas.microsoft.com/office/drawing/2014/main" id="{E6FBEA1E-6993-D88F-DE7D-0F07507E38FF}"/>
              </a:ext>
            </a:extLst>
          </p:cNvPr>
          <p:cNvSpPr>
            <a:spLocks noGrp="1"/>
          </p:cNvSpPr>
          <p:nvPr>
            <p:ph type="sldNum" sz="quarter" idx="12"/>
          </p:nvPr>
        </p:nvSpPr>
        <p:spPr/>
        <p:txBody>
          <a:bodyPr/>
          <a:lstStyle/>
          <a:p>
            <a:fld id="{EE6B4B11-9538-48C2-A03B-57C923024A3C}" type="slidenum">
              <a:rPr kumimoji="1" lang="ja-JP" altLang="en-US" smtClean="0"/>
              <a:t>5</a:t>
            </a:fld>
            <a:r>
              <a:rPr kumimoji="1" lang="ja-JP" altLang="en-US"/>
              <a:t>ページ</a:t>
            </a:r>
            <a:endParaRPr kumimoji="1" lang="ja-JP" altLang="en-US" dirty="0"/>
          </a:p>
        </p:txBody>
      </p:sp>
    </p:spTree>
    <p:extLst>
      <p:ext uri="{BB962C8B-B14F-4D97-AF65-F5344CB8AC3E}">
        <p14:creationId xmlns:p14="http://schemas.microsoft.com/office/powerpoint/2010/main" val="1098503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20700"/>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extLst>
              <p:ext uri="{D42A27DB-BD31-4B8C-83A1-F6EECF244321}">
                <p14:modId xmlns:p14="http://schemas.microsoft.com/office/powerpoint/2010/main" val="2900560322"/>
              </p:ext>
            </p:extLst>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843303"/>
            <a:ext cx="7765448" cy="148758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1604020-204D-3CBF-0486-A92ED040B2CE}"/>
              </a:ext>
            </a:extLst>
          </p:cNvPr>
          <p:cNvSpPr>
            <a:spLocks noGrp="1"/>
          </p:cNvSpPr>
          <p:nvPr>
            <p:ph type="sldNum" sz="quarter" idx="12"/>
          </p:nvPr>
        </p:nvSpPr>
        <p:spPr/>
        <p:txBody>
          <a:bodyPr/>
          <a:lstStyle/>
          <a:p>
            <a:fld id="{E7784300-A231-4CE8-BF2A-B73085566916}" type="slidenum">
              <a:rPr kumimoji="1" lang="ja-JP" altLang="en-US" smtClean="0"/>
              <a:t>50</a:t>
            </a:fld>
            <a:r>
              <a:rPr kumimoji="1" lang="ja-JP" altLang="en-US"/>
              <a:t>ページ</a:t>
            </a:r>
            <a:endParaRPr kumimoji="1" lang="ja-JP" altLang="en-US" dirty="0"/>
          </a:p>
        </p:txBody>
      </p:sp>
    </p:spTree>
    <p:extLst>
      <p:ext uri="{BB962C8B-B14F-4D97-AF65-F5344CB8AC3E}">
        <p14:creationId xmlns:p14="http://schemas.microsoft.com/office/powerpoint/2010/main" val="1310289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B7F3D644-C0F0-E51F-5F14-2BA485CF88D4}"/>
              </a:ext>
            </a:extLst>
          </p:cNvPr>
          <p:cNvGrpSpPr/>
          <p:nvPr/>
        </p:nvGrpSpPr>
        <p:grpSpPr>
          <a:xfrm>
            <a:off x="8562960" y="671742"/>
            <a:ext cx="897766" cy="2090597"/>
            <a:chOff x="7072311" y="754285"/>
            <a:chExt cx="1521970" cy="3727983"/>
          </a:xfrm>
        </p:grpSpPr>
        <p:pic>
          <p:nvPicPr>
            <p:cNvPr id="32" name="図 31">
              <a:extLst>
                <a:ext uri="{FF2B5EF4-FFF2-40B4-BE49-F238E27FC236}">
                  <a16:creationId xmlns:a16="http://schemas.microsoft.com/office/drawing/2014/main" id="{E5E389A9-E224-6540-B859-C1B643EBD96F}"/>
                </a:ext>
              </a:extLst>
            </p:cNvPr>
            <p:cNvPicPr>
              <a:picLocks noChangeAspect="1"/>
            </p:cNvPicPr>
            <p:nvPr/>
          </p:nvPicPr>
          <p:blipFill>
            <a:blip r:embed="rId2"/>
            <a:stretch>
              <a:fillRect/>
            </a:stretch>
          </p:blipFill>
          <p:spPr>
            <a:xfrm>
              <a:off x="7378766" y="754285"/>
              <a:ext cx="907001" cy="1584429"/>
            </a:xfrm>
            <a:prstGeom prst="rect">
              <a:avLst/>
            </a:prstGeom>
          </p:spPr>
        </p:pic>
        <p:pic>
          <p:nvPicPr>
            <p:cNvPr id="33" name="図 32">
              <a:extLst>
                <a:ext uri="{FF2B5EF4-FFF2-40B4-BE49-F238E27FC236}">
                  <a16:creationId xmlns:a16="http://schemas.microsoft.com/office/drawing/2014/main" id="{754F0283-F527-EBDB-AFF9-96877CAC9587}"/>
                </a:ext>
              </a:extLst>
            </p:cNvPr>
            <p:cNvPicPr>
              <a:picLocks noChangeAspect="1"/>
            </p:cNvPicPr>
            <p:nvPr/>
          </p:nvPicPr>
          <p:blipFill>
            <a:blip r:embed="rId3"/>
            <a:stretch>
              <a:fillRect/>
            </a:stretch>
          </p:blipFill>
          <p:spPr>
            <a:xfrm>
              <a:off x="7072311" y="3387358"/>
              <a:ext cx="1521970" cy="1094910"/>
            </a:xfrm>
            <a:prstGeom prst="rect">
              <a:avLst/>
            </a:prstGeom>
          </p:spPr>
        </p:pic>
        <p:grpSp>
          <p:nvGrpSpPr>
            <p:cNvPr id="51" name="グループ化 50">
              <a:extLst>
                <a:ext uri="{FF2B5EF4-FFF2-40B4-BE49-F238E27FC236}">
                  <a16:creationId xmlns:a16="http://schemas.microsoft.com/office/drawing/2014/main" id="{366E13E1-94FC-B0E3-166E-1A870320854C}"/>
                </a:ext>
              </a:extLst>
            </p:cNvPr>
            <p:cNvGrpSpPr/>
            <p:nvPr/>
          </p:nvGrpSpPr>
          <p:grpSpPr>
            <a:xfrm>
              <a:off x="7362444" y="2214842"/>
              <a:ext cx="976472" cy="1468125"/>
              <a:chOff x="1850704" y="3352011"/>
              <a:chExt cx="976472" cy="1468125"/>
            </a:xfrm>
          </p:grpSpPr>
          <p:cxnSp>
            <p:nvCxnSpPr>
              <p:cNvPr id="55" name="直線コネクタ 54">
                <a:extLst>
                  <a:ext uri="{FF2B5EF4-FFF2-40B4-BE49-F238E27FC236}">
                    <a16:creationId xmlns:a16="http://schemas.microsoft.com/office/drawing/2014/main" id="{247304DC-1E13-6D1A-2A73-404EB8252111}"/>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A2D3D75C-262D-313F-AA14-63AF6D56241F}"/>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1DA151F-E0B0-97AC-DB95-B7FA9BF88159}"/>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図 30">
            <a:extLst>
              <a:ext uri="{FF2B5EF4-FFF2-40B4-BE49-F238E27FC236}">
                <a16:creationId xmlns:a16="http://schemas.microsoft.com/office/drawing/2014/main" id="{806A6368-F16C-E052-D08B-39ECDC8DB8B0}"/>
              </a:ext>
            </a:extLst>
          </p:cNvPr>
          <p:cNvPicPr>
            <a:picLocks noChangeAspect="1"/>
          </p:cNvPicPr>
          <p:nvPr/>
        </p:nvPicPr>
        <p:blipFill>
          <a:blip r:embed="rId2"/>
          <a:stretch>
            <a:fillRect/>
          </a:stretch>
        </p:blipFill>
        <p:spPr>
          <a:xfrm>
            <a:off x="1620841" y="1151002"/>
            <a:ext cx="907001" cy="1584429"/>
          </a:xfrm>
          <a:prstGeom prst="rect">
            <a:avLst/>
          </a:prstGeom>
        </p:spPr>
      </p:pic>
      <p:pic>
        <p:nvPicPr>
          <p:cNvPr id="28" name="図 27">
            <a:extLst>
              <a:ext uri="{FF2B5EF4-FFF2-40B4-BE49-F238E27FC236}">
                <a16:creationId xmlns:a16="http://schemas.microsoft.com/office/drawing/2014/main" id="{BF275A1C-4823-F0A9-94B9-C2D69ACD132B}"/>
              </a:ext>
            </a:extLst>
          </p:cNvPr>
          <p:cNvPicPr>
            <a:picLocks noChangeAspect="1"/>
          </p:cNvPicPr>
          <p:nvPr/>
        </p:nvPicPr>
        <p:blipFill>
          <a:blip r:embed="rId3"/>
          <a:stretch>
            <a:fillRect/>
          </a:stretch>
        </p:blipFill>
        <p:spPr>
          <a:xfrm>
            <a:off x="1314386" y="3784075"/>
            <a:ext cx="1521970" cy="1094910"/>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439615" y="211667"/>
            <a:ext cx="11312769" cy="94475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2.2.1.2</a:t>
            </a:r>
            <a:r>
              <a:rPr kumimoji="1" lang="ja-JP" altLang="en-US" sz="3100" dirty="0">
                <a:latin typeface="+mn-ea"/>
                <a:ea typeface="+mn-ea"/>
              </a:rPr>
              <a:t>　</a:t>
            </a:r>
            <a:r>
              <a:rPr kumimoji="1" lang="en-US" altLang="ja-JP" sz="3100" dirty="0">
                <a:latin typeface="+mn-ea"/>
                <a:ea typeface="+mn-ea"/>
              </a:rPr>
              <a:t>125AF</a:t>
            </a:r>
            <a:r>
              <a:rPr kumimoji="1" lang="ja-JP" altLang="en-US" sz="3100" dirty="0">
                <a:latin typeface="+mn-ea"/>
                <a:ea typeface="+mn-ea"/>
              </a:rPr>
              <a:t>　</a:t>
            </a:r>
            <a:r>
              <a:rPr kumimoji="1" lang="en-US" altLang="ja-JP" sz="3100" dirty="0">
                <a:latin typeface="+mn-ea"/>
                <a:ea typeface="+mn-ea"/>
              </a:rPr>
              <a:t>NF125-HVU+OTP-1000N-3P-SCCR</a:t>
            </a:r>
            <a:br>
              <a:rPr kumimoji="1" lang="en-US" altLang="ja-JP" sz="31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35kA(AC480V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3978780" y="4169953"/>
            <a:ext cx="2631440" cy="923330"/>
          </a:xfrm>
          <a:prstGeom prst="rect">
            <a:avLst/>
          </a:prstGeom>
          <a:noFill/>
        </p:spPr>
        <p:txBody>
          <a:bodyPr wrap="square" rtlCol="0">
            <a:spAutoFit/>
          </a:bodyPr>
          <a:lstStyle/>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M5×3</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BW125RAGU-3P</a:t>
            </a:r>
          </a:p>
        </p:txBody>
      </p:sp>
      <p:grpSp>
        <p:nvGrpSpPr>
          <p:cNvPr id="9" name="グループ化 8">
            <a:extLst>
              <a:ext uri="{FF2B5EF4-FFF2-40B4-BE49-F238E27FC236}">
                <a16:creationId xmlns:a16="http://schemas.microsoft.com/office/drawing/2014/main" id="{DC1BD157-15AE-40B4-A7AD-9C1D2393F08E}"/>
              </a:ext>
            </a:extLst>
          </p:cNvPr>
          <p:cNvGrpSpPr/>
          <p:nvPr/>
        </p:nvGrpSpPr>
        <p:grpSpPr>
          <a:xfrm>
            <a:off x="1604519" y="2611559"/>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93" y="2688326"/>
            <a:ext cx="4502866" cy="666242"/>
            <a:chOff x="2520686" y="2283487"/>
            <a:chExt cx="4502866"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1/0AWG-</a:t>
              </a:r>
              <a:r>
                <a:rPr lang="en-US" altLang="ja-JP" dirty="0">
                  <a:solidFill>
                    <a:srgbClr val="0070C0"/>
                  </a:solidFill>
                </a:rPr>
                <a:t>4</a:t>
              </a:r>
              <a:r>
                <a:rPr kumimoji="1" lang="en-US" altLang="ja-JP" dirty="0">
                  <a:solidFill>
                    <a:srgbClr val="0070C0"/>
                  </a:solidFill>
                </a:rPr>
                <a:t>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9" y="1321145"/>
              <a:ext cx="296911" cy="2960258"/>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236499"/>
            <a:ext cx="3405099" cy="2138823"/>
            <a:chOff x="933056" y="4419210"/>
            <a:chExt cx="3405099" cy="2138823"/>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:8-6AWG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3</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6</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19210"/>
              <a:ext cx="2035294" cy="57848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22">
            <a:extLst>
              <a:ext uri="{FF2B5EF4-FFF2-40B4-BE49-F238E27FC236}">
                <a16:creationId xmlns:a16="http://schemas.microsoft.com/office/drawing/2014/main" id="{56CD7EA0-182A-7A78-24EC-B05C2596432A}"/>
              </a:ext>
            </a:extLst>
          </p:cNvPr>
          <p:cNvSpPr>
            <a:spLocks noGrp="1"/>
          </p:cNvSpPr>
          <p:nvPr>
            <p:ph type="sldNum" sz="quarter" idx="12"/>
          </p:nvPr>
        </p:nvSpPr>
        <p:spPr/>
        <p:txBody>
          <a:bodyPr/>
          <a:lstStyle/>
          <a:p>
            <a:fld id="{E7784300-A231-4CE8-BF2A-B73085566916}" type="slidenum">
              <a:rPr kumimoji="1" lang="ja-JP" altLang="en-US" smtClean="0"/>
              <a:t>51</a:t>
            </a:fld>
            <a:r>
              <a:rPr kumimoji="1" lang="ja-JP" altLang="en-US"/>
              <a:t>ページ</a:t>
            </a:r>
            <a:endParaRPr kumimoji="1" lang="ja-JP" altLang="en-US" dirty="0"/>
          </a:p>
        </p:txBody>
      </p:sp>
    </p:spTree>
    <p:extLst>
      <p:ext uri="{BB962C8B-B14F-4D97-AF65-F5344CB8AC3E}">
        <p14:creationId xmlns:p14="http://schemas.microsoft.com/office/powerpoint/2010/main" val="144849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49672"/>
            <a:ext cx="10515600" cy="507553"/>
          </a:xfrm>
        </p:spPr>
        <p:txBody>
          <a:bodyPr>
            <a:normAutofit/>
          </a:bodyPr>
          <a:lstStyle/>
          <a:p>
            <a:r>
              <a:rPr kumimoji="1" lang="en-US" altLang="ja-JP" sz="2800" dirty="0"/>
              <a:t>OTP-1000</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7F1B5E84-6756-2827-B981-7B909FD45D3D}"/>
              </a:ext>
            </a:extLst>
          </p:cNvPr>
          <p:cNvGraphicFramePr>
            <a:graphicFrameLocks noGrp="1"/>
          </p:cNvGraphicFramePr>
          <p:nvPr>
            <p:extLst>
              <p:ext uri="{D42A27DB-BD31-4B8C-83A1-F6EECF244321}">
                <p14:modId xmlns:p14="http://schemas.microsoft.com/office/powerpoint/2010/main" val="4171636180"/>
              </p:ext>
            </p:extLst>
          </p:nvPr>
        </p:nvGraphicFramePr>
        <p:xfrm>
          <a:off x="838200" y="2060854"/>
          <a:ext cx="10825066" cy="1897224"/>
        </p:xfrm>
        <a:graphic>
          <a:graphicData uri="http://schemas.openxmlformats.org/drawingml/2006/table">
            <a:tbl>
              <a:tblPr/>
              <a:tblGrid>
                <a:gridCol w="3120480">
                  <a:extLst>
                    <a:ext uri="{9D8B030D-6E8A-4147-A177-3AD203B41FA5}">
                      <a16:colId xmlns:a16="http://schemas.microsoft.com/office/drawing/2014/main" val="2090003074"/>
                    </a:ext>
                  </a:extLst>
                </a:gridCol>
                <a:gridCol w="772964">
                  <a:extLst>
                    <a:ext uri="{9D8B030D-6E8A-4147-A177-3AD203B41FA5}">
                      <a16:colId xmlns:a16="http://schemas.microsoft.com/office/drawing/2014/main" val="566060547"/>
                    </a:ext>
                  </a:extLst>
                </a:gridCol>
                <a:gridCol w="1359842">
                  <a:extLst>
                    <a:ext uri="{9D8B030D-6E8A-4147-A177-3AD203B41FA5}">
                      <a16:colId xmlns:a16="http://schemas.microsoft.com/office/drawing/2014/main" val="1029632147"/>
                    </a:ext>
                  </a:extLst>
                </a:gridCol>
                <a:gridCol w="1889466">
                  <a:extLst>
                    <a:ext uri="{9D8B030D-6E8A-4147-A177-3AD203B41FA5}">
                      <a16:colId xmlns:a16="http://schemas.microsoft.com/office/drawing/2014/main" val="1158390246"/>
                    </a:ext>
                  </a:extLst>
                </a:gridCol>
                <a:gridCol w="1363422">
                  <a:extLst>
                    <a:ext uri="{9D8B030D-6E8A-4147-A177-3AD203B41FA5}">
                      <a16:colId xmlns:a16="http://schemas.microsoft.com/office/drawing/2014/main" val="3381745642"/>
                    </a:ext>
                  </a:extLst>
                </a:gridCol>
                <a:gridCol w="772964">
                  <a:extLst>
                    <a:ext uri="{9D8B030D-6E8A-4147-A177-3AD203B41FA5}">
                      <a16:colId xmlns:a16="http://schemas.microsoft.com/office/drawing/2014/main" val="2038607145"/>
                    </a:ext>
                  </a:extLst>
                </a:gridCol>
                <a:gridCol w="772964">
                  <a:extLst>
                    <a:ext uri="{9D8B030D-6E8A-4147-A177-3AD203B41FA5}">
                      <a16:colId xmlns:a16="http://schemas.microsoft.com/office/drawing/2014/main" val="4079930344"/>
                    </a:ext>
                  </a:extLst>
                </a:gridCol>
                <a:gridCol w="772964">
                  <a:extLst>
                    <a:ext uri="{9D8B030D-6E8A-4147-A177-3AD203B41FA5}">
                      <a16:colId xmlns:a16="http://schemas.microsoft.com/office/drawing/2014/main" val="628955858"/>
                    </a:ext>
                  </a:extLst>
                </a:gridCol>
              </a:tblGrid>
              <a:tr h="440805">
                <a:tc rowSpan="2">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8 - 6,</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874043724"/>
                  </a:ext>
                </a:extLst>
              </a:tr>
              <a:tr h="507807">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NV125-HVU3125</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3393560"/>
                  </a:ext>
                </a:extLst>
              </a:tr>
              <a:tr h="44080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OTP-1000 or OTP-1000-2, may be followed by -1P thru -4P,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3 - 3/0,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14 - 6,</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3637306947"/>
                  </a:ext>
                </a:extLst>
              </a:tr>
              <a:tr h="507807">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98305299"/>
                  </a:ext>
                </a:extLst>
              </a:tr>
            </a:tbl>
          </a:graphicData>
        </a:graphic>
      </p:graphicFrame>
      <p:sp>
        <p:nvSpPr>
          <p:cNvPr id="7" name="正方形/長方形 6">
            <a:extLst>
              <a:ext uri="{FF2B5EF4-FFF2-40B4-BE49-F238E27FC236}">
                <a16:creationId xmlns:a16="http://schemas.microsoft.com/office/drawing/2014/main" id="{2735B5B2-09CC-84FC-82BA-AB94E0BE5203}"/>
              </a:ext>
            </a:extLst>
          </p:cNvPr>
          <p:cNvSpPr/>
          <p:nvPr/>
        </p:nvSpPr>
        <p:spPr>
          <a:xfrm>
            <a:off x="3897818" y="2053235"/>
            <a:ext cx="7765448" cy="106068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B1FED882-DAAA-FDC4-C6F4-76606EC785BE}"/>
              </a:ext>
            </a:extLst>
          </p:cNvPr>
          <p:cNvSpPr>
            <a:spLocks noGrp="1"/>
          </p:cNvSpPr>
          <p:nvPr>
            <p:ph type="sldNum" sz="quarter" idx="12"/>
          </p:nvPr>
        </p:nvSpPr>
        <p:spPr/>
        <p:txBody>
          <a:bodyPr/>
          <a:lstStyle/>
          <a:p>
            <a:fld id="{E7784300-A231-4CE8-BF2A-B73085566916}" type="slidenum">
              <a:rPr kumimoji="1" lang="ja-JP" altLang="en-US" smtClean="0"/>
              <a:t>52</a:t>
            </a:fld>
            <a:r>
              <a:rPr kumimoji="1" lang="ja-JP" altLang="en-US"/>
              <a:t>ページ</a:t>
            </a:r>
            <a:endParaRPr kumimoji="1" lang="ja-JP" altLang="en-US" dirty="0"/>
          </a:p>
        </p:txBody>
      </p:sp>
    </p:spTree>
    <p:extLst>
      <p:ext uri="{BB962C8B-B14F-4D97-AF65-F5344CB8AC3E}">
        <p14:creationId xmlns:p14="http://schemas.microsoft.com/office/powerpoint/2010/main" val="741281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88193" y="228624"/>
            <a:ext cx="11815613" cy="914097"/>
          </a:xfrm>
        </p:spPr>
        <p:txBody>
          <a:bodyPr>
            <a:normAutofit fontScale="90000"/>
          </a:bodyPr>
          <a:lstStyle/>
          <a:p>
            <a:r>
              <a:rPr kumimoji="1" lang="en-US" altLang="ja-JP" sz="3100" dirty="0">
                <a:latin typeface="+mn-ea"/>
                <a:ea typeface="+mn-ea"/>
              </a:rPr>
              <a:t>2.2.1.3</a:t>
            </a:r>
            <a:r>
              <a:rPr kumimoji="1" lang="ja-JP" altLang="en-US" sz="3100" dirty="0">
                <a:latin typeface="+mn-ea"/>
                <a:ea typeface="+mn-ea"/>
              </a:rPr>
              <a:t>　</a:t>
            </a:r>
            <a:r>
              <a:rPr kumimoji="1" lang="en-US" altLang="ja-JP" sz="3100" dirty="0">
                <a:latin typeface="+mn-ea"/>
                <a:ea typeface="+mn-ea"/>
              </a:rPr>
              <a:t>250AF</a:t>
            </a:r>
            <a:r>
              <a:rPr kumimoji="1" lang="ja-JP" altLang="en-US" sz="3100" dirty="0">
                <a:latin typeface="+mn-ea"/>
                <a:ea typeface="+mn-ea"/>
              </a:rPr>
              <a:t>　</a:t>
            </a:r>
            <a:r>
              <a:rPr kumimoji="1" lang="en-US" altLang="ja-JP" sz="3100" dirty="0">
                <a:latin typeface="+mn-ea"/>
                <a:ea typeface="+mn-ea"/>
              </a:rPr>
              <a:t>NF250-HVU+OTP-2000-3-3P-SCCR</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a:t>
            </a:r>
            <a:r>
              <a:rPr kumimoji="1" lang="en-US" altLang="ja-JP" sz="2200" b="0" i="0" u="none" strike="noStrike" kern="1200" cap="none" spc="0" normalizeH="0" baseline="0" noProof="0" dirty="0">
                <a:ln>
                  <a:noFill/>
                </a:ln>
                <a:solidFill>
                  <a:srgbClr val="FF0000"/>
                </a:solidFill>
                <a:effectLst/>
                <a:uLnTx/>
                <a:uFillTx/>
                <a:latin typeface="+mn-ea"/>
                <a:ea typeface="+mn-ea"/>
                <a:cs typeface="+mj-cs"/>
              </a:rPr>
              <a:t>225A/250A</a:t>
            </a:r>
            <a:r>
              <a:rPr kumimoji="1" lang="ja-JP" altLang="en-US" sz="2200" b="0" i="0" u="none" strike="noStrike" kern="1200" cap="none" spc="0" normalizeH="0" baseline="0" noProof="0" dirty="0">
                <a:ln>
                  <a:noFill/>
                </a:ln>
                <a:solidFill>
                  <a:srgbClr val="FF0000"/>
                </a:solidFill>
                <a:effectLst/>
                <a:uLnTx/>
                <a:uFillTx/>
                <a:latin typeface="+mn-ea"/>
                <a:ea typeface="+mn-ea"/>
                <a:cs typeface="+mj-cs"/>
              </a:rPr>
              <a:t>使用不可）</a:t>
            </a:r>
            <a:br>
              <a:rPr kumimoji="1" lang="en-US" altLang="ja-JP" sz="3600" dirty="0">
                <a:latin typeface="+mn-ea"/>
                <a:ea typeface="+mn-ea"/>
              </a:rPr>
            </a:br>
            <a:r>
              <a:rPr kumimoji="1"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35kA(AC480V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NF250-HVU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1/0</a:t>
              </a:r>
              <a:r>
                <a:rPr kumimoji="1" lang="en-US" altLang="ja-JP" dirty="0">
                  <a:solidFill>
                    <a:srgbClr val="0070C0"/>
                  </a:solidFill>
                </a:rPr>
                <a:t>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C81D103-C00D-ED18-2829-6435F95E6C2A}"/>
              </a:ext>
            </a:extLst>
          </p:cNvPr>
          <p:cNvSpPr>
            <a:spLocks noGrp="1"/>
          </p:cNvSpPr>
          <p:nvPr>
            <p:ph type="sldNum" sz="quarter" idx="12"/>
          </p:nvPr>
        </p:nvSpPr>
        <p:spPr/>
        <p:txBody>
          <a:bodyPr/>
          <a:lstStyle/>
          <a:p>
            <a:fld id="{E7784300-A231-4CE8-BF2A-B73085566916}" type="slidenum">
              <a:rPr kumimoji="1" lang="ja-JP" altLang="en-US" smtClean="0"/>
              <a:t>53</a:t>
            </a:fld>
            <a:r>
              <a:rPr kumimoji="1" lang="ja-JP" altLang="en-US"/>
              <a:t>ページ</a:t>
            </a:r>
            <a:endParaRPr kumimoji="1" lang="ja-JP" altLang="en-US" dirty="0"/>
          </a:p>
        </p:txBody>
      </p:sp>
    </p:spTree>
    <p:extLst>
      <p:ext uri="{BB962C8B-B14F-4D97-AF65-F5344CB8AC3E}">
        <p14:creationId xmlns:p14="http://schemas.microsoft.com/office/powerpoint/2010/main" val="2536228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99072"/>
            <a:ext cx="10515600" cy="558153"/>
          </a:xfrm>
        </p:spPr>
        <p:txBody>
          <a:bodyPr>
            <a:normAutofit/>
          </a:bodyPr>
          <a:lstStyle/>
          <a:p>
            <a:r>
              <a:rPr kumimoji="1" lang="en-US" altLang="ja-JP" sz="2800" dirty="0"/>
              <a:t>OTP-2000</a:t>
            </a:r>
            <a:r>
              <a:rPr kumimoji="1" lang="ja-JP" altLang="en-US" sz="2800" dirty="0"/>
              <a:t>シリーズとコンビネーション</a:t>
            </a:r>
          </a:p>
        </p:txBody>
      </p:sp>
      <p:graphicFrame>
        <p:nvGraphicFramePr>
          <p:cNvPr id="11" name="表 10">
            <a:extLst>
              <a:ext uri="{FF2B5EF4-FFF2-40B4-BE49-F238E27FC236}">
                <a16:creationId xmlns:a16="http://schemas.microsoft.com/office/drawing/2014/main" id="{814439A0-D519-F9CC-DCB0-FBEEC074D7FF}"/>
              </a:ext>
            </a:extLst>
          </p:cNvPr>
          <p:cNvGraphicFramePr>
            <a:graphicFrameLocks noGrp="1"/>
          </p:cNvGraphicFramePr>
          <p:nvPr>
            <p:extLst>
              <p:ext uri="{D42A27DB-BD31-4B8C-83A1-F6EECF244321}">
                <p14:modId xmlns:p14="http://schemas.microsoft.com/office/powerpoint/2010/main" val="1012644696"/>
              </p:ext>
            </p:extLst>
          </p:nvPr>
        </p:nvGraphicFramePr>
        <p:xfrm>
          <a:off x="838200" y="2157575"/>
          <a:ext cx="10781521" cy="2377100"/>
        </p:xfrm>
        <a:graphic>
          <a:graphicData uri="http://schemas.openxmlformats.org/drawingml/2006/table">
            <a:tbl>
              <a:tblPr/>
              <a:tblGrid>
                <a:gridCol w="2962965">
                  <a:extLst>
                    <a:ext uri="{9D8B030D-6E8A-4147-A177-3AD203B41FA5}">
                      <a16:colId xmlns:a16="http://schemas.microsoft.com/office/drawing/2014/main" val="3906051372"/>
                    </a:ext>
                  </a:extLst>
                </a:gridCol>
                <a:gridCol w="1119178">
                  <a:extLst>
                    <a:ext uri="{9D8B030D-6E8A-4147-A177-3AD203B41FA5}">
                      <a16:colId xmlns:a16="http://schemas.microsoft.com/office/drawing/2014/main" val="425379876"/>
                    </a:ext>
                  </a:extLst>
                </a:gridCol>
                <a:gridCol w="1408856">
                  <a:extLst>
                    <a:ext uri="{9D8B030D-6E8A-4147-A177-3AD203B41FA5}">
                      <a16:colId xmlns:a16="http://schemas.microsoft.com/office/drawing/2014/main" val="1413058480"/>
                    </a:ext>
                  </a:extLst>
                </a:gridCol>
                <a:gridCol w="1794089">
                  <a:extLst>
                    <a:ext uri="{9D8B030D-6E8A-4147-A177-3AD203B41FA5}">
                      <a16:colId xmlns:a16="http://schemas.microsoft.com/office/drawing/2014/main" val="3308111332"/>
                    </a:ext>
                  </a:extLst>
                </a:gridCol>
                <a:gridCol w="1294598">
                  <a:extLst>
                    <a:ext uri="{9D8B030D-6E8A-4147-A177-3AD203B41FA5}">
                      <a16:colId xmlns:a16="http://schemas.microsoft.com/office/drawing/2014/main" val="1274741886"/>
                    </a:ext>
                  </a:extLst>
                </a:gridCol>
                <a:gridCol w="733945">
                  <a:extLst>
                    <a:ext uri="{9D8B030D-6E8A-4147-A177-3AD203B41FA5}">
                      <a16:colId xmlns:a16="http://schemas.microsoft.com/office/drawing/2014/main" val="2944683456"/>
                    </a:ext>
                  </a:extLst>
                </a:gridCol>
                <a:gridCol w="733945">
                  <a:extLst>
                    <a:ext uri="{9D8B030D-6E8A-4147-A177-3AD203B41FA5}">
                      <a16:colId xmlns:a16="http://schemas.microsoft.com/office/drawing/2014/main" val="4161500530"/>
                    </a:ext>
                  </a:extLst>
                </a:gridCol>
                <a:gridCol w="733945">
                  <a:extLst>
                    <a:ext uri="{9D8B030D-6E8A-4147-A177-3AD203B41FA5}">
                      <a16:colId xmlns:a16="http://schemas.microsoft.com/office/drawing/2014/main" val="4192425917"/>
                    </a:ext>
                  </a:extLst>
                </a:gridCol>
              </a:tblGrid>
              <a:tr h="233049">
                <a:tc rowSpan="10">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 OTP-2000-1, OTP-2000-2,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OTP-2000-3; OTP-2000-4, OTP-2000-5,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OTP-2000-7,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may be followed by -1P thru -4P, </a:t>
                      </a:r>
                    </a:p>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NF225-CWU3200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956155636"/>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78120258"/>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1547130"/>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49390467"/>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5864494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87490322"/>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NF-HJW3200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50,000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26986013"/>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9742244"/>
                  </a:ext>
                </a:extLst>
              </a:tr>
              <a:tr h="23304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8,</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832908357"/>
                  </a:ext>
                </a:extLst>
              </a:tr>
              <a:tr h="24237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NV250-HVU3200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39103377"/>
                  </a:ext>
                </a:extLst>
              </a:tr>
            </a:tbl>
          </a:graphicData>
        </a:graphic>
      </p:graphicFrame>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21" name="正方形/長方形 20">
            <a:extLst>
              <a:ext uri="{FF2B5EF4-FFF2-40B4-BE49-F238E27FC236}">
                <a16:creationId xmlns:a16="http://schemas.microsoft.com/office/drawing/2014/main" id="{34605523-9B76-751C-3243-674D669D055F}"/>
              </a:ext>
            </a:extLst>
          </p:cNvPr>
          <p:cNvSpPr/>
          <p:nvPr/>
        </p:nvSpPr>
        <p:spPr>
          <a:xfrm>
            <a:off x="3854273" y="3940878"/>
            <a:ext cx="7765448" cy="6981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1CAA93D-6A9D-0761-D6F8-8B718FF4BF4E}"/>
              </a:ext>
            </a:extLst>
          </p:cNvPr>
          <p:cNvSpPr>
            <a:spLocks noGrp="1"/>
          </p:cNvSpPr>
          <p:nvPr>
            <p:ph type="sldNum" sz="quarter" idx="12"/>
          </p:nvPr>
        </p:nvSpPr>
        <p:spPr/>
        <p:txBody>
          <a:bodyPr/>
          <a:lstStyle/>
          <a:p>
            <a:fld id="{E7784300-A231-4CE8-BF2A-B73085566916}" type="slidenum">
              <a:rPr kumimoji="1" lang="ja-JP" altLang="en-US" smtClean="0"/>
              <a:t>54</a:t>
            </a:fld>
            <a:r>
              <a:rPr kumimoji="1" lang="ja-JP" altLang="en-US"/>
              <a:t>ページ</a:t>
            </a:r>
            <a:endParaRPr kumimoji="1" lang="ja-JP" altLang="en-US" dirty="0"/>
          </a:p>
        </p:txBody>
      </p:sp>
    </p:spTree>
    <p:extLst>
      <p:ext uri="{BB962C8B-B14F-4D97-AF65-F5344CB8AC3E}">
        <p14:creationId xmlns:p14="http://schemas.microsoft.com/office/powerpoint/2010/main" val="2031081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a:extLst>
              <a:ext uri="{FF2B5EF4-FFF2-40B4-BE49-F238E27FC236}">
                <a16:creationId xmlns:a16="http://schemas.microsoft.com/office/drawing/2014/main" id="{557C33F0-4AC4-CD44-A5C3-F98EC113103C}"/>
              </a:ext>
            </a:extLst>
          </p:cNvPr>
          <p:cNvGrpSpPr/>
          <p:nvPr/>
        </p:nvGrpSpPr>
        <p:grpSpPr>
          <a:xfrm>
            <a:off x="8050344" y="538224"/>
            <a:ext cx="1560918" cy="2230401"/>
            <a:chOff x="719877" y="1254527"/>
            <a:chExt cx="2624156" cy="4193804"/>
          </a:xfrm>
        </p:grpSpPr>
        <p:pic>
          <p:nvPicPr>
            <p:cNvPr id="46" name="図 45">
              <a:extLst>
                <a:ext uri="{FF2B5EF4-FFF2-40B4-BE49-F238E27FC236}">
                  <a16:creationId xmlns:a16="http://schemas.microsoft.com/office/drawing/2014/main" id="{2A925C60-73FE-79F9-CA0B-FD432BEB4847}"/>
                </a:ext>
              </a:extLst>
            </p:cNvPr>
            <p:cNvPicPr>
              <a:picLocks noChangeAspect="1"/>
            </p:cNvPicPr>
            <p:nvPr/>
          </p:nvPicPr>
          <p:blipFill>
            <a:blip r:embed="rId2"/>
            <a:stretch>
              <a:fillRect/>
            </a:stretch>
          </p:blipFill>
          <p:spPr>
            <a:xfrm>
              <a:off x="1599724" y="1254527"/>
              <a:ext cx="865494" cy="2139086"/>
            </a:xfrm>
            <a:prstGeom prst="rect">
              <a:avLst/>
            </a:prstGeom>
          </p:spPr>
        </p:pic>
        <p:pic>
          <p:nvPicPr>
            <p:cNvPr id="47" name="図 46">
              <a:extLst>
                <a:ext uri="{FF2B5EF4-FFF2-40B4-BE49-F238E27FC236}">
                  <a16:creationId xmlns:a16="http://schemas.microsoft.com/office/drawing/2014/main" id="{BA5184ED-E273-49A8-32CB-A3511C83A390}"/>
                </a:ext>
              </a:extLst>
            </p:cNvPr>
            <p:cNvPicPr>
              <a:picLocks noChangeAspect="1"/>
            </p:cNvPicPr>
            <p:nvPr/>
          </p:nvPicPr>
          <p:blipFill>
            <a:blip r:embed="rId3"/>
            <a:stretch>
              <a:fillRect/>
            </a:stretch>
          </p:blipFill>
          <p:spPr>
            <a:xfrm>
              <a:off x="719877" y="3856492"/>
              <a:ext cx="2624156" cy="1591839"/>
            </a:xfrm>
            <a:prstGeom prst="rect">
              <a:avLst/>
            </a:prstGeom>
          </p:spPr>
        </p:pic>
        <p:grpSp>
          <p:nvGrpSpPr>
            <p:cNvPr id="48" name="グループ化 47">
              <a:extLst>
                <a:ext uri="{FF2B5EF4-FFF2-40B4-BE49-F238E27FC236}">
                  <a16:creationId xmlns:a16="http://schemas.microsoft.com/office/drawing/2014/main" id="{00A2C471-1B07-BBC7-4EFE-BCD941C38417}"/>
                </a:ext>
              </a:extLst>
            </p:cNvPr>
            <p:cNvGrpSpPr/>
            <p:nvPr/>
          </p:nvGrpSpPr>
          <p:grpSpPr>
            <a:xfrm>
              <a:off x="1160644" y="3257032"/>
              <a:ext cx="1716793" cy="1080788"/>
              <a:chOff x="1403356" y="3661397"/>
              <a:chExt cx="1716793" cy="1080788"/>
            </a:xfrm>
          </p:grpSpPr>
          <p:cxnSp>
            <p:nvCxnSpPr>
              <p:cNvPr id="49" name="直線コネクタ 48">
                <a:extLst>
                  <a:ext uri="{FF2B5EF4-FFF2-40B4-BE49-F238E27FC236}">
                    <a16:creationId xmlns:a16="http://schemas.microsoft.com/office/drawing/2014/main" id="{44C09E33-678C-3289-CC73-D204E6DF58DA}"/>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51A63E-44A1-6C7E-8FC5-C81E810300D2}"/>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8162618-ECB7-1AD5-4F70-14B1BDE86C41}"/>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pic>
        <p:nvPicPr>
          <p:cNvPr id="5" name="図 4">
            <a:extLst>
              <a:ext uri="{FF2B5EF4-FFF2-40B4-BE49-F238E27FC236}">
                <a16:creationId xmlns:a16="http://schemas.microsoft.com/office/drawing/2014/main" id="{D298942E-D926-A76C-B8CA-1889FE70E0E6}"/>
              </a:ext>
            </a:extLst>
          </p:cNvPr>
          <p:cNvPicPr>
            <a:picLocks noChangeAspect="1"/>
          </p:cNvPicPr>
          <p:nvPr/>
        </p:nvPicPr>
        <p:blipFill>
          <a:blip r:embed="rId2"/>
          <a:stretch>
            <a:fillRect/>
          </a:stretch>
        </p:blipFill>
        <p:spPr>
          <a:xfrm>
            <a:off x="1447324" y="1102127"/>
            <a:ext cx="865494" cy="2139086"/>
          </a:xfrm>
          <a:prstGeom prst="rect">
            <a:avLst/>
          </a:prstGeom>
        </p:spPr>
      </p:pic>
      <p:pic>
        <p:nvPicPr>
          <p:cNvPr id="16" name="図 15">
            <a:extLst>
              <a:ext uri="{FF2B5EF4-FFF2-40B4-BE49-F238E27FC236}">
                <a16:creationId xmlns:a16="http://schemas.microsoft.com/office/drawing/2014/main" id="{A680CF54-6A55-0BE2-211D-79F3438CF9DE}"/>
              </a:ext>
            </a:extLst>
          </p:cNvPr>
          <p:cNvPicPr>
            <a:picLocks noChangeAspect="1"/>
          </p:cNvPicPr>
          <p:nvPr/>
        </p:nvPicPr>
        <p:blipFill>
          <a:blip r:embed="rId3"/>
          <a:stretch>
            <a:fillRect/>
          </a:stretch>
        </p:blipFill>
        <p:spPr>
          <a:xfrm>
            <a:off x="567477" y="3704092"/>
            <a:ext cx="2624156" cy="1591839"/>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37353" y="79290"/>
            <a:ext cx="11567600"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2.2.1.4</a:t>
            </a:r>
            <a:r>
              <a:rPr kumimoji="1" lang="ja-JP" altLang="en-US" sz="2800" dirty="0">
                <a:latin typeface="+mn-ea"/>
                <a:ea typeface="+mn-ea"/>
              </a:rPr>
              <a:t>　</a:t>
            </a:r>
            <a:r>
              <a:rPr kumimoji="1" lang="en-US" altLang="ja-JP" sz="2800" dirty="0">
                <a:latin typeface="+mn-ea"/>
                <a:ea typeface="+mn-ea"/>
              </a:rPr>
              <a:t>400AF NF400-SWU+OTP-8000-3-3P-SCCR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kA(AC480V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458334" y="4177833"/>
            <a:ext cx="2713646"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grpSp>
        <p:nvGrpSpPr>
          <p:cNvPr id="35" name="グループ化 34">
            <a:extLst>
              <a:ext uri="{FF2B5EF4-FFF2-40B4-BE49-F238E27FC236}">
                <a16:creationId xmlns:a16="http://schemas.microsoft.com/office/drawing/2014/main" id="{32384271-CD0E-0D38-B172-0BDCDDA58CB0}"/>
              </a:ext>
            </a:extLst>
          </p:cNvPr>
          <p:cNvGrpSpPr/>
          <p:nvPr/>
        </p:nvGrpSpPr>
        <p:grpSpPr>
          <a:xfrm>
            <a:off x="1008244" y="3104632"/>
            <a:ext cx="1716793" cy="1080788"/>
            <a:chOff x="1403356" y="3661397"/>
            <a:chExt cx="1716793" cy="1080788"/>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403356" y="3684998"/>
              <a:ext cx="543670" cy="105718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274667" y="3661397"/>
              <a:ext cx="0" cy="107320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17118" y="3701157"/>
              <a:ext cx="503031" cy="10099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5728234" y="5563865"/>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4"/>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5"/>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189901" y="2577352"/>
            <a:ext cx="755787" cy="64842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30803" y="2564869"/>
            <a:ext cx="237875" cy="70984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81853"/>
            <a:ext cx="47149" cy="69156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68" y="1795370"/>
            <a:ext cx="4766175" cy="1349021"/>
            <a:chOff x="2287768" y="1795370"/>
            <a:chExt cx="4766175"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0" y="1795370"/>
              <a:ext cx="3872083" cy="646331"/>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350</a:t>
              </a:r>
              <a:r>
                <a:rPr kumimoji="1" lang="en-US" altLang="ja-JP" dirty="0">
                  <a:solidFill>
                    <a:srgbClr val="0070C0"/>
                  </a:solidFill>
                </a:rPr>
                <a:t>MCM×1</a:t>
              </a:r>
              <a:r>
                <a:rPr kumimoji="1" lang="ja-JP" altLang="en-US" dirty="0">
                  <a:solidFill>
                    <a:srgbClr val="0070C0"/>
                  </a:solidFill>
                </a:rPr>
                <a:t>本（</a:t>
              </a:r>
              <a:r>
                <a:rPr kumimoji="1" lang="en-US" altLang="ja-JP" dirty="0">
                  <a:solidFill>
                    <a:srgbClr val="0070C0"/>
                  </a:solidFill>
                </a:rPr>
                <a:t>300A</a:t>
              </a:r>
              <a:r>
                <a:rPr kumimoji="1" lang="ja-JP" altLang="en-US" dirty="0">
                  <a:solidFill>
                    <a:srgbClr val="0070C0"/>
                  </a:solidFill>
                </a:rPr>
                <a:t>）</a:t>
              </a:r>
              <a:r>
                <a:rPr lang="ja-JP" altLang="en-US" dirty="0">
                  <a:solidFill>
                    <a:srgbClr val="0070C0"/>
                  </a:solidFill>
                </a:rPr>
                <a:t>　　</a:t>
              </a:r>
              <a:endParaRPr lang="en-US" altLang="ja-JP" dirty="0">
                <a:solidFill>
                  <a:srgbClr val="0070C0"/>
                </a:solidFill>
              </a:endParaRPr>
            </a:p>
            <a:p>
              <a:r>
                <a:rPr kumimoji="1" lang="ja-JP" altLang="en-US" dirty="0">
                  <a:solidFill>
                    <a:srgbClr val="0070C0"/>
                  </a:solidFill>
                </a:rPr>
                <a:t>　　　　　</a:t>
              </a:r>
              <a:r>
                <a:rPr kumimoji="1" lang="en-US" altLang="ja-JP" dirty="0">
                  <a:solidFill>
                    <a:srgbClr val="0070C0"/>
                  </a:solidFill>
                </a:rPr>
                <a:t>3/0AWG×2</a:t>
              </a:r>
              <a:r>
                <a:rPr kumimoji="1" lang="ja-JP" altLang="en-US" dirty="0">
                  <a:solidFill>
                    <a:srgbClr val="0070C0"/>
                  </a:solidFill>
                </a:rPr>
                <a:t>本（</a:t>
              </a:r>
              <a:r>
                <a:rPr kumimoji="1" lang="en-US" altLang="ja-JP" dirty="0">
                  <a:solidFill>
                    <a:srgbClr val="0070C0"/>
                  </a:solidFill>
                </a:rPr>
                <a:t>400A</a:t>
              </a:r>
              <a:r>
                <a:rPr kumimoji="1" lang="ja-JP" altLang="en-US" dirty="0">
                  <a:solidFill>
                    <a:srgbClr val="0070C0"/>
                  </a:solidFill>
                </a:rPr>
                <a:t>）</a:t>
              </a: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351490" y="1377979"/>
              <a:ext cx="702690" cy="2830134"/>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4152899" cy="2345232"/>
            <a:chOff x="406400" y="4428071"/>
            <a:chExt cx="4152899" cy="2283172"/>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4150495" cy="1288418"/>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600" dirty="0">
                  <a:solidFill>
                    <a:srgbClr val="0070C0"/>
                  </a:solidFill>
                </a:rPr>
                <a:t>OUT</a:t>
              </a:r>
              <a:r>
                <a:rPr kumimoji="1" lang="ja-JP" altLang="en-US" sz="1600" dirty="0">
                  <a:solidFill>
                    <a:srgbClr val="0070C0"/>
                  </a:solidFill>
                </a:rPr>
                <a:t>側電線範囲</a:t>
              </a:r>
              <a:r>
                <a:rPr kumimoji="1" lang="en-US" altLang="ja-JP" sz="1600" dirty="0">
                  <a:solidFill>
                    <a:srgbClr val="0070C0"/>
                  </a:solidFill>
                </a:rPr>
                <a:t>:4</a:t>
              </a:r>
              <a:r>
                <a:rPr lang="en-US" altLang="ja-JP" sz="1600" dirty="0">
                  <a:solidFill>
                    <a:srgbClr val="0070C0"/>
                  </a:solidFill>
                </a:rPr>
                <a:t>AWG</a:t>
              </a:r>
              <a:r>
                <a:rPr kumimoji="1" lang="en-US" altLang="ja-JP" sz="1600" dirty="0">
                  <a:solidFill>
                    <a:srgbClr val="0070C0"/>
                  </a:solidFill>
                </a:rPr>
                <a:t>-1/0AWG(300A)</a:t>
              </a:r>
            </a:p>
            <a:p>
              <a:r>
                <a:rPr lang="ja-JP" altLang="en-US" sz="1600" dirty="0">
                  <a:solidFill>
                    <a:srgbClr val="0070C0"/>
                  </a:solidFill>
                </a:rPr>
                <a:t>　　　　　　　 </a:t>
              </a:r>
              <a:r>
                <a:rPr lang="en-US" altLang="ja-JP" sz="1600" dirty="0">
                  <a:solidFill>
                    <a:srgbClr val="0070C0"/>
                  </a:solidFill>
                </a:rPr>
                <a:t>:2AWG-1//0AWG(400A)</a:t>
              </a:r>
              <a:r>
                <a:rPr lang="ja-JP" altLang="en-US" sz="1600" dirty="0">
                  <a:solidFill>
                    <a:srgbClr val="0070C0"/>
                  </a:solidFill>
                </a:rPr>
                <a:t>　</a:t>
              </a:r>
              <a:endParaRPr kumimoji="1" lang="en-US" altLang="ja-JP" sz="1600" dirty="0">
                <a:solidFill>
                  <a:srgbClr val="0070C0"/>
                </a:solidFill>
              </a:endParaRPr>
            </a:p>
            <a:p>
              <a:r>
                <a:rPr kumimoji="1" lang="ja-JP" altLang="en-US" sz="1600" dirty="0">
                  <a:solidFill>
                    <a:srgbClr val="0070C0"/>
                  </a:solidFill>
                </a:rPr>
                <a:t>（圧着端子の</a:t>
              </a:r>
              <a:r>
                <a:rPr kumimoji="1" lang="en-US" altLang="ja-JP" sz="1600" dirty="0">
                  <a:solidFill>
                    <a:srgbClr val="0070C0"/>
                  </a:solidFill>
                </a:rPr>
                <a:t>2</a:t>
              </a:r>
              <a:r>
                <a:rPr kumimoji="1" lang="ja-JP" altLang="en-US" sz="1600" dirty="0">
                  <a:solidFill>
                    <a:srgbClr val="0070C0"/>
                  </a:solidFill>
                </a:rPr>
                <a:t>枚重ね不可）</a:t>
              </a:r>
              <a:endParaRPr kumimoji="1" lang="en-US" altLang="ja-JP" sz="1600" dirty="0">
                <a:solidFill>
                  <a:srgbClr val="0070C0"/>
                </a:solidFill>
              </a:endParaRPr>
            </a:p>
            <a:p>
              <a:r>
                <a:rPr kumimoji="1" lang="ja-JP" altLang="en-US" sz="1600" dirty="0">
                  <a:solidFill>
                    <a:srgbClr val="0070C0"/>
                  </a:solidFill>
                </a:rPr>
                <a:t>最大</a:t>
              </a:r>
              <a:r>
                <a:rPr kumimoji="1" lang="en-US" altLang="ja-JP" sz="1600" dirty="0">
                  <a:solidFill>
                    <a:srgbClr val="0070C0"/>
                  </a:solidFill>
                </a:rPr>
                <a:t>5</a:t>
              </a:r>
              <a:r>
                <a:rPr kumimoji="1" lang="ja-JP" altLang="en-US" sz="1600" dirty="0">
                  <a:solidFill>
                    <a:srgbClr val="0070C0"/>
                  </a:solidFill>
                </a:rPr>
                <a:t>分岐　</a:t>
              </a:r>
              <a:r>
                <a:rPr kumimoji="1" lang="en-US" altLang="ja-JP" sz="1600" dirty="0">
                  <a:solidFill>
                    <a:srgbClr val="0070C0"/>
                  </a:solidFill>
                </a:rPr>
                <a:t>SCCR35kA</a:t>
              </a:r>
            </a:p>
            <a:p>
              <a:r>
                <a:rPr kumimoji="1" lang="ja-JP" altLang="en-US" sz="1600" dirty="0">
                  <a:solidFill>
                    <a:srgbClr val="0070C0"/>
                  </a:solidFill>
                </a:rPr>
                <a:t>最大</a:t>
              </a:r>
              <a:r>
                <a:rPr kumimoji="1" lang="en-US" altLang="ja-JP" sz="1600" dirty="0">
                  <a:solidFill>
                    <a:srgbClr val="0070C0"/>
                  </a:solidFill>
                </a:rPr>
                <a:t>10</a:t>
              </a:r>
              <a:r>
                <a:rPr kumimoji="1" lang="ja-JP" altLang="en-US" sz="1600" dirty="0">
                  <a:solidFill>
                    <a:srgbClr val="0070C0"/>
                  </a:solidFill>
                </a:rPr>
                <a:t>分岐　</a:t>
              </a:r>
              <a:r>
                <a:rPr kumimoji="1" lang="en-US" altLang="ja-JP" sz="16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2023939" y="4962711"/>
              <a:ext cx="312273" cy="6079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a:extLst>
              <a:ext uri="{FF2B5EF4-FFF2-40B4-BE49-F238E27FC236}">
                <a16:creationId xmlns:a16="http://schemas.microsoft.com/office/drawing/2014/main" id="{AFAB90E5-2CDC-7CCB-A66E-9D7439677B92}"/>
              </a:ext>
            </a:extLst>
          </p:cNvPr>
          <p:cNvSpPr txBox="1"/>
          <p:nvPr/>
        </p:nvSpPr>
        <p:spPr>
          <a:xfrm>
            <a:off x="3458333" y="3832336"/>
            <a:ext cx="2550367" cy="369332"/>
          </a:xfrm>
          <a:prstGeom prst="rect">
            <a:avLst/>
          </a:prstGeom>
          <a:noFill/>
        </p:spPr>
        <p:txBody>
          <a:bodyPr wrap="square">
            <a:spAutoFit/>
          </a:bodyPr>
          <a:lstStyle/>
          <a:p>
            <a:r>
              <a:rPr lang="en-US" altLang="ja-JP" dirty="0">
                <a:hlinkClick r:id="rId6"/>
              </a:rPr>
              <a:t>OTP-8000-3-xP-SCCR</a:t>
            </a:r>
            <a:endParaRPr lang="ja-JP" altLang="en-US" dirty="0"/>
          </a:p>
        </p:txBody>
      </p:sp>
      <p:sp>
        <p:nvSpPr>
          <p:cNvPr id="9" name="スライド番号プレースホルダー 8">
            <a:extLst>
              <a:ext uri="{FF2B5EF4-FFF2-40B4-BE49-F238E27FC236}">
                <a16:creationId xmlns:a16="http://schemas.microsoft.com/office/drawing/2014/main" id="{E7E2C4F3-296A-96E7-44CA-065C7A4DA164}"/>
              </a:ext>
            </a:extLst>
          </p:cNvPr>
          <p:cNvSpPr>
            <a:spLocks noGrp="1"/>
          </p:cNvSpPr>
          <p:nvPr>
            <p:ph type="sldNum" sz="quarter" idx="12"/>
          </p:nvPr>
        </p:nvSpPr>
        <p:spPr/>
        <p:txBody>
          <a:bodyPr/>
          <a:lstStyle/>
          <a:p>
            <a:fld id="{E7784300-A231-4CE8-BF2A-B73085566916}" type="slidenum">
              <a:rPr kumimoji="1" lang="ja-JP" altLang="en-US" smtClean="0"/>
              <a:t>55</a:t>
            </a:fld>
            <a:r>
              <a:rPr kumimoji="1" lang="ja-JP" altLang="en-US"/>
              <a:t>ページ</a:t>
            </a:r>
            <a:endParaRPr kumimoji="1" lang="ja-JP" altLang="en-US" dirty="0"/>
          </a:p>
        </p:txBody>
      </p:sp>
    </p:spTree>
    <p:extLst>
      <p:ext uri="{BB962C8B-B14F-4D97-AF65-F5344CB8AC3E}">
        <p14:creationId xmlns:p14="http://schemas.microsoft.com/office/powerpoint/2010/main" val="1559916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9047"/>
            <a:ext cx="10515600" cy="520700"/>
          </a:xfrm>
        </p:spPr>
        <p:txBody>
          <a:bodyPr>
            <a:normAutofit/>
          </a:bodyPr>
          <a:lstStyle/>
          <a:p>
            <a:r>
              <a:rPr kumimoji="1" lang="en-US" altLang="ja-JP" sz="2800" dirty="0"/>
              <a:t>OTP-8000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388A8583-88FC-74CA-87D7-1EAE68022B87}"/>
              </a:ext>
            </a:extLst>
          </p:cNvPr>
          <p:cNvGraphicFramePr>
            <a:graphicFrameLocks noGrp="1"/>
          </p:cNvGraphicFramePr>
          <p:nvPr>
            <p:extLst>
              <p:ext uri="{D42A27DB-BD31-4B8C-83A1-F6EECF244321}">
                <p14:modId xmlns:p14="http://schemas.microsoft.com/office/powerpoint/2010/main" val="847578631"/>
              </p:ext>
            </p:extLst>
          </p:nvPr>
        </p:nvGraphicFramePr>
        <p:xfrm>
          <a:off x="895740" y="2519265"/>
          <a:ext cx="10601951" cy="1249196"/>
        </p:xfrm>
        <a:graphic>
          <a:graphicData uri="http://schemas.openxmlformats.org/drawingml/2006/table">
            <a:tbl>
              <a:tblPr/>
              <a:tblGrid>
                <a:gridCol w="2913615">
                  <a:extLst>
                    <a:ext uri="{9D8B030D-6E8A-4147-A177-3AD203B41FA5}">
                      <a16:colId xmlns:a16="http://schemas.microsoft.com/office/drawing/2014/main" val="808495307"/>
                    </a:ext>
                  </a:extLst>
                </a:gridCol>
                <a:gridCol w="721721">
                  <a:extLst>
                    <a:ext uri="{9D8B030D-6E8A-4147-A177-3AD203B41FA5}">
                      <a16:colId xmlns:a16="http://schemas.microsoft.com/office/drawing/2014/main" val="2303955956"/>
                    </a:ext>
                  </a:extLst>
                </a:gridCol>
                <a:gridCol w="1764208">
                  <a:extLst>
                    <a:ext uri="{9D8B030D-6E8A-4147-A177-3AD203B41FA5}">
                      <a16:colId xmlns:a16="http://schemas.microsoft.com/office/drawing/2014/main" val="2318226651"/>
                    </a:ext>
                  </a:extLst>
                </a:gridCol>
                <a:gridCol w="1764208">
                  <a:extLst>
                    <a:ext uri="{9D8B030D-6E8A-4147-A177-3AD203B41FA5}">
                      <a16:colId xmlns:a16="http://schemas.microsoft.com/office/drawing/2014/main" val="1897888890"/>
                    </a:ext>
                  </a:extLst>
                </a:gridCol>
                <a:gridCol w="1273036">
                  <a:extLst>
                    <a:ext uri="{9D8B030D-6E8A-4147-A177-3AD203B41FA5}">
                      <a16:colId xmlns:a16="http://schemas.microsoft.com/office/drawing/2014/main" val="2751413122"/>
                    </a:ext>
                  </a:extLst>
                </a:gridCol>
                <a:gridCol w="721721">
                  <a:extLst>
                    <a:ext uri="{9D8B030D-6E8A-4147-A177-3AD203B41FA5}">
                      <a16:colId xmlns:a16="http://schemas.microsoft.com/office/drawing/2014/main" val="943227901"/>
                    </a:ext>
                  </a:extLst>
                </a:gridCol>
                <a:gridCol w="721721">
                  <a:extLst>
                    <a:ext uri="{9D8B030D-6E8A-4147-A177-3AD203B41FA5}">
                      <a16:colId xmlns:a16="http://schemas.microsoft.com/office/drawing/2014/main" val="1530403182"/>
                    </a:ext>
                  </a:extLst>
                </a:gridCol>
                <a:gridCol w="721721">
                  <a:extLst>
                    <a:ext uri="{9D8B030D-6E8A-4147-A177-3AD203B41FA5}">
                      <a16:colId xmlns:a16="http://schemas.microsoft.com/office/drawing/2014/main" val="4085925600"/>
                    </a:ext>
                  </a:extLst>
                </a:gridCol>
              </a:tblGrid>
              <a:tr h="363512">
                <a:tc rowSpan="4">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OTP-8000, OTP-8000-1 or OTP-8000-3;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250 - 350,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037521488"/>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NV400-SWU3300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74763897"/>
                  </a:ext>
                </a:extLst>
              </a:tr>
              <a:tr h="363512">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5918930"/>
                  </a:ext>
                </a:extLst>
              </a:tr>
              <a:tr h="261086">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8088595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3732243" y="2445725"/>
            <a:ext cx="7765448" cy="1466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BB8D44E4-5BA6-E8F5-01C1-C09D8DC1377A}"/>
              </a:ext>
            </a:extLst>
          </p:cNvPr>
          <p:cNvSpPr>
            <a:spLocks noGrp="1"/>
          </p:cNvSpPr>
          <p:nvPr>
            <p:ph type="sldNum" sz="quarter" idx="12"/>
          </p:nvPr>
        </p:nvSpPr>
        <p:spPr/>
        <p:txBody>
          <a:bodyPr/>
          <a:lstStyle/>
          <a:p>
            <a:fld id="{E7784300-A231-4CE8-BF2A-B73085566916}" type="slidenum">
              <a:rPr kumimoji="1" lang="ja-JP" altLang="en-US" smtClean="0"/>
              <a:t>56</a:t>
            </a:fld>
            <a:r>
              <a:rPr kumimoji="1" lang="ja-JP" altLang="en-US"/>
              <a:t>ページ</a:t>
            </a:r>
            <a:endParaRPr kumimoji="1" lang="ja-JP" altLang="en-US" dirty="0"/>
          </a:p>
        </p:txBody>
      </p:sp>
    </p:spTree>
    <p:extLst>
      <p:ext uri="{BB962C8B-B14F-4D97-AF65-F5344CB8AC3E}">
        <p14:creationId xmlns:p14="http://schemas.microsoft.com/office/powerpoint/2010/main" val="1902115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EF9E0E6-386B-3B7B-89D6-6D93A1D554E9}"/>
              </a:ext>
            </a:extLst>
          </p:cNvPr>
          <p:cNvSpPr txBox="1"/>
          <p:nvPr/>
        </p:nvSpPr>
        <p:spPr>
          <a:xfrm>
            <a:off x="417250" y="244261"/>
            <a:ext cx="1139892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三菱電機製ブレーカとの組合せ</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オサダ製分岐端子台と</a:t>
            </a:r>
            <a:r>
              <a:rPr lang="ja-JP" altLang="en-US" sz="2400" dirty="0">
                <a:solidFill>
                  <a:prstClr val="black"/>
                </a:solidFill>
                <a:latin typeface="游ゴシック" panose="020B0400000000000000" pitchFamily="50" charset="-128"/>
                <a:ea typeface="游ゴシック" panose="020B0400000000000000" pitchFamily="50" charset="-128"/>
              </a:rPr>
              <a:t>三菱</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電機製ブレーカの組合せ（</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系）</a:t>
            </a:r>
            <a:b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b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回路電圧</a:t>
            </a:r>
            <a:r>
              <a:rPr kumimoji="1" lang="en-US" altLang="ja-JP"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AC240V</a:t>
            </a:r>
            <a:r>
              <a:rPr kumimoji="1" lang="ja-JP" altLang="en-US" sz="24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以下</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に適用</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ブレーカ　　　端子台</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2.2.2.1</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NF100-SRU+OTP-6000N-5-3P-SCCR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2.2.2.2</a:t>
            </a: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100AF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NF100-HRU+OTP-6000N-5-3P-SCCR</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2.2.2.3</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250AF</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NF250-CVU+OTP-2000-3-3P-SCCR</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a:t>
            </a:r>
            <a:r>
              <a:rPr kumimoji="1" lang="en-US" altLang="ja-JP"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225A/250A</a:t>
            </a:r>
            <a:r>
              <a:rPr kumimoji="1" lang="ja-JP" altLang="en-US" sz="2400" b="0" i="0" u="none" strike="noStrike" kern="1200" cap="none" spc="0" normalizeH="0" baseline="0" noProof="0" dirty="0">
                <a:ln>
                  <a:noFill/>
                </a:ln>
                <a:solidFill>
                  <a:srgbClr val="FF0000"/>
                </a:solidFill>
                <a:effectLst/>
                <a:uLnTx/>
                <a:uFillTx/>
                <a:latin typeface="游ゴシック Light" panose="020F0302020204030204"/>
                <a:ea typeface="游ゴシック Light" panose="020B0300000000000000" pitchFamily="50" charset="-128"/>
                <a:cs typeface="+mj-cs"/>
              </a:rPr>
              <a:t>使用不可）</a:t>
            </a: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2.2.2.4</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400AF</a:t>
            </a:r>
            <a:r>
              <a:rPr lang="ja-JP" altLang="en-US" sz="2400" dirty="0">
                <a:solidFill>
                  <a:prstClr val="black"/>
                </a:solidFill>
                <a:latin typeface="游ゴシック" panose="020B0400000000000000" pitchFamily="50" charset="-128"/>
                <a:ea typeface="游ゴシック" panose="020B0400000000000000" pitchFamily="50" charset="-128"/>
              </a:rPr>
              <a:t>　</a:t>
            </a:r>
            <a:r>
              <a:rPr lang="en-US" altLang="ja-JP" sz="2400" dirty="0">
                <a:solidFill>
                  <a:prstClr val="black"/>
                </a:solidFill>
                <a:latin typeface="游ゴシック" panose="020B0400000000000000" pitchFamily="50" charset="-128"/>
                <a:ea typeface="游ゴシック" panose="020B0400000000000000" pitchFamily="50" charset="-128"/>
              </a:rPr>
              <a:t>NF400-SWU+OTP-7000-3P-SCCR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7">
            <a:extLst>
              <a:ext uri="{FF2B5EF4-FFF2-40B4-BE49-F238E27FC236}">
                <a16:creationId xmlns:a16="http://schemas.microsoft.com/office/drawing/2014/main" id="{F540AD91-6C33-02E9-B4D1-617D6BF985B5}"/>
              </a:ext>
            </a:extLst>
          </p:cNvPr>
          <p:cNvSpPr>
            <a:spLocks noGrp="1"/>
          </p:cNvSpPr>
          <p:nvPr>
            <p:ph type="sldNum" sz="quarter" idx="12"/>
          </p:nvPr>
        </p:nvSpPr>
        <p:spPr/>
        <p:txBody>
          <a:bodyPr/>
          <a:lstStyle/>
          <a:p>
            <a:fld id="{E7784300-A231-4CE8-BF2A-B73085566916}" type="slidenum">
              <a:rPr kumimoji="1" lang="ja-JP" altLang="en-US" smtClean="0"/>
              <a:t>57</a:t>
            </a:fld>
            <a:r>
              <a:rPr kumimoji="1" lang="ja-JP" altLang="en-US"/>
              <a:t>ページ</a:t>
            </a:r>
            <a:endParaRPr kumimoji="1" lang="ja-JP" altLang="en-US" dirty="0"/>
          </a:p>
        </p:txBody>
      </p:sp>
    </p:spTree>
    <p:extLst>
      <p:ext uri="{BB962C8B-B14F-4D97-AF65-F5344CB8AC3E}">
        <p14:creationId xmlns:p14="http://schemas.microsoft.com/office/powerpoint/2010/main" val="3194278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2CCA55AB-8CED-3FB2-F47D-9FEB5ABE7B0A}"/>
              </a:ext>
            </a:extLst>
          </p:cNvPr>
          <p:cNvGrpSpPr/>
          <p:nvPr/>
        </p:nvGrpSpPr>
        <p:grpSpPr>
          <a:xfrm>
            <a:off x="8452151" y="659725"/>
            <a:ext cx="1121287" cy="2121061"/>
            <a:chOff x="6506434" y="944544"/>
            <a:chExt cx="1938340" cy="3570197"/>
          </a:xfrm>
        </p:grpSpPr>
        <p:pic>
          <p:nvPicPr>
            <p:cNvPr id="29" name="図 28">
              <a:extLst>
                <a:ext uri="{FF2B5EF4-FFF2-40B4-BE49-F238E27FC236}">
                  <a16:creationId xmlns:a16="http://schemas.microsoft.com/office/drawing/2014/main" id="{B7FA2CF1-3263-26DF-6B5B-39C91F70A83D}"/>
                </a:ext>
              </a:extLst>
            </p:cNvPr>
            <p:cNvPicPr>
              <a:picLocks noChangeAspect="1"/>
            </p:cNvPicPr>
            <p:nvPr/>
          </p:nvPicPr>
          <p:blipFill>
            <a:blip r:embed="rId2"/>
            <a:stretch>
              <a:fillRect/>
            </a:stretch>
          </p:blipFill>
          <p:spPr>
            <a:xfrm>
              <a:off x="7031834" y="944544"/>
              <a:ext cx="905323" cy="1407591"/>
            </a:xfrm>
            <a:prstGeom prst="rect">
              <a:avLst/>
            </a:prstGeom>
          </p:spPr>
        </p:pic>
        <p:grpSp>
          <p:nvGrpSpPr>
            <p:cNvPr id="30" name="グループ化 29">
              <a:extLst>
                <a:ext uri="{FF2B5EF4-FFF2-40B4-BE49-F238E27FC236}">
                  <a16:creationId xmlns:a16="http://schemas.microsoft.com/office/drawing/2014/main" id="{F161DBC7-1CCF-B10D-068A-3FC743B0AD6F}"/>
                </a:ext>
              </a:extLst>
            </p:cNvPr>
            <p:cNvGrpSpPr/>
            <p:nvPr/>
          </p:nvGrpSpPr>
          <p:grpSpPr>
            <a:xfrm>
              <a:off x="6506434" y="2164256"/>
              <a:ext cx="1938340" cy="2350485"/>
              <a:chOff x="1322938" y="3352011"/>
              <a:chExt cx="1938340" cy="2350485"/>
            </a:xfrm>
          </p:grpSpPr>
          <p:pic>
            <p:nvPicPr>
              <p:cNvPr id="31" name="図 30">
                <a:extLst>
                  <a:ext uri="{FF2B5EF4-FFF2-40B4-BE49-F238E27FC236}">
                    <a16:creationId xmlns:a16="http://schemas.microsoft.com/office/drawing/2014/main" id="{6D820D9B-BB21-5F43-DF4C-8BF1CF7AAB64}"/>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32" name="グループ化 31">
                <a:extLst>
                  <a:ext uri="{FF2B5EF4-FFF2-40B4-BE49-F238E27FC236}">
                    <a16:creationId xmlns:a16="http://schemas.microsoft.com/office/drawing/2014/main" id="{5769EAB2-2B6C-AE56-5698-C936DFA76E24}"/>
                  </a:ext>
                </a:extLst>
              </p:cNvPr>
              <p:cNvGrpSpPr/>
              <p:nvPr/>
            </p:nvGrpSpPr>
            <p:grpSpPr>
              <a:xfrm>
                <a:off x="1850704" y="3352011"/>
                <a:ext cx="976472" cy="1468125"/>
                <a:chOff x="1850704" y="3352011"/>
                <a:chExt cx="976472" cy="1468125"/>
              </a:xfrm>
            </p:grpSpPr>
            <p:cxnSp>
              <p:nvCxnSpPr>
                <p:cNvPr id="33" name="直線コネクタ 32">
                  <a:extLst>
                    <a:ext uri="{FF2B5EF4-FFF2-40B4-BE49-F238E27FC236}">
                      <a16:creationId xmlns:a16="http://schemas.microsoft.com/office/drawing/2014/main" id="{5F400290-BE6D-6CAF-48A3-FDC1CFC680AF}"/>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BF62F87-3993-257C-9DD8-E85DC129C7A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82E836F-FCA9-D60E-C147-D7803AC3E674}"/>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27" name="図 26">
            <a:extLst>
              <a:ext uri="{FF2B5EF4-FFF2-40B4-BE49-F238E27FC236}">
                <a16:creationId xmlns:a16="http://schemas.microsoft.com/office/drawing/2014/main" id="{A9512BF1-1916-030D-032D-BEE14BD56770}"/>
              </a:ext>
            </a:extLst>
          </p:cNvPr>
          <p:cNvPicPr>
            <a:picLocks noChangeAspect="1"/>
          </p:cNvPicPr>
          <p:nvPr/>
        </p:nvPicPr>
        <p:blipFill>
          <a:blip r:embed="rId2"/>
          <a:stretch>
            <a:fillRect/>
          </a:stretch>
        </p:blipFill>
        <p:spPr>
          <a:xfrm>
            <a:off x="1602153" y="1391847"/>
            <a:ext cx="905323" cy="1407591"/>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79773" y="249286"/>
            <a:ext cx="11432454" cy="884342"/>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2.2.2.1</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NF100SRU+OTP-6000N-5-3P-SCCR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25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4"/>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NF100SRU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2611559"/>
            <a:ext cx="1938340" cy="2350485"/>
            <a:chOff x="1322938" y="3352011"/>
            <a:chExt cx="1938340" cy="2350485"/>
          </a:xfrm>
        </p:grpSpPr>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3"/>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SCCR50kA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スライド番号プレースホルダー 34">
            <a:extLst>
              <a:ext uri="{FF2B5EF4-FFF2-40B4-BE49-F238E27FC236}">
                <a16:creationId xmlns:a16="http://schemas.microsoft.com/office/drawing/2014/main" id="{C472D918-EAF7-8747-A376-02BF7AA297BB}"/>
              </a:ext>
            </a:extLst>
          </p:cNvPr>
          <p:cNvSpPr>
            <a:spLocks noGrp="1"/>
          </p:cNvSpPr>
          <p:nvPr>
            <p:ph type="sldNum" sz="quarter" idx="12"/>
          </p:nvPr>
        </p:nvSpPr>
        <p:spPr/>
        <p:txBody>
          <a:bodyPr/>
          <a:lstStyle/>
          <a:p>
            <a:fld id="{E7784300-A231-4CE8-BF2A-B73085566916}" type="slidenum">
              <a:rPr kumimoji="1" lang="ja-JP" altLang="en-US" smtClean="0"/>
              <a:t>58</a:t>
            </a:fld>
            <a:r>
              <a:rPr kumimoji="1" lang="ja-JP" altLang="en-US"/>
              <a:t>ページ</a:t>
            </a:r>
            <a:endParaRPr kumimoji="1" lang="ja-JP" altLang="en-US" dirty="0"/>
          </a:p>
        </p:txBody>
      </p:sp>
    </p:spTree>
    <p:extLst>
      <p:ext uri="{BB962C8B-B14F-4D97-AF65-F5344CB8AC3E}">
        <p14:creationId xmlns:p14="http://schemas.microsoft.com/office/powerpoint/2010/main" val="2712616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136525"/>
            <a:ext cx="10515600" cy="504887"/>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EC474E88-2AED-66AD-FBAD-17022D9ADD38}"/>
              </a:ext>
            </a:extLst>
          </p:cNvPr>
          <p:cNvGraphicFramePr>
            <a:graphicFrameLocks noGrp="1"/>
          </p:cNvGraphicFramePr>
          <p:nvPr>
            <p:extLst>
              <p:ext uri="{D42A27DB-BD31-4B8C-83A1-F6EECF244321}">
                <p14:modId xmlns:p14="http://schemas.microsoft.com/office/powerpoint/2010/main" val="3719593158"/>
              </p:ext>
            </p:extLst>
          </p:nvPr>
        </p:nvGraphicFramePr>
        <p:xfrm>
          <a:off x="798544" y="2072247"/>
          <a:ext cx="10594911" cy="2133603"/>
        </p:xfrm>
        <a:graphic>
          <a:graphicData uri="http://schemas.openxmlformats.org/drawingml/2006/table">
            <a:tbl>
              <a:tblPr/>
              <a:tblGrid>
                <a:gridCol w="2911680">
                  <a:extLst>
                    <a:ext uri="{9D8B030D-6E8A-4147-A177-3AD203B41FA5}">
                      <a16:colId xmlns:a16="http://schemas.microsoft.com/office/drawing/2014/main" val="349421602"/>
                    </a:ext>
                  </a:extLst>
                </a:gridCol>
                <a:gridCol w="1179017">
                  <a:extLst>
                    <a:ext uri="{9D8B030D-6E8A-4147-A177-3AD203B41FA5}">
                      <a16:colId xmlns:a16="http://schemas.microsoft.com/office/drawing/2014/main" val="2844069502"/>
                    </a:ext>
                  </a:extLst>
                </a:gridCol>
                <a:gridCol w="1305261">
                  <a:extLst>
                    <a:ext uri="{9D8B030D-6E8A-4147-A177-3AD203B41FA5}">
                      <a16:colId xmlns:a16="http://schemas.microsoft.com/office/drawing/2014/main" val="2754001199"/>
                    </a:ext>
                  </a:extLst>
                </a:gridCol>
                <a:gridCol w="1763036">
                  <a:extLst>
                    <a:ext uri="{9D8B030D-6E8A-4147-A177-3AD203B41FA5}">
                      <a16:colId xmlns:a16="http://schemas.microsoft.com/office/drawing/2014/main" val="211659362"/>
                    </a:ext>
                  </a:extLst>
                </a:gridCol>
                <a:gridCol w="1272191">
                  <a:extLst>
                    <a:ext uri="{9D8B030D-6E8A-4147-A177-3AD203B41FA5}">
                      <a16:colId xmlns:a16="http://schemas.microsoft.com/office/drawing/2014/main" val="3639189115"/>
                    </a:ext>
                  </a:extLst>
                </a:gridCol>
                <a:gridCol w="721242">
                  <a:extLst>
                    <a:ext uri="{9D8B030D-6E8A-4147-A177-3AD203B41FA5}">
                      <a16:colId xmlns:a16="http://schemas.microsoft.com/office/drawing/2014/main" val="2691176847"/>
                    </a:ext>
                  </a:extLst>
                </a:gridCol>
                <a:gridCol w="721242">
                  <a:extLst>
                    <a:ext uri="{9D8B030D-6E8A-4147-A177-3AD203B41FA5}">
                      <a16:colId xmlns:a16="http://schemas.microsoft.com/office/drawing/2014/main" val="3692348756"/>
                    </a:ext>
                  </a:extLst>
                </a:gridCol>
                <a:gridCol w="721242">
                  <a:extLst>
                    <a:ext uri="{9D8B030D-6E8A-4147-A177-3AD203B41FA5}">
                      <a16:colId xmlns:a16="http://schemas.microsoft.com/office/drawing/2014/main" val="928464288"/>
                    </a:ext>
                  </a:extLst>
                </a:gridCol>
              </a:tblGrid>
              <a:tr h="420980">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4532983"/>
                  </a:ext>
                </a:extLst>
              </a:tr>
              <a:tr h="248761">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5703179"/>
                  </a:ext>
                </a:extLst>
              </a:tr>
              <a:tr h="239193">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NF100-SWU3100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1629278405"/>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37692522"/>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70959260"/>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91591986"/>
                  </a:ext>
                </a:extLst>
              </a:tr>
              <a:tr h="23919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NF100-SRU3100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45591536"/>
                  </a:ext>
                </a:extLst>
              </a:tr>
              <a:tr h="24876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68798426"/>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732245" y="3139049"/>
            <a:ext cx="7765448" cy="11592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9E68FEEC-0E27-7C41-1DD6-7C3BA279B14D}"/>
              </a:ext>
            </a:extLst>
          </p:cNvPr>
          <p:cNvSpPr>
            <a:spLocks noGrp="1"/>
          </p:cNvSpPr>
          <p:nvPr>
            <p:ph type="sldNum" sz="quarter" idx="12"/>
          </p:nvPr>
        </p:nvSpPr>
        <p:spPr/>
        <p:txBody>
          <a:bodyPr/>
          <a:lstStyle/>
          <a:p>
            <a:fld id="{E7784300-A231-4CE8-BF2A-B73085566916}" type="slidenum">
              <a:rPr kumimoji="1" lang="ja-JP" altLang="en-US" smtClean="0"/>
              <a:t>59</a:t>
            </a:fld>
            <a:r>
              <a:rPr kumimoji="1" lang="ja-JP" altLang="en-US"/>
              <a:t>ページ</a:t>
            </a:r>
            <a:endParaRPr kumimoji="1" lang="ja-JP" altLang="en-US" dirty="0"/>
          </a:p>
        </p:txBody>
      </p:sp>
    </p:spTree>
    <p:extLst>
      <p:ext uri="{BB962C8B-B14F-4D97-AF65-F5344CB8AC3E}">
        <p14:creationId xmlns:p14="http://schemas.microsoft.com/office/powerpoint/2010/main" val="250552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descr="Before we get into the details of 240.21, you must understand that a tap conductor isn't permitted to supply another tap conductor. In other words, you can't make a tap from a tap に対する画像結果">
            <a:extLst>
              <a:ext uri="{FF2B5EF4-FFF2-40B4-BE49-F238E27FC236}">
                <a16:creationId xmlns:a16="http://schemas.microsoft.com/office/drawing/2014/main" id="{A941672B-4295-5A5C-C9FD-49658D7C0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60" y="3770428"/>
            <a:ext cx="4229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D2BFB3F8-DED5-03CC-459B-A223E6A293E3}"/>
              </a:ext>
            </a:extLst>
          </p:cNvPr>
          <p:cNvSpPr txBox="1"/>
          <p:nvPr/>
        </p:nvSpPr>
        <p:spPr>
          <a:xfrm>
            <a:off x="679219" y="919234"/>
            <a:ext cx="10833561" cy="1754326"/>
          </a:xfrm>
          <a:prstGeom prst="rect">
            <a:avLst/>
          </a:prstGeom>
          <a:noFill/>
        </p:spPr>
        <p:txBody>
          <a:bodyPr wrap="square">
            <a:spAutoFit/>
          </a:bodyPr>
          <a:lstStyle/>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NFPA70 </a:t>
            </a: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240.21 Location in Circuit. Overcurrent protection shall be provided in each ungrounded circuit conductor and shall be located at the point where the conductors receive their supply except as specified in 240.21(A) through (H). Conductors supplied under 240.21(A) through (H) shall not supply another conductor except through an overcurrent protective device meeting the requirements of 240.4.</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6" name="テキスト ボックス 5">
            <a:extLst>
              <a:ext uri="{FF2B5EF4-FFF2-40B4-BE49-F238E27FC236}">
                <a16:creationId xmlns:a16="http://schemas.microsoft.com/office/drawing/2014/main" id="{2E35233C-E8F5-BBBA-9FA1-16653E2F2A86}"/>
              </a:ext>
            </a:extLst>
          </p:cNvPr>
          <p:cNvSpPr txBox="1"/>
          <p:nvPr/>
        </p:nvSpPr>
        <p:spPr>
          <a:xfrm>
            <a:off x="2182698" y="2692434"/>
            <a:ext cx="6097384" cy="646331"/>
          </a:xfrm>
          <a:prstGeom prst="rect">
            <a:avLst/>
          </a:prstGeom>
          <a:noFill/>
        </p:spPr>
        <p:txBody>
          <a:bodyPr wrap="square">
            <a:spAutoFit/>
          </a:bodyPr>
          <a:lstStyle/>
          <a:p>
            <a:r>
              <a:rPr lang="en-US" altLang="ja-JP" dirty="0">
                <a:effectLst/>
                <a:latin typeface="Calibri" panose="020F0502020204030204" pitchFamily="34" charset="0"/>
                <a:ea typeface="ＭＳ Ｐゴシック" panose="020B0600070205080204" pitchFamily="50" charset="-128"/>
              </a:rPr>
              <a:t>Basically, m/c vendor shall follow the rules for tap conductors and do not tap from tap</a:t>
            </a:r>
            <a:endParaRPr lang="ja-JP" altLang="en-US" dirty="0"/>
          </a:p>
        </p:txBody>
      </p:sp>
      <p:sp>
        <p:nvSpPr>
          <p:cNvPr id="7" name="テキスト ボックス 6">
            <a:extLst>
              <a:ext uri="{FF2B5EF4-FFF2-40B4-BE49-F238E27FC236}">
                <a16:creationId xmlns:a16="http://schemas.microsoft.com/office/drawing/2014/main" id="{95426582-7DF0-9FE2-9BFC-A36241DF24A7}"/>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0F6C9BB9-38AC-7C9D-5BA9-FD220120BD0D}"/>
              </a:ext>
            </a:extLst>
          </p:cNvPr>
          <p:cNvSpPr>
            <a:spLocks noGrp="1"/>
          </p:cNvSpPr>
          <p:nvPr>
            <p:ph type="sldNum" sz="quarter" idx="12"/>
          </p:nvPr>
        </p:nvSpPr>
        <p:spPr/>
        <p:txBody>
          <a:bodyPr/>
          <a:lstStyle/>
          <a:p>
            <a:fld id="{EE6B4B11-9538-48C2-A03B-57C923024A3C}" type="slidenum">
              <a:rPr kumimoji="1" lang="ja-JP" altLang="en-US" smtClean="0"/>
              <a:t>6</a:t>
            </a:fld>
            <a:r>
              <a:rPr kumimoji="1" lang="ja-JP" altLang="en-US"/>
              <a:t>ページ</a:t>
            </a:r>
            <a:endParaRPr kumimoji="1" lang="ja-JP" altLang="en-US" dirty="0"/>
          </a:p>
        </p:txBody>
      </p:sp>
      <p:sp>
        <p:nvSpPr>
          <p:cNvPr id="11" name="テキスト ボックス 10">
            <a:extLst>
              <a:ext uri="{FF2B5EF4-FFF2-40B4-BE49-F238E27FC236}">
                <a16:creationId xmlns:a16="http://schemas.microsoft.com/office/drawing/2014/main" id="{270D4D81-3DDF-D5A4-3EA6-434EC3A6FE67}"/>
              </a:ext>
            </a:extLst>
          </p:cNvPr>
          <p:cNvSpPr txBox="1"/>
          <p:nvPr/>
        </p:nvSpPr>
        <p:spPr>
          <a:xfrm>
            <a:off x="343877" y="145075"/>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2</a:t>
            </a:r>
            <a:endParaRPr kumimoji="1" lang="ja-JP" altLang="en-US" dirty="0"/>
          </a:p>
        </p:txBody>
      </p:sp>
    </p:spTree>
    <p:extLst>
      <p:ext uri="{BB962C8B-B14F-4D97-AF65-F5344CB8AC3E}">
        <p14:creationId xmlns:p14="http://schemas.microsoft.com/office/powerpoint/2010/main" val="1042185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51214" y="243981"/>
            <a:ext cx="11559163" cy="90697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3100" dirty="0">
                <a:latin typeface="+mn-ea"/>
                <a:ea typeface="+mn-ea"/>
              </a:rPr>
              <a:t>2.2.2.2</a:t>
            </a:r>
            <a:r>
              <a:rPr kumimoji="1" lang="ja-JP" altLang="en-US" sz="3100" dirty="0">
                <a:latin typeface="+mn-ea"/>
                <a:ea typeface="+mn-ea"/>
              </a:rPr>
              <a:t>　</a:t>
            </a:r>
            <a:r>
              <a:rPr kumimoji="1" lang="en-US" altLang="ja-JP" sz="3100" dirty="0">
                <a:latin typeface="+mn-ea"/>
                <a:ea typeface="+mn-ea"/>
              </a:rPr>
              <a:t>100AF</a:t>
            </a:r>
            <a:r>
              <a:rPr kumimoji="1" lang="ja-JP" altLang="en-US" sz="3100" dirty="0">
                <a:latin typeface="+mn-ea"/>
                <a:ea typeface="+mn-ea"/>
              </a:rPr>
              <a:t>　</a:t>
            </a:r>
            <a:r>
              <a:rPr kumimoji="1" lang="en-US" altLang="ja-JP" sz="3100" dirty="0">
                <a:latin typeface="+mn-ea"/>
                <a:ea typeface="+mn-ea"/>
              </a:rPr>
              <a:t>NF100HRU+OTP-6000N-5-3P-SCCR</a:t>
            </a:r>
            <a:br>
              <a:rPr kumimoji="1" lang="en-US" altLang="ja-JP" sz="3600" dirty="0">
                <a:latin typeface="+mn-ea"/>
                <a:ea typeface="+mn-ea"/>
              </a:rPr>
            </a:br>
            <a:r>
              <a:rPr kumimoji="1" lang="ja-JP" altLang="en-US" sz="3600" dirty="0">
                <a:latin typeface="+mn-ea"/>
                <a:ea typeface="+mn-ea"/>
              </a:rPr>
              <a:t>　　　 </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2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200" b="0" i="0" u="none" strike="noStrike" kern="1200" cap="none" spc="0" normalizeH="0" baseline="0" noProof="0" dirty="0">
                <a:ln>
                  <a:noFill/>
                </a:ln>
                <a:solidFill>
                  <a:prstClr val="black"/>
                </a:solidFill>
                <a:effectLst/>
                <a:uLnTx/>
                <a:uFillTx/>
                <a:latin typeface="+mn-ea"/>
                <a:ea typeface="+mn-ea"/>
                <a:cs typeface="+mn-cs"/>
              </a:rPr>
              <a:t>：</a:t>
            </a:r>
            <a:r>
              <a:rPr lang="en-US" altLang="ja-JP" sz="2200" dirty="0">
                <a:solidFill>
                  <a:srgbClr val="FF0000"/>
                </a:solidFill>
                <a:latin typeface="+mn-ea"/>
                <a:ea typeface="+mn-ea"/>
                <a:cs typeface="+mn-cs"/>
              </a:rPr>
              <a:t>35</a:t>
            </a:r>
            <a:r>
              <a:rPr kumimoji="1" lang="en-US" altLang="ja-JP" sz="22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2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dirty="0">
              <a:latin typeface="+mn-ea"/>
              <a:ea typeface="+mn-ea"/>
            </a:endParaRPr>
          </a:p>
        </p:txBody>
      </p:sp>
      <p:grpSp>
        <p:nvGrpSpPr>
          <p:cNvPr id="22" name="グループ化 21">
            <a:extLst>
              <a:ext uri="{FF2B5EF4-FFF2-40B4-BE49-F238E27FC236}">
                <a16:creationId xmlns:a16="http://schemas.microsoft.com/office/drawing/2014/main" id="{6B239BA1-869E-0344-1834-B1143FC0C6CF}"/>
              </a:ext>
            </a:extLst>
          </p:cNvPr>
          <p:cNvGrpSpPr/>
          <p:nvPr/>
        </p:nvGrpSpPr>
        <p:grpSpPr>
          <a:xfrm>
            <a:off x="3912740" y="3762859"/>
            <a:ext cx="2763520" cy="1330424"/>
            <a:chOff x="6370320" y="4132897"/>
            <a:chExt cx="2763520" cy="1330424"/>
          </a:xfrm>
        </p:grpSpPr>
        <p:sp>
          <p:nvSpPr>
            <p:cNvPr id="18" name="テキスト ボックス 17">
              <a:extLst>
                <a:ext uri="{FF2B5EF4-FFF2-40B4-BE49-F238E27FC236}">
                  <a16:creationId xmlns:a16="http://schemas.microsoft.com/office/drawing/2014/main" id="{74716516-85D8-A3C0-0C2A-EF8BF14BB9A9}"/>
                </a:ext>
              </a:extLst>
            </p:cNvPr>
            <p:cNvSpPr txBox="1"/>
            <p:nvPr/>
          </p:nvSpPr>
          <p:spPr>
            <a:xfrm>
              <a:off x="6370320" y="4132897"/>
              <a:ext cx="2763520" cy="369332"/>
            </a:xfrm>
            <a:prstGeom prst="rect">
              <a:avLst/>
            </a:prstGeom>
            <a:noFill/>
          </p:spPr>
          <p:txBody>
            <a:bodyPr wrap="square">
              <a:spAutoFit/>
            </a:bodyPr>
            <a:lstStyle/>
            <a:p>
              <a:r>
                <a:rPr lang="en-US" altLang="ja-JP" dirty="0">
                  <a:hlinkClick r:id="rId2"/>
                </a:rPr>
                <a:t>OTP-6000N-5-3P-SCCR</a:t>
              </a:r>
              <a:endParaRPr lang="ja-JP" altLang="en-US" dirty="0"/>
            </a:p>
          </p:txBody>
        </p:sp>
        <p:sp>
          <p:nvSpPr>
            <p:cNvPr id="19" name="テキスト ボックス 18">
              <a:extLst>
                <a:ext uri="{FF2B5EF4-FFF2-40B4-BE49-F238E27FC236}">
                  <a16:creationId xmlns:a16="http://schemas.microsoft.com/office/drawing/2014/main" id="{00DEA2EB-DCEA-2487-7872-387364696358}"/>
                </a:ext>
              </a:extLst>
            </p:cNvPr>
            <p:cNvSpPr txBox="1"/>
            <p:nvPr/>
          </p:nvSpPr>
          <p:spPr>
            <a:xfrm>
              <a:off x="6436360" y="4539991"/>
              <a:ext cx="263144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125A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M4×6</a:t>
              </a:r>
            </a:p>
          </p:txBody>
        </p:sp>
      </p:gr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12740" y="1199177"/>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NF100HRU</a:t>
            </a:r>
          </a:p>
        </p:txBody>
      </p:sp>
      <p:grpSp>
        <p:nvGrpSpPr>
          <p:cNvPr id="26" name="グループ化 25">
            <a:extLst>
              <a:ext uri="{FF2B5EF4-FFF2-40B4-BE49-F238E27FC236}">
                <a16:creationId xmlns:a16="http://schemas.microsoft.com/office/drawing/2014/main" id="{51AA4EE4-2CC4-8E65-BCA0-F719F08A5285}"/>
              </a:ext>
            </a:extLst>
          </p:cNvPr>
          <p:cNvGrpSpPr/>
          <p:nvPr/>
        </p:nvGrpSpPr>
        <p:grpSpPr>
          <a:xfrm>
            <a:off x="1076753" y="1195657"/>
            <a:ext cx="1938340" cy="3766387"/>
            <a:chOff x="1322938" y="1936109"/>
            <a:chExt cx="1938340" cy="3766387"/>
          </a:xfrm>
        </p:grpSpPr>
        <p:pic>
          <p:nvPicPr>
            <p:cNvPr id="25" name="図 24">
              <a:extLst>
                <a:ext uri="{FF2B5EF4-FFF2-40B4-BE49-F238E27FC236}">
                  <a16:creationId xmlns:a16="http://schemas.microsoft.com/office/drawing/2014/main" id="{DA52F77A-BE1E-C65C-661C-BF051BB661E8}"/>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23" name="図 22">
              <a:extLst>
                <a:ext uri="{FF2B5EF4-FFF2-40B4-BE49-F238E27FC236}">
                  <a16:creationId xmlns:a16="http://schemas.microsoft.com/office/drawing/2014/main" id="{301C4713-419A-32B7-437B-A7F45F7E28BA}"/>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9" name="グループ化 8">
              <a:extLst>
                <a:ext uri="{FF2B5EF4-FFF2-40B4-BE49-F238E27FC236}">
                  <a16:creationId xmlns:a16="http://schemas.microsoft.com/office/drawing/2014/main" id="{DC1BD157-15AE-40B4-A7AD-9C1D2393F08E}"/>
                </a:ext>
              </a:extLst>
            </p:cNvPr>
            <p:cNvGrpSpPr/>
            <p:nvPr/>
          </p:nvGrpSpPr>
          <p:grpSpPr>
            <a:xfrm>
              <a:off x="1850704" y="3352011"/>
              <a:ext cx="976472" cy="1468125"/>
              <a:chOff x="1850704" y="3352011"/>
              <a:chExt cx="976472" cy="1468125"/>
            </a:xfrm>
          </p:grpSpPr>
          <p:cxnSp>
            <p:nvCxnSpPr>
              <p:cNvPr id="15" name="直線コネクタ 14">
                <a:extLst>
                  <a:ext uri="{FF2B5EF4-FFF2-40B4-BE49-F238E27FC236}">
                    <a16:creationId xmlns:a16="http://schemas.microsoft.com/office/drawing/2014/main" id="{5C0BF4D2-D7F7-C44D-AAD1-30A053B238B2}"/>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48652FB-59D9-49AA-1631-46AC0275CE22}"/>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37053C-41DB-BC02-7D9A-9BAD99EB3C7E}"/>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テキスト ボックス 13">
            <a:extLst>
              <a:ext uri="{FF2B5EF4-FFF2-40B4-BE49-F238E27FC236}">
                <a16:creationId xmlns:a16="http://schemas.microsoft.com/office/drawing/2014/main" id="{DF3F1C2A-A424-28A2-9F1B-3D35503FFB0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34" name="グループ化 33">
            <a:extLst>
              <a:ext uri="{FF2B5EF4-FFF2-40B4-BE49-F238E27FC236}">
                <a16:creationId xmlns:a16="http://schemas.microsoft.com/office/drawing/2014/main" id="{BD67C0E4-C8F2-D18D-DBAC-CDE8B2B54B55}"/>
              </a:ext>
            </a:extLst>
          </p:cNvPr>
          <p:cNvGrpSpPr/>
          <p:nvPr/>
        </p:nvGrpSpPr>
        <p:grpSpPr>
          <a:xfrm>
            <a:off x="8516584" y="993096"/>
            <a:ext cx="1010360" cy="1729537"/>
            <a:chOff x="1322938" y="1936109"/>
            <a:chExt cx="1938340" cy="3766387"/>
          </a:xfrm>
        </p:grpSpPr>
        <p:pic>
          <p:nvPicPr>
            <p:cNvPr id="35" name="図 34">
              <a:extLst>
                <a:ext uri="{FF2B5EF4-FFF2-40B4-BE49-F238E27FC236}">
                  <a16:creationId xmlns:a16="http://schemas.microsoft.com/office/drawing/2014/main" id="{9A2CD996-D5DF-5717-0AC1-F8A204C341CF}"/>
                </a:ext>
              </a:extLst>
            </p:cNvPr>
            <p:cNvPicPr>
              <a:picLocks noChangeAspect="1"/>
            </p:cNvPicPr>
            <p:nvPr/>
          </p:nvPicPr>
          <p:blipFill>
            <a:blip r:embed="rId3"/>
            <a:stretch>
              <a:fillRect/>
            </a:stretch>
          </p:blipFill>
          <p:spPr>
            <a:xfrm>
              <a:off x="1909190" y="1936109"/>
              <a:ext cx="824732" cy="1552575"/>
            </a:xfrm>
            <a:prstGeom prst="rect">
              <a:avLst/>
            </a:prstGeom>
          </p:spPr>
        </p:pic>
        <p:pic>
          <p:nvPicPr>
            <p:cNvPr id="36" name="図 35">
              <a:extLst>
                <a:ext uri="{FF2B5EF4-FFF2-40B4-BE49-F238E27FC236}">
                  <a16:creationId xmlns:a16="http://schemas.microsoft.com/office/drawing/2014/main" id="{325DD00E-93E0-C9B4-AA33-193430D2D207}"/>
                </a:ext>
              </a:extLst>
            </p:cNvPr>
            <p:cNvPicPr>
              <a:picLocks noChangeAspect="1"/>
            </p:cNvPicPr>
            <p:nvPr/>
          </p:nvPicPr>
          <p:blipFill>
            <a:blip r:embed="rId4"/>
            <a:stretch>
              <a:fillRect/>
            </a:stretch>
          </p:blipFill>
          <p:spPr>
            <a:xfrm>
              <a:off x="1322938" y="4553452"/>
              <a:ext cx="1938340" cy="1149044"/>
            </a:xfrm>
            <a:prstGeom prst="rect">
              <a:avLst/>
            </a:prstGeom>
          </p:spPr>
        </p:pic>
        <p:grpSp>
          <p:nvGrpSpPr>
            <p:cNvPr id="37" name="グループ化 36">
              <a:extLst>
                <a:ext uri="{FF2B5EF4-FFF2-40B4-BE49-F238E27FC236}">
                  <a16:creationId xmlns:a16="http://schemas.microsoft.com/office/drawing/2014/main" id="{AD182DCC-1537-368C-EB35-65A7504BD6B4}"/>
                </a:ext>
              </a:extLst>
            </p:cNvPr>
            <p:cNvGrpSpPr/>
            <p:nvPr/>
          </p:nvGrpSpPr>
          <p:grpSpPr>
            <a:xfrm>
              <a:off x="1850704" y="3352011"/>
              <a:ext cx="976472" cy="1468125"/>
              <a:chOff x="1850704" y="3352011"/>
              <a:chExt cx="976472" cy="1468125"/>
            </a:xfrm>
          </p:grpSpPr>
          <p:cxnSp>
            <p:nvCxnSpPr>
              <p:cNvPr id="38" name="直線コネクタ 37">
                <a:extLst>
                  <a:ext uri="{FF2B5EF4-FFF2-40B4-BE49-F238E27FC236}">
                    <a16:creationId xmlns:a16="http://schemas.microsoft.com/office/drawing/2014/main" id="{4519B723-9F6F-BA53-04AC-16D11F2609FD}"/>
                  </a:ext>
                </a:extLst>
              </p:cNvPr>
              <p:cNvCxnSpPr>
                <a:cxnSpLocks/>
              </p:cNvCxnSpPr>
              <p:nvPr/>
            </p:nvCxnSpPr>
            <p:spPr>
              <a:xfrm flipH="1">
                <a:off x="1850704" y="3352011"/>
                <a:ext cx="21383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114BB45-E0F4-A571-1ADE-9A6BE402A120}"/>
                  </a:ext>
                </a:extLst>
              </p:cNvPr>
              <p:cNvCxnSpPr>
                <a:cxnSpLocks/>
              </p:cNvCxnSpPr>
              <p:nvPr/>
            </p:nvCxnSpPr>
            <p:spPr>
              <a:xfrm flipH="1">
                <a:off x="2292108" y="3352011"/>
                <a:ext cx="29448"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7559F8B-0D76-46A8-4BCA-ED6E7FB17755}"/>
                  </a:ext>
                </a:extLst>
              </p:cNvPr>
              <p:cNvCxnSpPr>
                <a:cxnSpLocks/>
              </p:cNvCxnSpPr>
              <p:nvPr/>
            </p:nvCxnSpPr>
            <p:spPr>
              <a:xfrm>
                <a:off x="2558014" y="3352011"/>
                <a:ext cx="269162" cy="1468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1" name="グループ化 40">
            <a:extLst>
              <a:ext uri="{FF2B5EF4-FFF2-40B4-BE49-F238E27FC236}">
                <a16:creationId xmlns:a16="http://schemas.microsoft.com/office/drawing/2014/main" id="{059B4740-AF72-A15A-B2DE-9D6C6725CECF}"/>
              </a:ext>
            </a:extLst>
          </p:cNvPr>
          <p:cNvGrpSpPr/>
          <p:nvPr/>
        </p:nvGrpSpPr>
        <p:grpSpPr>
          <a:xfrm>
            <a:off x="8622069" y="3163150"/>
            <a:ext cx="3347958" cy="1781390"/>
            <a:chOff x="8622069" y="3163150"/>
            <a:chExt cx="3347958" cy="1781390"/>
          </a:xfrm>
        </p:grpSpPr>
        <p:cxnSp>
          <p:nvCxnSpPr>
            <p:cNvPr id="42" name="コネクタ: カギ線 41">
              <a:extLst>
                <a:ext uri="{FF2B5EF4-FFF2-40B4-BE49-F238E27FC236}">
                  <a16:creationId xmlns:a16="http://schemas.microsoft.com/office/drawing/2014/main" id="{7CA243B1-14C3-926D-9E78-9B2F32D66698}"/>
                </a:ext>
              </a:extLst>
            </p:cNvPr>
            <p:cNvCxnSpPr>
              <a:cxnSpLocks/>
              <a:stCxn id="44" idx="3"/>
              <a:endCxn id="4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68C0ED37-0BB6-AC6F-F622-BF0503B182E7}"/>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44" name="図 43">
              <a:extLst>
                <a:ext uri="{FF2B5EF4-FFF2-40B4-BE49-F238E27FC236}">
                  <a16:creationId xmlns:a16="http://schemas.microsoft.com/office/drawing/2014/main" id="{D8459303-4A7E-834B-5F80-E5888B100B4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45" name="図 44">
              <a:extLst>
                <a:ext uri="{FF2B5EF4-FFF2-40B4-BE49-F238E27FC236}">
                  <a16:creationId xmlns:a16="http://schemas.microsoft.com/office/drawing/2014/main" id="{FEF9E92E-6F7F-B55B-81EA-B407039985E6}"/>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46" name="直線コネクタ 45">
              <a:extLst>
                <a:ext uri="{FF2B5EF4-FFF2-40B4-BE49-F238E27FC236}">
                  <a16:creationId xmlns:a16="http://schemas.microsoft.com/office/drawing/2014/main" id="{B789949E-DD94-0C50-1660-FE185BAE2EB0}"/>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2E66FDA-D154-5E34-F745-52CE6B5B4F1E}"/>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C51E68-21F2-7732-716C-F44F297418E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円弧 49">
            <a:extLst>
              <a:ext uri="{FF2B5EF4-FFF2-40B4-BE49-F238E27FC236}">
                <a16:creationId xmlns:a16="http://schemas.microsoft.com/office/drawing/2014/main" id="{1BDDB1B1-01AC-3261-45E1-AA0478D869CD}"/>
              </a:ext>
            </a:extLst>
          </p:cNvPr>
          <p:cNvSpPr/>
          <p:nvPr/>
        </p:nvSpPr>
        <p:spPr>
          <a:xfrm>
            <a:off x="9300891" y="1982258"/>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49D0997D-994D-BE94-BEE5-06ED3EF0AA71}"/>
              </a:ext>
            </a:extLst>
          </p:cNvPr>
          <p:cNvCxnSpPr>
            <a:cxnSpLocks/>
          </p:cNvCxnSpPr>
          <p:nvPr/>
        </p:nvCxnSpPr>
        <p:spPr>
          <a:xfrm>
            <a:off x="9202027" y="2631295"/>
            <a:ext cx="0" cy="633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03FDBAF-6A5C-6519-06FC-3747CD740D7A}"/>
              </a:ext>
            </a:extLst>
          </p:cNvPr>
          <p:cNvCxnSpPr>
            <a:cxnSpLocks/>
          </p:cNvCxnSpPr>
          <p:nvPr/>
        </p:nvCxnSpPr>
        <p:spPr>
          <a:xfrm>
            <a:off x="8942434" y="2639867"/>
            <a:ext cx="140722" cy="6739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5B99F3D1-D9EC-0D2D-93DD-189A5F5E6053}"/>
              </a:ext>
            </a:extLst>
          </p:cNvPr>
          <p:cNvCxnSpPr>
            <a:cxnSpLocks/>
          </p:cNvCxnSpPr>
          <p:nvPr/>
        </p:nvCxnSpPr>
        <p:spPr>
          <a:xfrm>
            <a:off x="8680016" y="2644884"/>
            <a:ext cx="257124" cy="6261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252E771E-A38B-E5BB-DC25-C58C61360F1E}"/>
              </a:ext>
            </a:extLst>
          </p:cNvPr>
          <p:cNvGrpSpPr/>
          <p:nvPr/>
        </p:nvGrpSpPr>
        <p:grpSpPr>
          <a:xfrm>
            <a:off x="9300891" y="1908981"/>
            <a:ext cx="2624470" cy="1200329"/>
            <a:chOff x="9536556" y="1763265"/>
            <a:chExt cx="2624470" cy="1200329"/>
          </a:xfrm>
        </p:grpSpPr>
        <p:sp>
          <p:nvSpPr>
            <p:cNvPr id="8" name="円弧 7">
              <a:extLst>
                <a:ext uri="{FF2B5EF4-FFF2-40B4-BE49-F238E27FC236}">
                  <a16:creationId xmlns:a16="http://schemas.microsoft.com/office/drawing/2014/main" id="{8681740F-01F8-E35E-8260-F4E99219C99C}"/>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13DBFEA-17DC-1642-B5A9-D25E1E46F70F}"/>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grpSp>
        <p:nvGrpSpPr>
          <p:cNvPr id="5" name="グループ化 4">
            <a:extLst>
              <a:ext uri="{FF2B5EF4-FFF2-40B4-BE49-F238E27FC236}">
                <a16:creationId xmlns:a16="http://schemas.microsoft.com/office/drawing/2014/main" id="{7B23973A-C78B-9E56-9CF1-29987FF37C9D}"/>
              </a:ext>
            </a:extLst>
          </p:cNvPr>
          <p:cNvGrpSpPr/>
          <p:nvPr/>
        </p:nvGrpSpPr>
        <p:grpSpPr>
          <a:xfrm>
            <a:off x="2495089" y="2688326"/>
            <a:ext cx="4502870" cy="666242"/>
            <a:chOff x="2520682" y="2283487"/>
            <a:chExt cx="4502870" cy="666242"/>
          </a:xfrm>
        </p:grpSpPr>
        <p:sp>
          <p:nvSpPr>
            <p:cNvPr id="11" name="テキスト ボックス 10">
              <a:extLst>
                <a:ext uri="{FF2B5EF4-FFF2-40B4-BE49-F238E27FC236}">
                  <a16:creationId xmlns:a16="http://schemas.microsoft.com/office/drawing/2014/main" id="{AC9321C8-01DD-1BAA-28CA-E52BE0AE225D}"/>
                </a:ext>
              </a:extLst>
            </p:cNvPr>
            <p:cNvSpPr txBox="1"/>
            <p:nvPr/>
          </p:nvSpPr>
          <p:spPr>
            <a:xfrm>
              <a:off x="3938333" y="2283487"/>
              <a:ext cx="3085219"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lang="en-US" altLang="ja-JP" dirty="0">
                  <a:solidFill>
                    <a:srgbClr val="0070C0"/>
                  </a:solidFill>
                </a:rPr>
                <a:t>3</a:t>
              </a:r>
              <a:r>
                <a:rPr kumimoji="1" lang="en-US" altLang="ja-JP" dirty="0">
                  <a:solidFill>
                    <a:srgbClr val="0070C0"/>
                  </a:solidFill>
                </a:rPr>
                <a:t>AWG</a:t>
              </a:r>
              <a:r>
                <a:rPr kumimoji="1" lang="ja-JP" altLang="en-US" dirty="0">
                  <a:solidFill>
                    <a:srgbClr val="0070C0"/>
                  </a:solidFill>
                </a:rPr>
                <a:t>－</a:t>
              </a:r>
              <a:r>
                <a:rPr kumimoji="1" lang="en-US" altLang="ja-JP" dirty="0">
                  <a:solidFill>
                    <a:srgbClr val="0070C0"/>
                  </a:solidFill>
                </a:rPr>
                <a:t>10AWG</a:t>
              </a:r>
              <a:endParaRPr lang="en-US" altLang="ja-JP" dirty="0">
                <a:solidFill>
                  <a:srgbClr val="0070C0"/>
                </a:solidFill>
              </a:endParaRPr>
            </a:p>
          </p:txBody>
        </p:sp>
        <p:cxnSp>
          <p:nvCxnSpPr>
            <p:cNvPr id="12" name="コネクタ: カギ線 11">
              <a:extLst>
                <a:ext uri="{FF2B5EF4-FFF2-40B4-BE49-F238E27FC236}">
                  <a16:creationId xmlns:a16="http://schemas.microsoft.com/office/drawing/2014/main" id="{F841B658-7A5E-9A2F-9AF2-287BD0109100}"/>
                </a:ext>
              </a:extLst>
            </p:cNvPr>
            <p:cNvCxnSpPr>
              <a:cxnSpLocks/>
              <a:stCxn id="11" idx="2"/>
            </p:cNvCxnSpPr>
            <p:nvPr/>
          </p:nvCxnSpPr>
          <p:spPr>
            <a:xfrm rot="5400000">
              <a:off x="3852357" y="1321143"/>
              <a:ext cx="296911" cy="2960262"/>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93B1580A-358F-9DD2-2878-9D64BD81579F}"/>
              </a:ext>
            </a:extLst>
          </p:cNvPr>
          <p:cNvGrpSpPr/>
          <p:nvPr/>
        </p:nvGrpSpPr>
        <p:grpSpPr>
          <a:xfrm>
            <a:off x="609279" y="4316583"/>
            <a:ext cx="3405099" cy="2058739"/>
            <a:chOff x="933056" y="4499294"/>
            <a:chExt cx="3405099" cy="2058739"/>
          </a:xfrm>
        </p:grpSpPr>
        <p:sp>
          <p:nvSpPr>
            <p:cNvPr id="21" name="テキスト ボックス 20">
              <a:extLst>
                <a:ext uri="{FF2B5EF4-FFF2-40B4-BE49-F238E27FC236}">
                  <a16:creationId xmlns:a16="http://schemas.microsoft.com/office/drawing/2014/main" id="{DE84E067-4BFA-C898-2CD3-76DD4F87BE08}"/>
                </a:ext>
              </a:extLst>
            </p:cNvPr>
            <p:cNvSpPr txBox="1"/>
            <p:nvPr/>
          </p:nvSpPr>
          <p:spPr>
            <a:xfrm>
              <a:off x="933056" y="5234594"/>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10</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6</a:t>
              </a:r>
              <a:r>
                <a:rPr lang="ja-JP" altLang="en-US" sz="2000" dirty="0">
                  <a:solidFill>
                    <a:srgbClr val="0070C0"/>
                  </a:solidFill>
                </a:rPr>
                <a:t>分岐　</a:t>
              </a:r>
              <a:r>
                <a:rPr lang="en-US" altLang="ja-JP" sz="2000" dirty="0">
                  <a:solidFill>
                    <a:srgbClr val="0070C0"/>
                  </a:solidFill>
                </a:rPr>
                <a:t>SCCR35kA</a:t>
              </a:r>
            </a:p>
            <a:p>
              <a:r>
                <a:rPr kumimoji="1" lang="ja-JP" altLang="en-US" sz="2000" dirty="0">
                  <a:solidFill>
                    <a:srgbClr val="0070C0"/>
                  </a:solidFill>
                </a:rPr>
                <a:t>最大</a:t>
              </a:r>
              <a:r>
                <a:rPr lang="en-US" altLang="ja-JP" sz="2000" dirty="0">
                  <a:solidFill>
                    <a:srgbClr val="0070C0"/>
                  </a:solidFill>
                </a:rPr>
                <a:t>12</a:t>
              </a:r>
              <a:r>
                <a:rPr kumimoji="1" lang="ja-JP" altLang="en-US" sz="2000" dirty="0">
                  <a:solidFill>
                    <a:srgbClr val="0070C0"/>
                  </a:solidFill>
                </a:rPr>
                <a:t>分岐　</a:t>
              </a:r>
              <a:r>
                <a:rPr kumimoji="1" lang="en-US" altLang="ja-JP" sz="2000" dirty="0">
                  <a:solidFill>
                    <a:srgbClr val="0070C0"/>
                  </a:solidFill>
                </a:rPr>
                <a:t>SCCR10kA</a:t>
              </a:r>
              <a:endParaRPr kumimoji="1" lang="ja-JP" altLang="en-US" sz="2000" dirty="0">
                <a:solidFill>
                  <a:srgbClr val="0070C0"/>
                </a:solidFill>
              </a:endParaRPr>
            </a:p>
          </p:txBody>
        </p:sp>
        <p:cxnSp>
          <p:nvCxnSpPr>
            <p:cNvPr id="24" name="コネクタ: カギ線 23">
              <a:extLst>
                <a:ext uri="{FF2B5EF4-FFF2-40B4-BE49-F238E27FC236}">
                  <a16:creationId xmlns:a16="http://schemas.microsoft.com/office/drawing/2014/main" id="{1305C8C0-105E-5995-A99C-012B3D3C7B6A}"/>
                </a:ext>
              </a:extLst>
            </p:cNvPr>
            <p:cNvCxnSpPr>
              <a:cxnSpLocks/>
              <a:stCxn id="21" idx="0"/>
              <a:endCxn id="49" idx="2"/>
            </p:cNvCxnSpPr>
            <p:nvPr/>
          </p:nvCxnSpPr>
          <p:spPr>
            <a:xfrm rot="16200000" flipV="1">
              <a:off x="2385464" y="4984452"/>
              <a:ext cx="236899" cy="263386"/>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540C3045-6CEC-C9EE-9A7A-B91BCB5FB6E4}"/>
                </a:ext>
              </a:extLst>
            </p:cNvPr>
            <p:cNvSpPr/>
            <p:nvPr/>
          </p:nvSpPr>
          <p:spPr>
            <a:xfrm>
              <a:off x="1354573" y="4499294"/>
              <a:ext cx="2035294" cy="49840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スライド番号プレースホルダー 28">
            <a:extLst>
              <a:ext uri="{FF2B5EF4-FFF2-40B4-BE49-F238E27FC236}">
                <a16:creationId xmlns:a16="http://schemas.microsoft.com/office/drawing/2014/main" id="{055C8227-05D6-2396-0EF4-265080456757}"/>
              </a:ext>
            </a:extLst>
          </p:cNvPr>
          <p:cNvSpPr>
            <a:spLocks noGrp="1"/>
          </p:cNvSpPr>
          <p:nvPr>
            <p:ph type="sldNum" sz="quarter" idx="12"/>
          </p:nvPr>
        </p:nvSpPr>
        <p:spPr/>
        <p:txBody>
          <a:bodyPr/>
          <a:lstStyle/>
          <a:p>
            <a:fld id="{E7784300-A231-4CE8-BF2A-B73085566916}" type="slidenum">
              <a:rPr kumimoji="1" lang="ja-JP" altLang="en-US" smtClean="0"/>
              <a:t>60</a:t>
            </a:fld>
            <a:r>
              <a:rPr kumimoji="1" lang="ja-JP" altLang="en-US"/>
              <a:t>ページ</a:t>
            </a:r>
            <a:endParaRPr kumimoji="1" lang="ja-JP" altLang="en-US" dirty="0"/>
          </a:p>
        </p:txBody>
      </p:sp>
    </p:spTree>
    <p:extLst>
      <p:ext uri="{BB962C8B-B14F-4D97-AF65-F5344CB8AC3E}">
        <p14:creationId xmlns:p14="http://schemas.microsoft.com/office/powerpoint/2010/main" val="3407911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7A2E2-1B59-3189-C917-2B8C25E5211C}"/>
              </a:ext>
            </a:extLst>
          </p:cNvPr>
          <p:cNvSpPr>
            <a:spLocks noGrp="1"/>
          </p:cNvSpPr>
          <p:nvPr>
            <p:ph type="title"/>
          </p:nvPr>
        </p:nvSpPr>
        <p:spPr>
          <a:xfrm>
            <a:off x="838200" y="71237"/>
            <a:ext cx="10515600" cy="581781"/>
          </a:xfrm>
        </p:spPr>
        <p:txBody>
          <a:bodyPr>
            <a:normAutofit/>
          </a:bodyPr>
          <a:lstStyle/>
          <a:p>
            <a:r>
              <a:rPr kumimoji="1" lang="en-US" altLang="ja-JP" sz="2800" dirty="0"/>
              <a:t>OTP-6000N</a:t>
            </a:r>
            <a:r>
              <a:rPr kumimoji="1" lang="ja-JP" altLang="en-US" sz="2800" dirty="0"/>
              <a:t>シリーズとコンビネーション</a:t>
            </a:r>
          </a:p>
        </p:txBody>
      </p:sp>
      <p:sp>
        <p:nvSpPr>
          <p:cNvPr id="8" name="テキスト ボックス 7">
            <a:extLst>
              <a:ext uri="{FF2B5EF4-FFF2-40B4-BE49-F238E27FC236}">
                <a16:creationId xmlns:a16="http://schemas.microsoft.com/office/drawing/2014/main" id="{B86DDBD7-536A-5F73-CF52-6EF1AD65F3DC}"/>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10" name="表 9">
            <a:extLst>
              <a:ext uri="{FF2B5EF4-FFF2-40B4-BE49-F238E27FC236}">
                <a16:creationId xmlns:a16="http://schemas.microsoft.com/office/drawing/2014/main" id="{F14298DF-707A-AB64-F3A6-B1AF556ABF9E}"/>
              </a:ext>
            </a:extLst>
          </p:cNvPr>
          <p:cNvGraphicFramePr>
            <a:graphicFrameLocks noGrp="1"/>
          </p:cNvGraphicFramePr>
          <p:nvPr/>
        </p:nvGraphicFramePr>
        <p:xfrm>
          <a:off x="838200" y="2139821"/>
          <a:ext cx="10624456" cy="3110200"/>
        </p:xfrm>
        <a:graphic>
          <a:graphicData uri="http://schemas.openxmlformats.org/drawingml/2006/table">
            <a:tbl>
              <a:tblPr/>
              <a:tblGrid>
                <a:gridCol w="2919799">
                  <a:extLst>
                    <a:ext uri="{9D8B030D-6E8A-4147-A177-3AD203B41FA5}">
                      <a16:colId xmlns:a16="http://schemas.microsoft.com/office/drawing/2014/main" val="2026728591"/>
                    </a:ext>
                  </a:extLst>
                </a:gridCol>
                <a:gridCol w="1311634">
                  <a:extLst>
                    <a:ext uri="{9D8B030D-6E8A-4147-A177-3AD203B41FA5}">
                      <a16:colId xmlns:a16="http://schemas.microsoft.com/office/drawing/2014/main" val="1933075497"/>
                    </a:ext>
                  </a:extLst>
                </a:gridCol>
                <a:gridCol w="1179572">
                  <a:extLst>
                    <a:ext uri="{9D8B030D-6E8A-4147-A177-3AD203B41FA5}">
                      <a16:colId xmlns:a16="http://schemas.microsoft.com/office/drawing/2014/main" val="829714820"/>
                    </a:ext>
                  </a:extLst>
                </a:gridCol>
                <a:gridCol w="1767953">
                  <a:extLst>
                    <a:ext uri="{9D8B030D-6E8A-4147-A177-3AD203B41FA5}">
                      <a16:colId xmlns:a16="http://schemas.microsoft.com/office/drawing/2014/main" val="907346905"/>
                    </a:ext>
                  </a:extLst>
                </a:gridCol>
                <a:gridCol w="1275739">
                  <a:extLst>
                    <a:ext uri="{9D8B030D-6E8A-4147-A177-3AD203B41FA5}">
                      <a16:colId xmlns:a16="http://schemas.microsoft.com/office/drawing/2014/main" val="306668647"/>
                    </a:ext>
                  </a:extLst>
                </a:gridCol>
                <a:gridCol w="723253">
                  <a:extLst>
                    <a:ext uri="{9D8B030D-6E8A-4147-A177-3AD203B41FA5}">
                      <a16:colId xmlns:a16="http://schemas.microsoft.com/office/drawing/2014/main" val="3382055314"/>
                    </a:ext>
                  </a:extLst>
                </a:gridCol>
                <a:gridCol w="723253">
                  <a:extLst>
                    <a:ext uri="{9D8B030D-6E8A-4147-A177-3AD203B41FA5}">
                      <a16:colId xmlns:a16="http://schemas.microsoft.com/office/drawing/2014/main" val="2931610652"/>
                    </a:ext>
                  </a:extLst>
                </a:gridCol>
                <a:gridCol w="723253">
                  <a:extLst>
                    <a:ext uri="{9D8B030D-6E8A-4147-A177-3AD203B41FA5}">
                      <a16:colId xmlns:a16="http://schemas.microsoft.com/office/drawing/2014/main" val="3917733589"/>
                    </a:ext>
                  </a:extLst>
                </a:gridCol>
              </a:tblGrid>
              <a:tr h="613673">
                <a:tc>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OTP-6000, may be followed by -3P thru -8P, 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05880735"/>
                  </a:ext>
                </a:extLst>
              </a:tr>
              <a:tr h="362624">
                <a:tc>
                  <a:txBody>
                    <a:bodyPr/>
                    <a:lstStyle/>
                    <a:p>
                      <a:pPr algn="l" fontAlgn="ctr"/>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a:noFill/>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91941918"/>
                  </a:ext>
                </a:extLst>
              </a:tr>
              <a:tr h="348677">
                <a:tc rowSpan="6">
                  <a:txBody>
                    <a:bodyPr/>
                    <a:lstStyle/>
                    <a:p>
                      <a:pPr algn="l"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OTP-6000N, OTP-6000N-1, OTP-6000N-2, OTP-6000N-3, OTP-6000N-4, OTP-6000N-5; followed by -3P thru 6P,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(2)8 - 14,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10 - 14,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150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07144415"/>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1106233"/>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88521663"/>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22064697"/>
                  </a:ext>
                </a:extLst>
              </a:tr>
              <a:tr h="348677">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3 - 10,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NF100-HRU3100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18,000 *1</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2811091480"/>
                  </a:ext>
                </a:extLst>
              </a:tr>
              <a:tr h="362624">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89933102"/>
                  </a:ext>
                </a:extLst>
              </a:tr>
            </a:tbl>
          </a:graphicData>
        </a:graphic>
      </p:graphicFrame>
      <p:sp>
        <p:nvSpPr>
          <p:cNvPr id="11" name="正方形/長方形 10">
            <a:extLst>
              <a:ext uri="{FF2B5EF4-FFF2-40B4-BE49-F238E27FC236}">
                <a16:creationId xmlns:a16="http://schemas.microsoft.com/office/drawing/2014/main" id="{ECC3657D-E8D8-E79D-1926-DF42302C7D1F}"/>
              </a:ext>
            </a:extLst>
          </p:cNvPr>
          <p:cNvSpPr/>
          <p:nvPr/>
        </p:nvSpPr>
        <p:spPr>
          <a:xfrm>
            <a:off x="3697207" y="2053235"/>
            <a:ext cx="7872751" cy="17785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F2DAF53D-95F2-FAA8-E705-3078958F8FE9}"/>
              </a:ext>
            </a:extLst>
          </p:cNvPr>
          <p:cNvSpPr>
            <a:spLocks noGrp="1"/>
          </p:cNvSpPr>
          <p:nvPr>
            <p:ph type="sldNum" sz="quarter" idx="12"/>
          </p:nvPr>
        </p:nvSpPr>
        <p:spPr/>
        <p:txBody>
          <a:bodyPr/>
          <a:lstStyle/>
          <a:p>
            <a:fld id="{E7784300-A231-4CE8-BF2A-B73085566916}" type="slidenum">
              <a:rPr kumimoji="1" lang="ja-JP" altLang="en-US" smtClean="0"/>
              <a:t>61</a:t>
            </a:fld>
            <a:r>
              <a:rPr kumimoji="1" lang="ja-JP" altLang="en-US"/>
              <a:t>ページ</a:t>
            </a:r>
            <a:endParaRPr kumimoji="1" lang="ja-JP" altLang="en-US" dirty="0"/>
          </a:p>
        </p:txBody>
      </p:sp>
    </p:spTree>
    <p:extLst>
      <p:ext uri="{BB962C8B-B14F-4D97-AF65-F5344CB8AC3E}">
        <p14:creationId xmlns:p14="http://schemas.microsoft.com/office/powerpoint/2010/main" val="3193193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C2E84A5-83B2-D933-56CC-8B6CCA731665}"/>
              </a:ext>
            </a:extLst>
          </p:cNvPr>
          <p:cNvGrpSpPr/>
          <p:nvPr/>
        </p:nvGrpSpPr>
        <p:grpSpPr>
          <a:xfrm>
            <a:off x="8467773" y="914400"/>
            <a:ext cx="1030138" cy="1966347"/>
            <a:chOff x="6732323" y="926389"/>
            <a:chExt cx="1895475" cy="3367763"/>
          </a:xfrm>
        </p:grpSpPr>
        <p:pic>
          <p:nvPicPr>
            <p:cNvPr id="8" name="図 7">
              <a:extLst>
                <a:ext uri="{FF2B5EF4-FFF2-40B4-BE49-F238E27FC236}">
                  <a16:creationId xmlns:a16="http://schemas.microsoft.com/office/drawing/2014/main" id="{196B06EE-DB67-07B3-7489-99B960B6E22C}"/>
                </a:ext>
              </a:extLst>
            </p:cNvPr>
            <p:cNvPicPr>
              <a:picLocks noChangeAspect="1"/>
            </p:cNvPicPr>
            <p:nvPr/>
          </p:nvPicPr>
          <p:blipFill>
            <a:blip r:embed="rId2"/>
            <a:stretch>
              <a:fillRect/>
            </a:stretch>
          </p:blipFill>
          <p:spPr>
            <a:xfrm>
              <a:off x="7292768" y="926389"/>
              <a:ext cx="762366" cy="1323976"/>
            </a:xfrm>
            <a:prstGeom prst="rect">
              <a:avLst/>
            </a:prstGeom>
          </p:spPr>
        </p:pic>
        <p:grpSp>
          <p:nvGrpSpPr>
            <p:cNvPr id="9" name="グループ化 8">
              <a:extLst>
                <a:ext uri="{FF2B5EF4-FFF2-40B4-BE49-F238E27FC236}">
                  <a16:creationId xmlns:a16="http://schemas.microsoft.com/office/drawing/2014/main" id="{25F244A3-BAB7-430C-343C-2F37F006ED1D}"/>
                </a:ext>
              </a:extLst>
            </p:cNvPr>
            <p:cNvGrpSpPr/>
            <p:nvPr/>
          </p:nvGrpSpPr>
          <p:grpSpPr>
            <a:xfrm>
              <a:off x="6732323" y="2120443"/>
              <a:ext cx="1895475" cy="2173709"/>
              <a:chOff x="1373817" y="3352011"/>
              <a:chExt cx="1895475" cy="2173709"/>
            </a:xfrm>
          </p:grpSpPr>
          <p:pic>
            <p:nvPicPr>
              <p:cNvPr id="13" name="図 12">
                <a:extLst>
                  <a:ext uri="{FF2B5EF4-FFF2-40B4-BE49-F238E27FC236}">
                    <a16:creationId xmlns:a16="http://schemas.microsoft.com/office/drawing/2014/main" id="{A36BC3C0-5BD4-1D7B-4D24-6F3571ECC4D4}"/>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17" name="直線コネクタ 16">
                <a:extLst>
                  <a:ext uri="{FF2B5EF4-FFF2-40B4-BE49-F238E27FC236}">
                    <a16:creationId xmlns:a16="http://schemas.microsoft.com/office/drawing/2014/main" id="{9D7CD5E7-DFDA-18B3-58E3-BBB2FF4D54F1}"/>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CD0CF7F-4961-070C-DC8B-4F50D8ECE0B2}"/>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0AD2DBA-B4BC-F41F-CAF3-C5A334AEC381}"/>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 name="図 3">
            <a:extLst>
              <a:ext uri="{FF2B5EF4-FFF2-40B4-BE49-F238E27FC236}">
                <a16:creationId xmlns:a16="http://schemas.microsoft.com/office/drawing/2014/main" id="{9C8A7353-1B92-F043-B50F-0C78187B7B3E}"/>
              </a:ext>
            </a:extLst>
          </p:cNvPr>
          <p:cNvPicPr>
            <a:picLocks noChangeAspect="1"/>
          </p:cNvPicPr>
          <p:nvPr/>
        </p:nvPicPr>
        <p:blipFill>
          <a:blip r:embed="rId2"/>
          <a:stretch>
            <a:fillRect/>
          </a:stretch>
        </p:blipFill>
        <p:spPr>
          <a:xfrm>
            <a:off x="1697244" y="1185169"/>
            <a:ext cx="762366" cy="1323976"/>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196789" y="233406"/>
            <a:ext cx="11798422" cy="914097"/>
          </a:xfrm>
        </p:spPr>
        <p:txBody>
          <a:bodyPr>
            <a:normAutofit fontScale="90000"/>
          </a:bodyPr>
          <a:lstStyle/>
          <a:p>
            <a:r>
              <a:rPr kumimoji="1" lang="en-US" altLang="ja-JP" sz="3100" dirty="0">
                <a:latin typeface="+mn-ea"/>
                <a:ea typeface="+mn-ea"/>
              </a:rPr>
              <a:t>2.2.2.3</a:t>
            </a:r>
            <a:r>
              <a:rPr kumimoji="1" lang="ja-JP" altLang="en-US" sz="3100" dirty="0">
                <a:latin typeface="+mn-ea"/>
                <a:ea typeface="+mn-ea"/>
              </a:rPr>
              <a:t>　</a:t>
            </a:r>
            <a:r>
              <a:rPr kumimoji="1" lang="en-US" altLang="ja-JP" sz="3100" dirty="0">
                <a:latin typeface="+mn-ea"/>
                <a:ea typeface="+mn-ea"/>
              </a:rPr>
              <a:t>250AF NF250-CVU+OTP-2000-3-3P-SCCR</a:t>
            </a:r>
            <a:r>
              <a:rPr kumimoji="1" lang="ja-JP" altLang="en-US" sz="2200" dirty="0">
                <a:solidFill>
                  <a:srgbClr val="FF0000"/>
                </a:solidFill>
                <a:latin typeface="+mn-ea"/>
                <a:ea typeface="+mn-ea"/>
              </a:rPr>
              <a:t>（</a:t>
            </a:r>
            <a:r>
              <a:rPr kumimoji="1" lang="en-US" altLang="ja-JP" sz="2200" dirty="0">
                <a:solidFill>
                  <a:srgbClr val="FF0000"/>
                </a:solidFill>
                <a:latin typeface="+mn-ea"/>
                <a:ea typeface="+mn-ea"/>
              </a:rPr>
              <a:t>225A/250A</a:t>
            </a:r>
            <a:r>
              <a:rPr kumimoji="1" lang="ja-JP" altLang="en-US" sz="2200" dirty="0">
                <a:solidFill>
                  <a:srgbClr val="FF0000"/>
                </a:solidFill>
                <a:latin typeface="+mn-ea"/>
                <a:ea typeface="+mn-ea"/>
              </a:rPr>
              <a:t>使用不可）</a:t>
            </a:r>
            <a:br>
              <a:rPr kumimoji="1" lang="en-US" altLang="ja-JP" sz="2200" dirty="0">
                <a:latin typeface="+mn-ea"/>
                <a:ea typeface="+mn-ea"/>
              </a:rPr>
            </a:br>
            <a:r>
              <a:rPr kumimoji="1" lang="ja-JP" altLang="en-US" sz="3600" dirty="0">
                <a:latin typeface="+mn-ea"/>
                <a:ea typeface="+mn-ea"/>
              </a:rPr>
              <a:t>　　　</a:t>
            </a:r>
            <a:r>
              <a:rPr lang="ja-JP" altLang="en-US" sz="3600" dirty="0">
                <a:latin typeface="+mn-ea"/>
                <a:ea typeface="+mn-ea"/>
              </a:rPr>
              <a:t> </a:t>
            </a:r>
            <a:r>
              <a:rPr kumimoji="1" lang="ja-JP" altLang="en-US" sz="2200" dirty="0">
                <a:latin typeface="+mn-ea"/>
                <a:ea typeface="+mn-ea"/>
              </a:rPr>
              <a:t>組合せ認定</a:t>
            </a:r>
            <a:r>
              <a:rPr kumimoji="1" lang="en-US" altLang="ja-JP" sz="2200" dirty="0">
                <a:latin typeface="+mn-ea"/>
                <a:ea typeface="+mn-ea"/>
              </a:rPr>
              <a:t>SCCR</a:t>
            </a:r>
            <a:r>
              <a:rPr kumimoji="1" lang="ja-JP" altLang="en-US" sz="2200" dirty="0">
                <a:latin typeface="+mn-ea"/>
                <a:ea typeface="+mn-ea"/>
              </a:rPr>
              <a:t>：</a:t>
            </a:r>
            <a:r>
              <a:rPr kumimoji="1" lang="en-US" altLang="ja-JP" sz="2200" dirty="0">
                <a:solidFill>
                  <a:srgbClr val="FF0000"/>
                </a:solidFill>
                <a:latin typeface="+mn-ea"/>
                <a:ea typeface="+mn-ea"/>
              </a:rPr>
              <a:t>35kA(AC240V</a:t>
            </a:r>
            <a:r>
              <a:rPr kumimoji="1" lang="ja-JP" altLang="en-US" sz="2200" dirty="0">
                <a:solidFill>
                  <a:srgbClr val="FF0000"/>
                </a:solidFill>
                <a:latin typeface="+mn-ea"/>
                <a:ea typeface="+mn-ea"/>
              </a:rPr>
              <a:t>以下　</a:t>
            </a:r>
            <a:r>
              <a:rPr kumimoji="1" lang="en-US" altLang="ja-JP" sz="2200" dirty="0">
                <a:solidFill>
                  <a:srgbClr val="FF0000"/>
                </a:solidFill>
                <a:latin typeface="+mn-ea"/>
                <a:ea typeface="+mn-ea"/>
              </a:rPr>
              <a:t>200A</a:t>
            </a:r>
            <a:r>
              <a:rPr kumimoji="1" lang="ja-JP" altLang="en-US" sz="2200" dirty="0">
                <a:solidFill>
                  <a:srgbClr val="FF0000"/>
                </a:solidFill>
                <a:latin typeface="+mn-ea"/>
                <a:ea typeface="+mn-ea"/>
              </a:rPr>
              <a:t>以下）</a:t>
            </a:r>
            <a:endParaRPr kumimoji="1" lang="ja-JP" altLang="en-US" sz="2200" dirty="0">
              <a:latin typeface="+mn-ea"/>
              <a:ea typeface="+mn-ea"/>
            </a:endParaRPr>
          </a:p>
        </p:txBody>
      </p:sp>
      <p:sp>
        <p:nvSpPr>
          <p:cNvPr id="14" name="テキスト ボックス 13">
            <a:extLst>
              <a:ext uri="{FF2B5EF4-FFF2-40B4-BE49-F238E27FC236}">
                <a16:creationId xmlns:a16="http://schemas.microsoft.com/office/drawing/2014/main" id="{7DA56942-AF42-B96D-F006-74D418554D4E}"/>
              </a:ext>
            </a:extLst>
          </p:cNvPr>
          <p:cNvSpPr txBox="1"/>
          <p:nvPr/>
        </p:nvSpPr>
        <p:spPr>
          <a:xfrm>
            <a:off x="3848247" y="3185794"/>
            <a:ext cx="3220768" cy="1200329"/>
          </a:xfrm>
          <a:prstGeom prst="rect">
            <a:avLst/>
          </a:prstGeom>
          <a:noFill/>
        </p:spPr>
        <p:txBody>
          <a:bodyPr wrap="square" rtlCol="0">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OTP-2000-3-3PSCCR</a:t>
            </a:r>
            <a:endParaRPr lang="ja-JP" altLang="en-US" dirty="0">
              <a:solidFill>
                <a:srgbClr val="0070C0"/>
              </a:solidFill>
            </a:endParaRPr>
          </a:p>
          <a:p>
            <a:r>
              <a:rPr kumimoji="1" lang="en-US" altLang="ja-JP" dirty="0"/>
              <a:t>AC600V</a:t>
            </a:r>
            <a:r>
              <a:rPr kumimoji="1" lang="ja-JP" altLang="en-US" dirty="0"/>
              <a:t>　</a:t>
            </a:r>
            <a:r>
              <a:rPr lang="en-US" altLang="ja-JP" dirty="0"/>
              <a:t>200</a:t>
            </a:r>
            <a:r>
              <a:rPr kumimoji="1" lang="en-US" altLang="ja-JP" dirty="0"/>
              <a:t>A</a:t>
            </a:r>
          </a:p>
          <a:p>
            <a:r>
              <a:rPr kumimoji="1" lang="en-US" altLang="ja-JP" dirty="0"/>
              <a:t>IN</a:t>
            </a:r>
            <a:r>
              <a:rPr kumimoji="1" lang="ja-JP" altLang="en-US" dirty="0"/>
              <a:t>：</a:t>
            </a:r>
            <a:r>
              <a:rPr kumimoji="1" lang="en-US" altLang="ja-JP" dirty="0"/>
              <a:t>M8×</a:t>
            </a:r>
            <a:r>
              <a:rPr kumimoji="1" lang="ja-JP" altLang="en-US" dirty="0"/>
              <a:t>１</a:t>
            </a:r>
            <a:endParaRPr kumimoji="1" lang="en-US" altLang="ja-JP" dirty="0"/>
          </a:p>
          <a:p>
            <a:r>
              <a:rPr lang="en-US" altLang="ja-JP" dirty="0"/>
              <a:t>OUT</a:t>
            </a:r>
            <a:r>
              <a:rPr lang="ja-JP" altLang="en-US" dirty="0"/>
              <a:t>：</a:t>
            </a:r>
            <a:r>
              <a:rPr lang="en-US" altLang="ja-JP" dirty="0"/>
              <a:t>M5×5</a:t>
            </a: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938333" y="1128606"/>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NF250-CVU</a:t>
            </a:r>
          </a:p>
        </p:txBody>
      </p:sp>
      <p:grpSp>
        <p:nvGrpSpPr>
          <p:cNvPr id="28" name="グループ化 27">
            <a:extLst>
              <a:ext uri="{FF2B5EF4-FFF2-40B4-BE49-F238E27FC236}">
                <a16:creationId xmlns:a16="http://schemas.microsoft.com/office/drawing/2014/main" id="{8EC897FC-206A-0583-3933-D28DC32A1A59}"/>
              </a:ext>
            </a:extLst>
          </p:cNvPr>
          <p:cNvGrpSpPr/>
          <p:nvPr/>
        </p:nvGrpSpPr>
        <p:grpSpPr>
          <a:xfrm>
            <a:off x="1136799" y="2379223"/>
            <a:ext cx="1895475" cy="2173709"/>
            <a:chOff x="1373817" y="3352011"/>
            <a:chExt cx="1895475" cy="2173709"/>
          </a:xfrm>
        </p:grpSpPr>
        <p:pic>
          <p:nvPicPr>
            <p:cNvPr id="27" name="図 26">
              <a:extLst>
                <a:ext uri="{FF2B5EF4-FFF2-40B4-BE49-F238E27FC236}">
                  <a16:creationId xmlns:a16="http://schemas.microsoft.com/office/drawing/2014/main" id="{D0D5DAC1-0A81-1915-1A53-B2CC1A4F4492}"/>
                </a:ext>
              </a:extLst>
            </p:cNvPr>
            <p:cNvPicPr>
              <a:picLocks noChangeAspect="1"/>
            </p:cNvPicPr>
            <p:nvPr/>
          </p:nvPicPr>
          <p:blipFill>
            <a:blip r:embed="rId3"/>
            <a:stretch>
              <a:fillRect/>
            </a:stretch>
          </p:blipFill>
          <p:spPr>
            <a:xfrm>
              <a:off x="1373817" y="4158582"/>
              <a:ext cx="1895475" cy="1367138"/>
            </a:xfrm>
            <a:prstGeom prst="rect">
              <a:avLst/>
            </a:prstGeom>
          </p:spPr>
        </p:pic>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723001" y="3352011"/>
              <a:ext cx="341541"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a:off x="2321556" y="3352011"/>
              <a:ext cx="0"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558014" y="3352011"/>
              <a:ext cx="335634" cy="11903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2DF21C8C-5ECC-5658-98FB-CB350EB8F7DD}"/>
              </a:ext>
            </a:extLst>
          </p:cNvPr>
          <p:cNvGrpSpPr/>
          <p:nvPr/>
        </p:nvGrpSpPr>
        <p:grpSpPr>
          <a:xfrm>
            <a:off x="458034" y="3759315"/>
            <a:ext cx="3405099" cy="2484014"/>
            <a:chOff x="576657" y="4452484"/>
            <a:chExt cx="3405099" cy="2484014"/>
          </a:xfrm>
        </p:grpSpPr>
        <p:sp>
          <p:nvSpPr>
            <p:cNvPr id="32" name="テキスト ボックス 31">
              <a:extLst>
                <a:ext uri="{FF2B5EF4-FFF2-40B4-BE49-F238E27FC236}">
                  <a16:creationId xmlns:a16="http://schemas.microsoft.com/office/drawing/2014/main" id="{BB4B524D-ED32-A08D-F8B7-E24D76C5639B}"/>
                </a:ext>
              </a:extLst>
            </p:cNvPr>
            <p:cNvSpPr txBox="1"/>
            <p:nvPr/>
          </p:nvSpPr>
          <p:spPr>
            <a:xfrm>
              <a:off x="576657" y="5613059"/>
              <a:ext cx="3405099"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:14-</a:t>
              </a:r>
              <a:r>
                <a:rPr lang="en-US" altLang="ja-JP" sz="2000" dirty="0">
                  <a:solidFill>
                    <a:srgbClr val="0070C0"/>
                  </a:solidFill>
                </a:rPr>
                <a:t>8</a:t>
              </a:r>
              <a:r>
                <a:rPr kumimoji="1" lang="en-US" altLang="ja-JP" sz="2000" dirty="0">
                  <a:solidFill>
                    <a:srgbClr val="0070C0"/>
                  </a:solidFill>
                </a:rPr>
                <a:t>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lang="ja-JP" altLang="en-US" sz="2000" dirty="0">
                  <a:solidFill>
                    <a:srgbClr val="0070C0"/>
                  </a:solidFill>
                </a:rPr>
                <a:t>最大</a:t>
              </a:r>
              <a:r>
                <a:rPr lang="en-US" altLang="ja-JP" sz="2000" dirty="0">
                  <a:solidFill>
                    <a:srgbClr val="0070C0"/>
                  </a:solidFill>
                </a:rPr>
                <a:t>5</a:t>
              </a:r>
              <a:r>
                <a:rPr lang="ja-JP" altLang="en-US" sz="2000" dirty="0">
                  <a:solidFill>
                    <a:srgbClr val="0070C0"/>
                  </a:solidFill>
                </a:rPr>
                <a:t>分岐　</a:t>
              </a:r>
              <a:r>
                <a:rPr lang="en-US" altLang="ja-JP" sz="2000" dirty="0">
                  <a:solidFill>
                    <a:srgbClr val="0070C0"/>
                  </a:solidFill>
                </a:rPr>
                <a:t>SCCR35kA</a:t>
              </a:r>
            </a:p>
            <a:p>
              <a:r>
                <a:rPr lang="ja-JP" altLang="en-US" sz="2000" dirty="0">
                  <a:solidFill>
                    <a:srgbClr val="0070C0"/>
                  </a:solidFill>
                </a:rPr>
                <a:t>最大</a:t>
              </a:r>
              <a:r>
                <a:rPr lang="en-US" altLang="ja-JP" sz="2000" dirty="0">
                  <a:solidFill>
                    <a:srgbClr val="0070C0"/>
                  </a:solidFill>
                </a:rPr>
                <a:t>10</a:t>
              </a:r>
              <a:r>
                <a:rPr lang="ja-JP" altLang="en-US" sz="2000" dirty="0">
                  <a:solidFill>
                    <a:srgbClr val="0070C0"/>
                  </a:solidFill>
                </a:rPr>
                <a:t>分岐　</a:t>
              </a:r>
              <a:r>
                <a:rPr lang="en-US" altLang="ja-JP" sz="2000" dirty="0">
                  <a:solidFill>
                    <a:srgbClr val="0070C0"/>
                  </a:solidFill>
                </a:rPr>
                <a:t>SCCR10kA</a:t>
              </a:r>
            </a:p>
          </p:txBody>
        </p:sp>
        <p:cxnSp>
          <p:nvCxnSpPr>
            <p:cNvPr id="33" name="コネクタ: カギ線 32">
              <a:extLst>
                <a:ext uri="{FF2B5EF4-FFF2-40B4-BE49-F238E27FC236}">
                  <a16:creationId xmlns:a16="http://schemas.microsoft.com/office/drawing/2014/main" id="{4462E20E-809F-3B99-7601-F7F59F250472}"/>
                </a:ext>
              </a:extLst>
            </p:cNvPr>
            <p:cNvCxnSpPr>
              <a:cxnSpLocks/>
              <a:stCxn id="32" idx="0"/>
              <a:endCxn id="34" idx="2"/>
            </p:cNvCxnSpPr>
            <p:nvPr/>
          </p:nvCxnSpPr>
          <p:spPr>
            <a:xfrm rot="16200000" flipV="1">
              <a:off x="1996244" y="5330095"/>
              <a:ext cx="502507" cy="6342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D2BC010D-543C-4951-61F1-339495BCBD1F}"/>
                </a:ext>
              </a:extLst>
            </p:cNvPr>
            <p:cNvSpPr/>
            <p:nvPr/>
          </p:nvSpPr>
          <p:spPr>
            <a:xfrm>
              <a:off x="1085779" y="4452484"/>
              <a:ext cx="2260014" cy="65806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a:extLst>
              <a:ext uri="{FF2B5EF4-FFF2-40B4-BE49-F238E27FC236}">
                <a16:creationId xmlns:a16="http://schemas.microsoft.com/office/drawing/2014/main" id="{D68651A1-3016-D42A-59A9-CACE12B49852}"/>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grpSp>
        <p:nvGrpSpPr>
          <p:cNvPr id="65" name="グループ化 64">
            <a:extLst>
              <a:ext uri="{FF2B5EF4-FFF2-40B4-BE49-F238E27FC236}">
                <a16:creationId xmlns:a16="http://schemas.microsoft.com/office/drawing/2014/main" id="{C7DE673E-E4E3-6158-5043-5C188AD20308}"/>
              </a:ext>
            </a:extLst>
          </p:cNvPr>
          <p:cNvGrpSpPr/>
          <p:nvPr/>
        </p:nvGrpSpPr>
        <p:grpSpPr>
          <a:xfrm>
            <a:off x="8546123" y="2674688"/>
            <a:ext cx="3423904" cy="2269852"/>
            <a:chOff x="8546123" y="2674688"/>
            <a:chExt cx="3423904" cy="2269852"/>
          </a:xfrm>
        </p:grpSpPr>
        <p:pic>
          <p:nvPicPr>
            <p:cNvPr id="63" name="図 62">
              <a:extLst>
                <a:ext uri="{FF2B5EF4-FFF2-40B4-BE49-F238E27FC236}">
                  <a16:creationId xmlns:a16="http://schemas.microsoft.com/office/drawing/2014/main" id="{FE1BE184-CC23-076A-2679-EC9BCEF73C13}"/>
                </a:ext>
              </a:extLst>
            </p:cNvPr>
            <p:cNvPicPr>
              <a:picLocks noChangeAspect="1"/>
            </p:cNvPicPr>
            <p:nvPr/>
          </p:nvPicPr>
          <p:blipFill>
            <a:blip r:embed="rId5"/>
            <a:stretch>
              <a:fillRect/>
            </a:stretch>
          </p:blipFill>
          <p:spPr>
            <a:xfrm>
              <a:off x="8870303" y="3198745"/>
              <a:ext cx="396750" cy="731742"/>
            </a:xfrm>
            <a:prstGeom prst="rect">
              <a:avLst/>
            </a:prstGeom>
          </p:spPr>
        </p:pic>
        <p:grpSp>
          <p:nvGrpSpPr>
            <p:cNvPr id="12" name="グループ化 11">
              <a:extLst>
                <a:ext uri="{FF2B5EF4-FFF2-40B4-BE49-F238E27FC236}">
                  <a16:creationId xmlns:a16="http://schemas.microsoft.com/office/drawing/2014/main" id="{EB94CD4C-46CB-05E4-3C4A-F3EA2B63F0BC}"/>
                </a:ext>
              </a:extLst>
            </p:cNvPr>
            <p:cNvGrpSpPr/>
            <p:nvPr/>
          </p:nvGrpSpPr>
          <p:grpSpPr>
            <a:xfrm>
              <a:off x="8622069" y="3564616"/>
              <a:ext cx="3347958" cy="1379924"/>
              <a:chOff x="8622069" y="3564616"/>
              <a:chExt cx="3347958" cy="1379924"/>
            </a:xfrm>
          </p:grpSpPr>
          <p:cxnSp>
            <p:nvCxnSpPr>
              <p:cNvPr id="15" name="コネクタ: カギ線 14">
                <a:extLst>
                  <a:ext uri="{FF2B5EF4-FFF2-40B4-BE49-F238E27FC236}">
                    <a16:creationId xmlns:a16="http://schemas.microsoft.com/office/drawing/2014/main" id="{AA72DB74-B697-D835-7220-FF94485B7780}"/>
                  </a:ext>
                </a:extLst>
              </p:cNvPr>
              <p:cNvCxnSpPr>
                <a:cxnSpLocks/>
                <a:stCxn id="63" idx="3"/>
                <a:endCxn id="18" idx="3"/>
              </p:cNvCxnSpPr>
              <p:nvPr/>
            </p:nvCxnSpPr>
            <p:spPr>
              <a:xfrm>
                <a:off x="9267053" y="3564616"/>
                <a:ext cx="259891" cy="1041387"/>
              </a:xfrm>
              <a:prstGeom prst="bentConnector3">
                <a:avLst>
                  <a:gd name="adj1" fmla="val 187960"/>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A36E046-4F4C-4521-C4C5-3FCC701AA9EF}"/>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8" name="図 17">
                <a:extLst>
                  <a:ext uri="{FF2B5EF4-FFF2-40B4-BE49-F238E27FC236}">
                    <a16:creationId xmlns:a16="http://schemas.microsoft.com/office/drawing/2014/main" id="{1DDC4979-28F4-14A8-102F-069D6FAD12D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9" name="直線コネクタ 18">
                <a:extLst>
                  <a:ext uri="{FF2B5EF4-FFF2-40B4-BE49-F238E27FC236}">
                    <a16:creationId xmlns:a16="http://schemas.microsoft.com/office/drawing/2014/main" id="{EC3F75D2-C8C6-7BDC-2E21-4A38DDEDECB2}"/>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1CADF82-B6C5-43F8-F9AC-C2990791EE74}"/>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1DF966D-F06A-967E-A4ED-A4C3B0EFF635}"/>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直線コネクタ 42">
              <a:extLst>
                <a:ext uri="{FF2B5EF4-FFF2-40B4-BE49-F238E27FC236}">
                  <a16:creationId xmlns:a16="http://schemas.microsoft.com/office/drawing/2014/main" id="{D0898BE8-287E-AC68-19A8-8FF2FA0C2F1F}"/>
                </a:ext>
              </a:extLst>
            </p:cNvPr>
            <p:cNvCxnSpPr>
              <a:cxnSpLocks/>
            </p:cNvCxnSpPr>
            <p:nvPr/>
          </p:nvCxnSpPr>
          <p:spPr>
            <a:xfrm>
              <a:off x="8546123" y="2682326"/>
              <a:ext cx="396750" cy="571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8B7EFD-C7F7-A811-2612-30E0B1D8B101}"/>
                </a:ext>
              </a:extLst>
            </p:cNvPr>
            <p:cNvCxnSpPr>
              <a:cxnSpLocks/>
            </p:cNvCxnSpPr>
            <p:nvPr/>
          </p:nvCxnSpPr>
          <p:spPr>
            <a:xfrm flipH="1">
              <a:off x="9159328" y="2682326"/>
              <a:ext cx="30831" cy="5501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895E7F-3DB3-4773-DCB5-4A006B5645A4}"/>
                </a:ext>
              </a:extLst>
            </p:cNvPr>
            <p:cNvCxnSpPr>
              <a:cxnSpLocks/>
            </p:cNvCxnSpPr>
            <p:nvPr/>
          </p:nvCxnSpPr>
          <p:spPr>
            <a:xfrm>
              <a:off x="8887597" y="2674688"/>
              <a:ext cx="181081"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グループ化 78">
            <a:extLst>
              <a:ext uri="{FF2B5EF4-FFF2-40B4-BE49-F238E27FC236}">
                <a16:creationId xmlns:a16="http://schemas.microsoft.com/office/drawing/2014/main" id="{04B98558-4502-0653-67E8-ECF04B14F5E0}"/>
              </a:ext>
            </a:extLst>
          </p:cNvPr>
          <p:cNvGrpSpPr/>
          <p:nvPr/>
        </p:nvGrpSpPr>
        <p:grpSpPr>
          <a:xfrm>
            <a:off x="2500627" y="2283487"/>
            <a:ext cx="4868698" cy="669257"/>
            <a:chOff x="2500627" y="2283487"/>
            <a:chExt cx="4868698" cy="669257"/>
          </a:xfrm>
        </p:grpSpPr>
        <p:sp>
          <p:nvSpPr>
            <p:cNvPr id="67" name="テキスト ボックス 66">
              <a:extLst>
                <a:ext uri="{FF2B5EF4-FFF2-40B4-BE49-F238E27FC236}">
                  <a16:creationId xmlns:a16="http://schemas.microsoft.com/office/drawing/2014/main" id="{B7190CC3-1580-C59B-B341-A6DDCDE7F3D4}"/>
                </a:ext>
              </a:extLst>
            </p:cNvPr>
            <p:cNvSpPr txBox="1"/>
            <p:nvPr/>
          </p:nvSpPr>
          <p:spPr>
            <a:xfrm>
              <a:off x="3938333" y="2283487"/>
              <a:ext cx="3430992" cy="369332"/>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3AWG-3/0AWG</a:t>
              </a:r>
              <a:endParaRPr lang="en-US" altLang="ja-JP" dirty="0">
                <a:solidFill>
                  <a:srgbClr val="0070C0"/>
                </a:solidFill>
              </a:endParaRPr>
            </a:p>
          </p:txBody>
        </p:sp>
        <p:cxnSp>
          <p:nvCxnSpPr>
            <p:cNvPr id="68" name="コネクタ: カギ線 67">
              <a:extLst>
                <a:ext uri="{FF2B5EF4-FFF2-40B4-BE49-F238E27FC236}">
                  <a16:creationId xmlns:a16="http://schemas.microsoft.com/office/drawing/2014/main" id="{2A5DBD76-5080-E95E-7BF7-85C227218D1C}"/>
                </a:ext>
              </a:extLst>
            </p:cNvPr>
            <p:cNvCxnSpPr>
              <a:cxnSpLocks/>
              <a:stCxn id="67" idx="2"/>
            </p:cNvCxnSpPr>
            <p:nvPr/>
          </p:nvCxnSpPr>
          <p:spPr>
            <a:xfrm rot="5400000">
              <a:off x="3927266" y="1226180"/>
              <a:ext cx="299925" cy="3153203"/>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55AB255A-DF62-D444-04FD-6D75AB798AA2}"/>
              </a:ext>
            </a:extLst>
          </p:cNvPr>
          <p:cNvGrpSpPr/>
          <p:nvPr/>
        </p:nvGrpSpPr>
        <p:grpSpPr>
          <a:xfrm>
            <a:off x="9300891" y="1908981"/>
            <a:ext cx="2624470" cy="1200329"/>
            <a:chOff x="9536556" y="1763265"/>
            <a:chExt cx="2624470" cy="1200329"/>
          </a:xfrm>
        </p:grpSpPr>
        <p:sp>
          <p:nvSpPr>
            <p:cNvPr id="10" name="円弧 9">
              <a:extLst>
                <a:ext uri="{FF2B5EF4-FFF2-40B4-BE49-F238E27FC236}">
                  <a16:creationId xmlns:a16="http://schemas.microsoft.com/office/drawing/2014/main" id="{4EEB4A50-DEE6-EB11-AE1C-FD3075FDFEE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046067E-30DE-5CEB-312B-3D9A3DF2A16C}"/>
                </a:ext>
              </a:extLst>
            </p:cNvPr>
            <p:cNvSpPr txBox="1"/>
            <p:nvPr/>
          </p:nvSpPr>
          <p:spPr>
            <a:xfrm>
              <a:off x="9908177" y="1763265"/>
              <a:ext cx="2252849"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a:t>
              </a:r>
              <a:endParaRPr kumimoji="1" lang="en-US" altLang="ja-JP" dirty="0">
                <a:solidFill>
                  <a:srgbClr val="FF0000"/>
                </a:solidFill>
              </a:endParaRPr>
            </a:p>
            <a:p>
              <a:pPr algn="ctr"/>
              <a:r>
                <a:rPr kumimoji="1" lang="ja-JP" altLang="en-US" dirty="0">
                  <a:solidFill>
                    <a:srgbClr val="FF0000"/>
                  </a:solidFill>
                </a:rPr>
                <a:t>／渡り配線</a:t>
              </a:r>
              <a:endParaRPr kumimoji="1" lang="en-US" altLang="ja-JP" dirty="0">
                <a:solidFill>
                  <a:srgbClr val="FF0000"/>
                </a:solidFill>
              </a:endParaRPr>
            </a:p>
            <a:p>
              <a:pPr algn="ctr"/>
              <a:r>
                <a:rPr kumimoji="1" lang="en-US" altLang="ja-JP" dirty="0">
                  <a:solidFill>
                    <a:srgbClr val="FF0000"/>
                  </a:solidFill>
                </a:rPr>
                <a:t>NG</a:t>
              </a:r>
            </a:p>
          </p:txBody>
        </p:sp>
      </p:grpSp>
      <p:sp>
        <p:nvSpPr>
          <p:cNvPr id="37" name="スライド番号プレースホルダー 36">
            <a:extLst>
              <a:ext uri="{FF2B5EF4-FFF2-40B4-BE49-F238E27FC236}">
                <a16:creationId xmlns:a16="http://schemas.microsoft.com/office/drawing/2014/main" id="{5417B31F-2C7D-02DB-D5FD-A511A53F3EF4}"/>
              </a:ext>
            </a:extLst>
          </p:cNvPr>
          <p:cNvSpPr>
            <a:spLocks noGrp="1"/>
          </p:cNvSpPr>
          <p:nvPr>
            <p:ph type="sldNum" sz="quarter" idx="12"/>
          </p:nvPr>
        </p:nvSpPr>
        <p:spPr/>
        <p:txBody>
          <a:bodyPr/>
          <a:lstStyle/>
          <a:p>
            <a:fld id="{E7784300-A231-4CE8-BF2A-B73085566916}" type="slidenum">
              <a:rPr kumimoji="1" lang="ja-JP" altLang="en-US" smtClean="0"/>
              <a:t>62</a:t>
            </a:fld>
            <a:r>
              <a:rPr kumimoji="1" lang="ja-JP" altLang="en-US"/>
              <a:t>ページ</a:t>
            </a:r>
            <a:endParaRPr kumimoji="1" lang="ja-JP" altLang="en-US" dirty="0"/>
          </a:p>
        </p:txBody>
      </p:sp>
    </p:spTree>
    <p:extLst>
      <p:ext uri="{BB962C8B-B14F-4D97-AF65-F5344CB8AC3E}">
        <p14:creationId xmlns:p14="http://schemas.microsoft.com/office/powerpoint/2010/main" val="2241204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3E42F-F940-D02E-6136-1F64B368DB42}"/>
              </a:ext>
            </a:extLst>
          </p:cNvPr>
          <p:cNvSpPr>
            <a:spLocks noGrp="1"/>
          </p:cNvSpPr>
          <p:nvPr>
            <p:ph type="title"/>
          </p:nvPr>
        </p:nvSpPr>
        <p:spPr>
          <a:xfrm>
            <a:off x="838200" y="116828"/>
            <a:ext cx="10515600" cy="540397"/>
          </a:xfrm>
        </p:spPr>
        <p:txBody>
          <a:bodyPr>
            <a:normAutofit/>
          </a:bodyPr>
          <a:lstStyle/>
          <a:p>
            <a:r>
              <a:rPr kumimoji="1" lang="en-US" altLang="ja-JP" sz="2800" dirty="0"/>
              <a:t>OTP-2000</a:t>
            </a:r>
            <a:r>
              <a:rPr kumimoji="1" lang="ja-JP" altLang="en-US" sz="2800" dirty="0"/>
              <a:t>シリーズとコンビネーション</a:t>
            </a:r>
          </a:p>
        </p:txBody>
      </p:sp>
      <p:sp>
        <p:nvSpPr>
          <p:cNvPr id="12" name="テキスト ボックス 11">
            <a:extLst>
              <a:ext uri="{FF2B5EF4-FFF2-40B4-BE49-F238E27FC236}">
                <a16:creationId xmlns:a16="http://schemas.microsoft.com/office/drawing/2014/main" id="{A8DDA4EA-887B-787A-909D-78C7821A4F9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graphicFrame>
        <p:nvGraphicFramePr>
          <p:cNvPr id="3" name="表 2">
            <a:extLst>
              <a:ext uri="{FF2B5EF4-FFF2-40B4-BE49-F238E27FC236}">
                <a16:creationId xmlns:a16="http://schemas.microsoft.com/office/drawing/2014/main" id="{5C9E1B5C-D2AB-695D-F3FB-AF4E644DE403}"/>
              </a:ext>
            </a:extLst>
          </p:cNvPr>
          <p:cNvGraphicFramePr>
            <a:graphicFrameLocks noGrp="1"/>
          </p:cNvGraphicFramePr>
          <p:nvPr>
            <p:extLst>
              <p:ext uri="{D42A27DB-BD31-4B8C-83A1-F6EECF244321}">
                <p14:modId xmlns:p14="http://schemas.microsoft.com/office/powerpoint/2010/main" val="3331816691"/>
              </p:ext>
            </p:extLst>
          </p:nvPr>
        </p:nvGraphicFramePr>
        <p:xfrm>
          <a:off x="838200" y="2223544"/>
          <a:ext cx="10659492" cy="942975"/>
        </p:xfrm>
        <a:graphic>
          <a:graphicData uri="http://schemas.openxmlformats.org/drawingml/2006/table">
            <a:tbl>
              <a:tblPr/>
              <a:tblGrid>
                <a:gridCol w="3426625">
                  <a:extLst>
                    <a:ext uri="{9D8B030D-6E8A-4147-A177-3AD203B41FA5}">
                      <a16:colId xmlns:a16="http://schemas.microsoft.com/office/drawing/2014/main" val="172835689"/>
                    </a:ext>
                  </a:extLst>
                </a:gridCol>
                <a:gridCol w="725639">
                  <a:extLst>
                    <a:ext uri="{9D8B030D-6E8A-4147-A177-3AD203B41FA5}">
                      <a16:colId xmlns:a16="http://schemas.microsoft.com/office/drawing/2014/main" val="3770807061"/>
                    </a:ext>
                  </a:extLst>
                </a:gridCol>
                <a:gridCol w="1276585">
                  <a:extLst>
                    <a:ext uri="{9D8B030D-6E8A-4147-A177-3AD203B41FA5}">
                      <a16:colId xmlns:a16="http://schemas.microsoft.com/office/drawing/2014/main" val="3691754839"/>
                    </a:ext>
                  </a:extLst>
                </a:gridCol>
                <a:gridCol w="1773782">
                  <a:extLst>
                    <a:ext uri="{9D8B030D-6E8A-4147-A177-3AD203B41FA5}">
                      <a16:colId xmlns:a16="http://schemas.microsoft.com/office/drawing/2014/main" val="128439575"/>
                    </a:ext>
                  </a:extLst>
                </a:gridCol>
                <a:gridCol w="1279944">
                  <a:extLst>
                    <a:ext uri="{9D8B030D-6E8A-4147-A177-3AD203B41FA5}">
                      <a16:colId xmlns:a16="http://schemas.microsoft.com/office/drawing/2014/main" val="1051116446"/>
                    </a:ext>
                  </a:extLst>
                </a:gridCol>
                <a:gridCol w="725639">
                  <a:extLst>
                    <a:ext uri="{9D8B030D-6E8A-4147-A177-3AD203B41FA5}">
                      <a16:colId xmlns:a16="http://schemas.microsoft.com/office/drawing/2014/main" val="2914724060"/>
                    </a:ext>
                  </a:extLst>
                </a:gridCol>
                <a:gridCol w="725639">
                  <a:extLst>
                    <a:ext uri="{9D8B030D-6E8A-4147-A177-3AD203B41FA5}">
                      <a16:colId xmlns:a16="http://schemas.microsoft.com/office/drawing/2014/main" val="3230945303"/>
                    </a:ext>
                  </a:extLst>
                </a:gridCol>
                <a:gridCol w="725639">
                  <a:extLst>
                    <a:ext uri="{9D8B030D-6E8A-4147-A177-3AD203B41FA5}">
                      <a16:colId xmlns:a16="http://schemas.microsoft.com/office/drawing/2014/main" val="3133067794"/>
                    </a:ext>
                  </a:extLst>
                </a:gridCol>
              </a:tblGrid>
              <a:tr h="695325">
                <a:tc rowSpan="2">
                  <a:txBody>
                    <a:bodyPr/>
                    <a:lstStyle/>
                    <a:p>
                      <a:pPr algn="l" fontAlgn="ctr"/>
                      <a:r>
                        <a:rPr lang="en-US" sz="1100" b="0" i="0" u="none" strike="noStrike">
                          <a:solidFill>
                            <a:srgbClr val="3E3F3A"/>
                          </a:solidFill>
                          <a:effectLst/>
                          <a:latin typeface="Segoe UI" panose="020B0502040204020203" pitchFamily="34" charset="0"/>
                          <a:ea typeface="游ゴシック" panose="020B0400000000000000" pitchFamily="50" charset="-128"/>
                        </a:rPr>
                        <a:t>OTP-2000, OTP-2000-1, OTP-2000-2, OTP-2000-3; OTP-2000-4, OTP-2000-5,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may be followed by -1P thru -4P, </a:t>
                      </a:r>
                      <a:br>
                        <a:rPr lang="en-US" sz="1100" b="0" i="0" u="none" strike="noStrike">
                          <a:solidFill>
                            <a:srgbClr val="3E3F3A"/>
                          </a:solidFill>
                          <a:effectLst/>
                          <a:latin typeface="Segoe UI" panose="020B0502040204020203" pitchFamily="34" charset="0"/>
                          <a:ea typeface="游ゴシック" panose="020B0400000000000000" pitchFamily="50" charset="-128"/>
                        </a:rPr>
                      </a:br>
                      <a:r>
                        <a:rPr lang="en-US" sz="1100" b="0" i="0" u="none" strike="noStrike">
                          <a:solidFill>
                            <a:srgbClr val="3E3F3A"/>
                          </a:solidFill>
                          <a:effectLst/>
                          <a:latin typeface="Segoe UI" panose="020B0502040204020203" pitchFamily="34" charset="0"/>
                          <a:ea typeface="游ゴシック" panose="020B0400000000000000" pitchFamily="50" charset="-128"/>
                        </a:rPr>
                        <a:t>followed by -SCCR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3/0 - 3,</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8 - 14,</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NF250-CVU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tc rowSpan="2">
                  <a:txBody>
                    <a:bodyPr/>
                    <a:lstStyle/>
                    <a:p>
                      <a:pPr algn="r" fontAlgn="ctr"/>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FBFB"/>
                    </a:solidFill>
                  </a:tcPr>
                </a:tc>
                <a:extLst>
                  <a:ext uri="{0D108BD9-81ED-4DB2-BD59-A6C34878D82A}">
                    <a16:rowId xmlns:a16="http://schemas.microsoft.com/office/drawing/2014/main" val="1042727339"/>
                  </a:ext>
                </a:extLst>
              </a:tr>
              <a:tr h="247650">
                <a:tc vMerge="1">
                  <a:txBody>
                    <a:bodyPr/>
                    <a:lstStyle/>
                    <a:p>
                      <a:endParaRPr kumimoji="1" lang="ja-JP" altLang="en-US"/>
                    </a:p>
                  </a:txBody>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a:txBody>
                    <a:bodyPr/>
                    <a:lstStyle/>
                    <a:p>
                      <a:pPr algn="r" fontAlgn="ctr"/>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a:txBody>
                    <a:bodyPr/>
                    <a:lstStyle/>
                    <a:p>
                      <a:pPr algn="r" fontAlgn="ctr"/>
                      <a:r>
                        <a:rPr lang="en-US" sz="1100" b="0" i="0" u="none" strike="noStrike" dirty="0">
                          <a:solidFill>
                            <a:srgbClr val="3E3F3A"/>
                          </a:solidFill>
                          <a:effectLst/>
                          <a:latin typeface="Segoe UI" panose="020B0502040204020203" pitchFamily="34" charset="0"/>
                          <a:ea typeface="游ゴシック" panose="020B0400000000000000" pitchFamily="50" charset="-128"/>
                        </a:rPr>
                        <a:t>NV250-CVU</a:t>
                      </a:r>
                    </a:p>
                  </a:txBody>
                  <a:tcPr marL="9525" marR="9525" marT="9525"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50985027"/>
                  </a:ext>
                </a:extLst>
              </a:tr>
            </a:tbl>
          </a:graphicData>
        </a:graphic>
      </p:graphicFrame>
      <p:sp>
        <p:nvSpPr>
          <p:cNvPr id="21" name="正方形/長方形 20">
            <a:extLst>
              <a:ext uri="{FF2B5EF4-FFF2-40B4-BE49-F238E27FC236}">
                <a16:creationId xmlns:a16="http://schemas.microsoft.com/office/drawing/2014/main" id="{34605523-9B76-751C-3243-674D669D055F}"/>
              </a:ext>
            </a:extLst>
          </p:cNvPr>
          <p:cNvSpPr/>
          <p:nvPr/>
        </p:nvSpPr>
        <p:spPr>
          <a:xfrm>
            <a:off x="4038600" y="2053234"/>
            <a:ext cx="7765448" cy="12313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1967F7EE-2E94-E116-EB87-08BE60E44385}"/>
              </a:ext>
            </a:extLst>
          </p:cNvPr>
          <p:cNvSpPr>
            <a:spLocks noGrp="1"/>
          </p:cNvSpPr>
          <p:nvPr>
            <p:ph type="sldNum" sz="quarter" idx="12"/>
          </p:nvPr>
        </p:nvSpPr>
        <p:spPr/>
        <p:txBody>
          <a:bodyPr/>
          <a:lstStyle/>
          <a:p>
            <a:fld id="{E7784300-A231-4CE8-BF2A-B73085566916}" type="slidenum">
              <a:rPr kumimoji="1" lang="ja-JP" altLang="en-US" smtClean="0"/>
              <a:t>63</a:t>
            </a:fld>
            <a:r>
              <a:rPr kumimoji="1" lang="ja-JP" altLang="en-US"/>
              <a:t>ページ</a:t>
            </a:r>
            <a:endParaRPr kumimoji="1" lang="ja-JP" altLang="en-US" dirty="0"/>
          </a:p>
        </p:txBody>
      </p:sp>
    </p:spTree>
    <p:extLst>
      <p:ext uri="{BB962C8B-B14F-4D97-AF65-F5344CB8AC3E}">
        <p14:creationId xmlns:p14="http://schemas.microsoft.com/office/powerpoint/2010/main" val="3326428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DE990D2-B567-A1E7-05AD-7A074DAC3A38}"/>
              </a:ext>
            </a:extLst>
          </p:cNvPr>
          <p:cNvPicPr>
            <a:picLocks noChangeAspect="1"/>
          </p:cNvPicPr>
          <p:nvPr/>
        </p:nvPicPr>
        <p:blipFill>
          <a:blip r:embed="rId2"/>
          <a:stretch>
            <a:fillRect/>
          </a:stretch>
        </p:blipFill>
        <p:spPr>
          <a:xfrm>
            <a:off x="8760820" y="511125"/>
            <a:ext cx="504654" cy="1247264"/>
          </a:xfrm>
          <a:prstGeom prst="rect">
            <a:avLst/>
          </a:prstGeom>
        </p:spPr>
      </p:pic>
      <p:pic>
        <p:nvPicPr>
          <p:cNvPr id="4" name="図 3">
            <a:extLst>
              <a:ext uri="{FF2B5EF4-FFF2-40B4-BE49-F238E27FC236}">
                <a16:creationId xmlns:a16="http://schemas.microsoft.com/office/drawing/2014/main" id="{8E0ADDC7-4F8D-3869-CF15-E34D6E1BEEE1}"/>
              </a:ext>
            </a:extLst>
          </p:cNvPr>
          <p:cNvPicPr>
            <a:picLocks noChangeAspect="1"/>
          </p:cNvPicPr>
          <p:nvPr/>
        </p:nvPicPr>
        <p:blipFill>
          <a:blip r:embed="rId2"/>
          <a:stretch>
            <a:fillRect/>
          </a:stretch>
        </p:blipFill>
        <p:spPr>
          <a:xfrm>
            <a:off x="1467917" y="1086693"/>
            <a:ext cx="865494" cy="2139086"/>
          </a:xfrm>
          <a:prstGeom prst="rect">
            <a:avLst/>
          </a:prstGeom>
        </p:spPr>
      </p:pic>
      <p:pic>
        <p:nvPicPr>
          <p:cNvPr id="61" name="図 60">
            <a:extLst>
              <a:ext uri="{FF2B5EF4-FFF2-40B4-BE49-F238E27FC236}">
                <a16:creationId xmlns:a16="http://schemas.microsoft.com/office/drawing/2014/main" id="{D51EA4D4-F540-9862-FF3D-A1E5C92A754A}"/>
              </a:ext>
            </a:extLst>
          </p:cNvPr>
          <p:cNvPicPr>
            <a:picLocks noChangeAspect="1"/>
          </p:cNvPicPr>
          <p:nvPr/>
        </p:nvPicPr>
        <p:blipFill>
          <a:blip r:embed="rId3"/>
          <a:stretch>
            <a:fillRect/>
          </a:stretch>
        </p:blipFill>
        <p:spPr>
          <a:xfrm>
            <a:off x="579508" y="3671401"/>
            <a:ext cx="2642312" cy="1600755"/>
          </a:xfrm>
          <a:prstGeom prst="rect">
            <a:avLst/>
          </a:prstGeom>
        </p:spPr>
      </p:pic>
      <p:sp>
        <p:nvSpPr>
          <p:cNvPr id="2" name="タイトル 1">
            <a:extLst>
              <a:ext uri="{FF2B5EF4-FFF2-40B4-BE49-F238E27FC236}">
                <a16:creationId xmlns:a16="http://schemas.microsoft.com/office/drawing/2014/main" id="{E3E6AA4A-D3A7-79AE-7C45-1524B194F013}"/>
              </a:ext>
            </a:extLst>
          </p:cNvPr>
          <p:cNvSpPr>
            <a:spLocks noGrp="1"/>
          </p:cNvSpPr>
          <p:nvPr>
            <p:ph type="title"/>
          </p:nvPr>
        </p:nvSpPr>
        <p:spPr>
          <a:xfrm>
            <a:off x="312346" y="114147"/>
            <a:ext cx="11567307" cy="911886"/>
          </a:xfrm>
        </p:spPr>
        <p:txBody>
          <a:bodyPr>
            <a:normAutofit/>
          </a:bodyPr>
          <a:lstStyle/>
          <a:p>
            <a:pPr marR="0" lvl="0" algn="l" defTabSz="914400" rtl="0" eaLnBrk="1" fontAlgn="auto" latinLnBrk="0" hangingPunct="1">
              <a:lnSpc>
                <a:spcPct val="90000"/>
              </a:lnSpc>
              <a:spcBef>
                <a:spcPts val="1000"/>
              </a:spcBef>
              <a:spcAft>
                <a:spcPts val="0"/>
              </a:spcAft>
              <a:buClrTx/>
              <a:buSzTx/>
              <a:tabLst/>
              <a:defRPr/>
            </a:pPr>
            <a:r>
              <a:rPr kumimoji="1" lang="en-US" altLang="ja-JP" sz="2800" dirty="0">
                <a:latin typeface="+mn-ea"/>
                <a:ea typeface="+mn-ea"/>
              </a:rPr>
              <a:t>2.2.2.4</a:t>
            </a:r>
            <a:r>
              <a:rPr kumimoji="1" lang="ja-JP" altLang="en-US" sz="2800" dirty="0">
                <a:latin typeface="+mn-ea"/>
                <a:ea typeface="+mn-ea"/>
              </a:rPr>
              <a:t>　</a:t>
            </a:r>
            <a:r>
              <a:rPr kumimoji="1" lang="en-US" altLang="ja-JP" sz="2800" dirty="0">
                <a:latin typeface="+mn-ea"/>
                <a:ea typeface="+mn-ea"/>
              </a:rPr>
              <a:t>400AF</a:t>
            </a:r>
            <a:r>
              <a:rPr kumimoji="1" lang="ja-JP" altLang="en-US" sz="2800" dirty="0">
                <a:latin typeface="+mn-ea"/>
                <a:ea typeface="+mn-ea"/>
              </a:rPr>
              <a:t>　</a:t>
            </a:r>
            <a:r>
              <a:rPr kumimoji="1" lang="en-US" altLang="ja-JP" sz="2800" dirty="0">
                <a:latin typeface="+mn-ea"/>
                <a:ea typeface="+mn-ea"/>
              </a:rPr>
              <a:t>NF400-SWU+OTP-7000-3P-SCCR</a:t>
            </a:r>
            <a:br>
              <a:rPr kumimoji="1" lang="en-US" altLang="ja-JP" sz="4000" dirty="0">
                <a:latin typeface="+mn-ea"/>
                <a:ea typeface="+mn-ea"/>
              </a:rPr>
            </a:br>
            <a:r>
              <a:rPr kumimoji="1" lang="en-US" altLang="ja-JP" sz="2800" dirty="0">
                <a:latin typeface="+mn-ea"/>
                <a:ea typeface="+mn-ea"/>
              </a:rPr>
              <a:t>               </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組合せ認定</a:t>
            </a:r>
            <a:r>
              <a:rPr kumimoji="1" lang="en-US" altLang="ja-JP" sz="2000" b="0" i="0" u="none" strike="noStrike" kern="1200" cap="none" spc="0" normalizeH="0" baseline="0" noProof="0" dirty="0">
                <a:ln>
                  <a:noFill/>
                </a:ln>
                <a:solidFill>
                  <a:prstClr val="black"/>
                </a:solidFill>
                <a:effectLst/>
                <a:uLnTx/>
                <a:uFillTx/>
                <a:latin typeface="+mn-ea"/>
                <a:ea typeface="+mn-ea"/>
                <a:cs typeface="+mn-cs"/>
              </a:rPr>
              <a:t>SCCR</a:t>
            </a:r>
            <a:r>
              <a:rPr kumimoji="1" lang="ja-JP" altLang="en-US" sz="2000" b="0" i="0" u="none" strike="noStrike" kern="1200" cap="none" spc="0" normalizeH="0" baseline="0" noProof="0" dirty="0">
                <a:ln>
                  <a:noFill/>
                </a:ln>
                <a:solidFill>
                  <a:prstClr val="black"/>
                </a:solidFill>
                <a:effectLst/>
                <a:uLnTx/>
                <a:uFillTx/>
                <a:latin typeface="+mn-ea"/>
                <a:ea typeface="+mn-ea"/>
                <a:cs typeface="+mn-cs"/>
              </a:rPr>
              <a:t>：</a:t>
            </a:r>
            <a:r>
              <a:rPr lang="en-US" altLang="ja-JP" sz="2000" dirty="0">
                <a:solidFill>
                  <a:srgbClr val="FF0000"/>
                </a:solidFill>
                <a:latin typeface="+mn-ea"/>
                <a:ea typeface="+mn-ea"/>
                <a:cs typeface="+mn-cs"/>
              </a:rPr>
              <a:t>35</a:t>
            </a:r>
            <a:r>
              <a:rPr kumimoji="1" lang="en-US" altLang="ja-JP" sz="2000" b="0" i="0" u="none" strike="noStrike" kern="1200" cap="none" spc="0" normalizeH="0" baseline="0" noProof="0" dirty="0">
                <a:ln>
                  <a:noFill/>
                </a:ln>
                <a:solidFill>
                  <a:srgbClr val="FF0000"/>
                </a:solidFill>
                <a:effectLst/>
                <a:uLnTx/>
                <a:uFillTx/>
                <a:latin typeface="+mn-ea"/>
                <a:ea typeface="+mn-ea"/>
                <a:cs typeface="+mn-cs"/>
              </a:rPr>
              <a:t>kA(AC240V</a:t>
            </a:r>
            <a:r>
              <a:rPr kumimoji="1" lang="ja-JP" altLang="en-US" sz="2000" b="0" i="0" u="none" strike="noStrike" kern="1200" cap="none" spc="0" normalizeH="0" baseline="0" noProof="0" dirty="0">
                <a:ln>
                  <a:noFill/>
                </a:ln>
                <a:solidFill>
                  <a:srgbClr val="FF0000"/>
                </a:solidFill>
                <a:effectLst/>
                <a:uLnTx/>
                <a:uFillTx/>
                <a:latin typeface="+mn-ea"/>
                <a:ea typeface="+mn-ea"/>
                <a:cs typeface="+mn-cs"/>
              </a:rPr>
              <a:t>以下）</a:t>
            </a:r>
            <a:endParaRPr kumimoji="1" lang="ja-JP" altLang="en-US" sz="2000" dirty="0">
              <a:latin typeface="+mn-ea"/>
              <a:ea typeface="+mn-ea"/>
            </a:endParaRPr>
          </a:p>
        </p:txBody>
      </p:sp>
      <p:sp>
        <p:nvSpPr>
          <p:cNvPr id="20" name="テキスト ボックス 19">
            <a:extLst>
              <a:ext uri="{FF2B5EF4-FFF2-40B4-BE49-F238E27FC236}">
                <a16:creationId xmlns:a16="http://schemas.microsoft.com/office/drawing/2014/main" id="{DA4FBD0C-9F7B-5B31-1B5A-CF13B4A55823}"/>
              </a:ext>
            </a:extLst>
          </p:cNvPr>
          <p:cNvSpPr txBox="1"/>
          <p:nvPr/>
        </p:nvSpPr>
        <p:spPr>
          <a:xfrm>
            <a:off x="3083193" y="1140025"/>
            <a:ext cx="2262158" cy="646331"/>
          </a:xfrm>
          <a:prstGeom prst="rect">
            <a:avLst/>
          </a:prstGeom>
          <a:noFill/>
        </p:spPr>
        <p:txBody>
          <a:bodyPr wrap="none" rtlCol="0">
            <a:spAutoFit/>
          </a:bodyPr>
          <a:lstStyle/>
          <a:p>
            <a:r>
              <a:rPr kumimoji="1" lang="ja-JP" altLang="en-US" dirty="0"/>
              <a:t>組合せ認定ブレーカ</a:t>
            </a:r>
            <a:endParaRPr kumimoji="1" lang="en-US" altLang="ja-JP" dirty="0"/>
          </a:p>
          <a:p>
            <a:r>
              <a:rPr kumimoji="1" lang="en-US" altLang="ja-JP" dirty="0"/>
              <a:t>NF400-SWU</a:t>
            </a:r>
          </a:p>
        </p:txBody>
      </p:sp>
      <p:grpSp>
        <p:nvGrpSpPr>
          <p:cNvPr id="9" name="グループ化 8">
            <a:extLst>
              <a:ext uri="{FF2B5EF4-FFF2-40B4-BE49-F238E27FC236}">
                <a16:creationId xmlns:a16="http://schemas.microsoft.com/office/drawing/2014/main" id="{9B4B8C25-C9A2-898C-4B8C-713B77080B33}"/>
              </a:ext>
            </a:extLst>
          </p:cNvPr>
          <p:cNvGrpSpPr/>
          <p:nvPr/>
        </p:nvGrpSpPr>
        <p:grpSpPr>
          <a:xfrm>
            <a:off x="3458333" y="3816088"/>
            <a:ext cx="3219152" cy="1285075"/>
            <a:chOff x="3881119" y="4163046"/>
            <a:chExt cx="3254211" cy="1285075"/>
          </a:xfrm>
        </p:grpSpPr>
        <p:sp>
          <p:nvSpPr>
            <p:cNvPr id="14" name="テキスト ボックス 13">
              <a:extLst>
                <a:ext uri="{FF2B5EF4-FFF2-40B4-BE49-F238E27FC236}">
                  <a16:creationId xmlns:a16="http://schemas.microsoft.com/office/drawing/2014/main" id="{7DA56942-AF42-B96D-F006-74D418554D4E}"/>
                </a:ext>
              </a:extLst>
            </p:cNvPr>
            <p:cNvSpPr txBox="1"/>
            <p:nvPr/>
          </p:nvSpPr>
          <p:spPr>
            <a:xfrm>
              <a:off x="3881120" y="4524791"/>
              <a:ext cx="2743200" cy="923330"/>
            </a:xfrm>
            <a:prstGeom prst="rect">
              <a:avLst/>
            </a:prstGeom>
            <a:noFill/>
          </p:spPr>
          <p:txBody>
            <a:bodyPr wrap="square" rtlCol="0">
              <a:spAutoFit/>
            </a:bodyPr>
            <a:lstStyle/>
            <a:p>
              <a:r>
                <a:rPr kumimoji="1" lang="en-US" altLang="ja-JP" dirty="0"/>
                <a:t>AC600V</a:t>
              </a:r>
              <a:r>
                <a:rPr kumimoji="1" lang="ja-JP" altLang="en-US" dirty="0"/>
                <a:t>　</a:t>
              </a:r>
              <a:r>
                <a:rPr kumimoji="1" lang="en-US" altLang="ja-JP" dirty="0"/>
                <a:t>4</a:t>
              </a:r>
              <a:r>
                <a:rPr lang="en-US" altLang="ja-JP" dirty="0"/>
                <a:t>00</a:t>
              </a:r>
              <a:r>
                <a:rPr kumimoji="1" lang="en-US" altLang="ja-JP" dirty="0"/>
                <a:t>A</a:t>
              </a:r>
            </a:p>
            <a:p>
              <a:r>
                <a:rPr kumimoji="1" lang="en-US" altLang="ja-JP" dirty="0"/>
                <a:t>IN</a:t>
              </a:r>
              <a:r>
                <a:rPr kumimoji="1" lang="ja-JP" altLang="en-US" dirty="0"/>
                <a:t>：</a:t>
              </a:r>
              <a:r>
                <a:rPr kumimoji="1" lang="en-US" altLang="ja-JP" dirty="0"/>
                <a:t>M10×2</a:t>
              </a:r>
            </a:p>
            <a:p>
              <a:r>
                <a:rPr lang="en-US" altLang="ja-JP" dirty="0"/>
                <a:t>OUT</a:t>
              </a:r>
              <a:r>
                <a:rPr lang="ja-JP" altLang="en-US" dirty="0"/>
                <a:t>：</a:t>
              </a:r>
              <a:r>
                <a:rPr lang="en-US" altLang="ja-JP" dirty="0"/>
                <a:t>M6×5</a:t>
              </a:r>
            </a:p>
          </p:txBody>
        </p:sp>
        <p:sp>
          <p:nvSpPr>
            <p:cNvPr id="7" name="テキスト ボックス 6">
              <a:extLst>
                <a:ext uri="{FF2B5EF4-FFF2-40B4-BE49-F238E27FC236}">
                  <a16:creationId xmlns:a16="http://schemas.microsoft.com/office/drawing/2014/main" id="{C8A71F3B-1BE0-A58F-DD66-A4B469FBBA4D}"/>
                </a:ext>
              </a:extLst>
            </p:cNvPr>
            <p:cNvSpPr txBox="1"/>
            <p:nvPr/>
          </p:nvSpPr>
          <p:spPr>
            <a:xfrm>
              <a:off x="3881119" y="4163046"/>
              <a:ext cx="3254211" cy="369332"/>
            </a:xfrm>
            <a:prstGeom prst="rect">
              <a:avLst/>
            </a:prstGeom>
            <a:noFill/>
          </p:spPr>
          <p:txBody>
            <a:bodyPr wrap="square">
              <a:spAutoFit/>
            </a:bodyPr>
            <a:lstStyle/>
            <a:p>
              <a:r>
                <a:rPr lang="ja-JP" altLang="en-US" dirty="0">
                  <a:solidFill>
                    <a:srgbClr val="0070C0"/>
                  </a:solidFill>
                  <a:hlinkClick r:id="rId4">
                    <a:extLst>
                      <a:ext uri="{A12FA001-AC4F-418D-AE19-62706E023703}">
                        <ahyp:hlinkClr xmlns:ahyp="http://schemas.microsoft.com/office/drawing/2018/hyperlinkcolor" val="tx"/>
                      </a:ext>
                    </a:extLst>
                  </a:hlinkClick>
                </a:rPr>
                <a:t>端子台</a:t>
              </a:r>
              <a:r>
                <a:rPr lang="en-US" altLang="ja-JP" dirty="0">
                  <a:solidFill>
                    <a:srgbClr val="0070C0"/>
                  </a:solidFill>
                  <a:hlinkClick r:id="rId4">
                    <a:extLst>
                      <a:ext uri="{A12FA001-AC4F-418D-AE19-62706E023703}">
                        <ahyp:hlinkClr xmlns:ahyp="http://schemas.microsoft.com/office/drawing/2018/hyperlinkcolor" val="tx"/>
                      </a:ext>
                    </a:extLst>
                  </a:hlinkClick>
                </a:rPr>
                <a:t>OTP-7000-3P-SCCR</a:t>
              </a:r>
              <a:endParaRPr lang="ja-JP" altLang="en-US" dirty="0">
                <a:solidFill>
                  <a:srgbClr val="0070C0"/>
                </a:solidFill>
              </a:endParaRPr>
            </a:p>
          </p:txBody>
        </p:sp>
      </p:grpSp>
      <p:grpSp>
        <p:nvGrpSpPr>
          <p:cNvPr id="35" name="グループ化 34">
            <a:extLst>
              <a:ext uri="{FF2B5EF4-FFF2-40B4-BE49-F238E27FC236}">
                <a16:creationId xmlns:a16="http://schemas.microsoft.com/office/drawing/2014/main" id="{32384271-CD0E-0D38-B172-0BDCDDA58CB0}"/>
              </a:ext>
            </a:extLst>
          </p:cNvPr>
          <p:cNvGrpSpPr/>
          <p:nvPr/>
        </p:nvGrpSpPr>
        <p:grpSpPr>
          <a:xfrm>
            <a:off x="856303" y="3128233"/>
            <a:ext cx="2099167" cy="1110522"/>
            <a:chOff x="1251415" y="3684998"/>
            <a:chExt cx="2099167" cy="1110522"/>
          </a:xfrm>
        </p:grpSpPr>
        <p:cxnSp>
          <p:nvCxnSpPr>
            <p:cNvPr id="24" name="直線コネクタ 23">
              <a:extLst>
                <a:ext uri="{FF2B5EF4-FFF2-40B4-BE49-F238E27FC236}">
                  <a16:creationId xmlns:a16="http://schemas.microsoft.com/office/drawing/2014/main" id="{F0AB2BEE-91F4-8F85-43E5-F25D9E4E8482}"/>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D7F6F29-DBCC-485E-9A03-E70BB8EBD4C3}"/>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DED7CAB-8339-3E65-D38C-A9587DBBD11F}"/>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2E76A55-8FD1-8973-3B5E-D269619E951F}"/>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CBA3AD1-B2E2-28B8-017A-D9E7B2F66E74}"/>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363AC61-1DD6-CA87-7BA7-2B3A10706A6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0" name="テキスト ボックス 49">
            <a:extLst>
              <a:ext uri="{FF2B5EF4-FFF2-40B4-BE49-F238E27FC236}">
                <a16:creationId xmlns:a16="http://schemas.microsoft.com/office/drawing/2014/main" id="{58EC6F08-0057-1CFA-93A2-C4D47D89C340}"/>
              </a:ext>
            </a:extLst>
          </p:cNvPr>
          <p:cNvSpPr txBox="1"/>
          <p:nvPr/>
        </p:nvSpPr>
        <p:spPr>
          <a:xfrm>
            <a:off x="4424458" y="5647390"/>
            <a:ext cx="4644220" cy="646331"/>
          </a:xfrm>
          <a:prstGeom prst="rect">
            <a:avLst/>
          </a:prstGeom>
          <a:noFill/>
        </p:spPr>
        <p:txBody>
          <a:bodyPr wrap="none" rtlCol="0">
            <a:spAutoFit/>
          </a:bodyPr>
          <a:lstStyle/>
          <a:p>
            <a:r>
              <a:rPr kumimoji="1" lang="en-US" altLang="ja-JP" dirty="0"/>
              <a:t>※NEC 430.28</a:t>
            </a:r>
            <a:r>
              <a:rPr kumimoji="1" lang="ja-JP" altLang="en-US" dirty="0"/>
              <a:t>と</a:t>
            </a:r>
            <a:r>
              <a:rPr kumimoji="1" lang="en-US" altLang="ja-JP" dirty="0"/>
              <a:t>UL 508A 31.4.3</a:t>
            </a:r>
            <a:r>
              <a:rPr kumimoji="1" lang="ja-JP" altLang="en-US" dirty="0"/>
              <a:t>に適合した</a:t>
            </a:r>
            <a:endParaRPr kumimoji="1" lang="en-US" altLang="ja-JP" dirty="0"/>
          </a:p>
          <a:p>
            <a:r>
              <a:rPr kumimoji="1" lang="ja-JP" altLang="en-US" dirty="0"/>
              <a:t>　電線・圧着端子選定をお願いします。</a:t>
            </a:r>
            <a:r>
              <a:rPr kumimoji="1" lang="en-US" altLang="ja-JP" dirty="0"/>
              <a:t> </a:t>
            </a:r>
            <a:endParaRPr kumimoji="1" lang="ja-JP" altLang="en-US" dirty="0"/>
          </a:p>
        </p:txBody>
      </p:sp>
      <p:pic>
        <p:nvPicPr>
          <p:cNvPr id="60" name="図 59">
            <a:extLst>
              <a:ext uri="{FF2B5EF4-FFF2-40B4-BE49-F238E27FC236}">
                <a16:creationId xmlns:a16="http://schemas.microsoft.com/office/drawing/2014/main" id="{B7A78F70-A3F7-B0B6-713D-AE3E5D341E15}"/>
              </a:ext>
            </a:extLst>
          </p:cNvPr>
          <p:cNvPicPr>
            <a:picLocks noChangeAspect="1"/>
          </p:cNvPicPr>
          <p:nvPr/>
        </p:nvPicPr>
        <p:blipFill>
          <a:blip r:embed="rId3"/>
          <a:stretch>
            <a:fillRect/>
          </a:stretch>
        </p:blipFill>
        <p:spPr>
          <a:xfrm>
            <a:off x="8367592" y="1970784"/>
            <a:ext cx="1307930" cy="771168"/>
          </a:xfrm>
          <a:prstGeom prst="rect">
            <a:avLst/>
          </a:prstGeom>
        </p:spPr>
      </p:pic>
      <p:grpSp>
        <p:nvGrpSpPr>
          <p:cNvPr id="32" name="グループ化 31">
            <a:extLst>
              <a:ext uri="{FF2B5EF4-FFF2-40B4-BE49-F238E27FC236}">
                <a16:creationId xmlns:a16="http://schemas.microsoft.com/office/drawing/2014/main" id="{6B00E125-74B7-E5F7-148F-80174A6F68F8}"/>
              </a:ext>
            </a:extLst>
          </p:cNvPr>
          <p:cNvGrpSpPr/>
          <p:nvPr/>
        </p:nvGrpSpPr>
        <p:grpSpPr>
          <a:xfrm>
            <a:off x="8501337" y="1698032"/>
            <a:ext cx="1039076" cy="534997"/>
            <a:chOff x="1251415" y="3684998"/>
            <a:chExt cx="2099167" cy="1110522"/>
          </a:xfrm>
        </p:grpSpPr>
        <p:cxnSp>
          <p:nvCxnSpPr>
            <p:cNvPr id="37" name="直線コネクタ 36">
              <a:extLst>
                <a:ext uri="{FF2B5EF4-FFF2-40B4-BE49-F238E27FC236}">
                  <a16:creationId xmlns:a16="http://schemas.microsoft.com/office/drawing/2014/main" id="{E21AF458-5AFF-8C2D-A4AB-713C9F51373C}"/>
                </a:ext>
              </a:extLst>
            </p:cNvPr>
            <p:cNvCxnSpPr>
              <a:cxnSpLocks/>
            </p:cNvCxnSpPr>
            <p:nvPr/>
          </p:nvCxnSpPr>
          <p:spPr>
            <a:xfrm flipH="1">
              <a:off x="1251415" y="3684998"/>
              <a:ext cx="695611" cy="11105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B258083-8F05-FF02-DD2C-D8174B3EFC4A}"/>
                </a:ext>
              </a:extLst>
            </p:cNvPr>
            <p:cNvCxnSpPr>
              <a:cxnSpLocks/>
            </p:cNvCxnSpPr>
            <p:nvPr/>
          </p:nvCxnSpPr>
          <p:spPr>
            <a:xfrm flipH="1">
              <a:off x="2064542" y="3741392"/>
              <a:ext cx="236455" cy="10541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BB34F56-82E2-ECF1-8D94-756389839E7B}"/>
                </a:ext>
              </a:extLst>
            </p:cNvPr>
            <p:cNvCxnSpPr>
              <a:cxnSpLocks/>
            </p:cNvCxnSpPr>
            <p:nvPr/>
          </p:nvCxnSpPr>
          <p:spPr>
            <a:xfrm>
              <a:off x="2671824" y="3726194"/>
              <a:ext cx="266513" cy="10693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1E9E15E-8721-627D-82FF-62ADAD5F8320}"/>
                </a:ext>
              </a:extLst>
            </p:cNvPr>
            <p:cNvCxnSpPr>
              <a:cxnSpLocks/>
            </p:cNvCxnSpPr>
            <p:nvPr/>
          </p:nvCxnSpPr>
          <p:spPr>
            <a:xfrm>
              <a:off x="2671824" y="3709503"/>
              <a:ext cx="678758" cy="108331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83861740-7AFE-B8CB-4644-9C927ADB6212}"/>
                </a:ext>
              </a:extLst>
            </p:cNvPr>
            <p:cNvCxnSpPr>
              <a:cxnSpLocks/>
            </p:cNvCxnSpPr>
            <p:nvPr/>
          </p:nvCxnSpPr>
          <p:spPr>
            <a:xfrm>
              <a:off x="2295776" y="3699242"/>
              <a:ext cx="210197" cy="107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C9B0D28-A1A1-3075-C2E7-9864194BA208}"/>
                </a:ext>
              </a:extLst>
            </p:cNvPr>
            <p:cNvCxnSpPr>
              <a:cxnSpLocks/>
            </p:cNvCxnSpPr>
            <p:nvPr/>
          </p:nvCxnSpPr>
          <p:spPr>
            <a:xfrm flipH="1">
              <a:off x="1604231" y="3684998"/>
              <a:ext cx="342795" cy="108992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EF910F6A-A144-0C7B-B8C4-613B9C1697B5}"/>
              </a:ext>
            </a:extLst>
          </p:cNvPr>
          <p:cNvGrpSpPr/>
          <p:nvPr/>
        </p:nvGrpSpPr>
        <p:grpSpPr>
          <a:xfrm>
            <a:off x="9339005" y="1763265"/>
            <a:ext cx="2766856" cy="1200329"/>
            <a:chOff x="9339005" y="1763265"/>
            <a:chExt cx="2766856" cy="1200329"/>
          </a:xfrm>
        </p:grpSpPr>
        <p:sp>
          <p:nvSpPr>
            <p:cNvPr id="43" name="円弧 42">
              <a:extLst>
                <a:ext uri="{FF2B5EF4-FFF2-40B4-BE49-F238E27FC236}">
                  <a16:creationId xmlns:a16="http://schemas.microsoft.com/office/drawing/2014/main" id="{827DE9D1-E25C-C3BE-2EB9-583B439C0D85}"/>
                </a:ext>
              </a:extLst>
            </p:cNvPr>
            <p:cNvSpPr/>
            <p:nvPr/>
          </p:nvSpPr>
          <p:spPr>
            <a:xfrm>
              <a:off x="9536556" y="1836542"/>
              <a:ext cx="692904"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0E54BAF-ED5A-C2DA-B41C-D7A30A65C1B5}"/>
                </a:ext>
              </a:extLst>
            </p:cNvPr>
            <p:cNvSpPr txBox="1"/>
            <p:nvPr/>
          </p:nvSpPr>
          <p:spPr>
            <a:xfrm>
              <a:off x="9908177" y="1763265"/>
              <a:ext cx="2197684" cy="1200329"/>
            </a:xfrm>
            <a:prstGeom prst="rect">
              <a:avLst/>
            </a:prstGeom>
            <a:noFill/>
            <a:ln w="28575">
              <a:solidFill>
                <a:srgbClr val="FF0000"/>
              </a:solidFill>
            </a:ln>
          </p:spPr>
          <p:txBody>
            <a:bodyPr wrap="square" rtlCol="0">
              <a:spAutoFit/>
            </a:bodyPr>
            <a:lstStyle/>
            <a:p>
              <a:pPr algn="ctr"/>
              <a:r>
                <a:rPr kumimoji="1" lang="ja-JP" altLang="en-US" dirty="0">
                  <a:solidFill>
                    <a:srgbClr val="FF0000"/>
                  </a:solidFill>
                </a:rPr>
                <a:t>１次側</a:t>
              </a:r>
              <a:endParaRPr kumimoji="1" lang="en-US" altLang="ja-JP" dirty="0">
                <a:solidFill>
                  <a:srgbClr val="FF0000"/>
                </a:solidFill>
              </a:endParaRPr>
            </a:p>
            <a:p>
              <a:pPr algn="ctr"/>
              <a:r>
                <a:rPr kumimoji="1" lang="ja-JP" altLang="en-US" dirty="0">
                  <a:solidFill>
                    <a:srgbClr val="FF0000"/>
                  </a:solidFill>
                </a:rPr>
                <a:t>圧着端子の</a:t>
              </a:r>
              <a:r>
                <a:rPr kumimoji="1" lang="en-US" altLang="ja-JP" dirty="0">
                  <a:solidFill>
                    <a:srgbClr val="FF0000"/>
                  </a:solidFill>
                </a:rPr>
                <a:t>2</a:t>
              </a:r>
              <a:r>
                <a:rPr kumimoji="1" lang="ja-JP" altLang="en-US" dirty="0">
                  <a:solidFill>
                    <a:srgbClr val="FF0000"/>
                  </a:solidFill>
                </a:rPr>
                <a:t>枚重ね／渡り配線</a:t>
              </a:r>
              <a:endParaRPr kumimoji="1" lang="en-US" altLang="ja-JP" dirty="0">
                <a:solidFill>
                  <a:srgbClr val="FF0000"/>
                </a:solidFill>
              </a:endParaRPr>
            </a:p>
            <a:p>
              <a:pPr algn="ctr"/>
              <a:r>
                <a:rPr kumimoji="1" lang="en-US" altLang="ja-JP" dirty="0">
                  <a:solidFill>
                    <a:srgbClr val="FF0000"/>
                  </a:solidFill>
                </a:rPr>
                <a:t>NG</a:t>
              </a:r>
            </a:p>
          </p:txBody>
        </p:sp>
        <p:sp>
          <p:nvSpPr>
            <p:cNvPr id="54" name="円弧 53">
              <a:extLst>
                <a:ext uri="{FF2B5EF4-FFF2-40B4-BE49-F238E27FC236}">
                  <a16:creationId xmlns:a16="http://schemas.microsoft.com/office/drawing/2014/main" id="{6E7A47A2-91B4-40B5-A3DD-419A1FC11B33}"/>
                </a:ext>
              </a:extLst>
            </p:cNvPr>
            <p:cNvSpPr/>
            <p:nvPr/>
          </p:nvSpPr>
          <p:spPr>
            <a:xfrm>
              <a:off x="9339005" y="1826751"/>
              <a:ext cx="1115285" cy="675094"/>
            </a:xfrm>
            <a:prstGeom prst="arc">
              <a:avLst>
                <a:gd name="adj1" fmla="val 10864334"/>
                <a:gd name="adj2" fmla="val 1632726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1114999A-1922-D926-4700-956E2BE8FF71}"/>
              </a:ext>
            </a:extLst>
          </p:cNvPr>
          <p:cNvGrpSpPr/>
          <p:nvPr/>
        </p:nvGrpSpPr>
        <p:grpSpPr>
          <a:xfrm>
            <a:off x="8622069" y="3163150"/>
            <a:ext cx="3347958" cy="1781390"/>
            <a:chOff x="8622069" y="3163150"/>
            <a:chExt cx="3347958" cy="1781390"/>
          </a:xfrm>
        </p:grpSpPr>
        <p:cxnSp>
          <p:nvCxnSpPr>
            <p:cNvPr id="101" name="コネクタ: カギ線 100">
              <a:extLst>
                <a:ext uri="{FF2B5EF4-FFF2-40B4-BE49-F238E27FC236}">
                  <a16:creationId xmlns:a16="http://schemas.microsoft.com/office/drawing/2014/main" id="{7EDCEF2C-C176-33DF-49BF-1919D0B9DF63}"/>
                </a:ext>
              </a:extLst>
            </p:cNvPr>
            <p:cNvCxnSpPr>
              <a:cxnSpLocks/>
              <a:stCxn id="104" idx="3"/>
              <a:endCxn id="105" idx="3"/>
            </p:cNvCxnSpPr>
            <p:nvPr/>
          </p:nvCxnSpPr>
          <p:spPr>
            <a:xfrm>
              <a:off x="9280768" y="3538386"/>
              <a:ext cx="246176" cy="1067617"/>
            </a:xfrm>
            <a:prstGeom prst="bentConnector3">
              <a:avLst>
                <a:gd name="adj1" fmla="val 192860"/>
              </a:avLst>
            </a:prstGeom>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8FFE1A1A-B051-064F-E46A-8B67778B8301}"/>
                </a:ext>
              </a:extLst>
            </p:cNvPr>
            <p:cNvSpPr txBox="1"/>
            <p:nvPr/>
          </p:nvSpPr>
          <p:spPr>
            <a:xfrm>
              <a:off x="9893489" y="3793363"/>
              <a:ext cx="2076538" cy="523220"/>
            </a:xfrm>
            <a:prstGeom prst="rect">
              <a:avLst/>
            </a:prstGeom>
            <a:noFill/>
          </p:spPr>
          <p:txBody>
            <a:bodyPr wrap="square" rtlCol="0">
              <a:spAutoFit/>
            </a:bodyPr>
            <a:lstStyle/>
            <a:p>
              <a:r>
                <a:rPr kumimoji="1" lang="ja-JP" altLang="en-US" sz="1400" dirty="0"/>
                <a:t>分岐数が足りない場合には適切な</a:t>
              </a:r>
              <a:r>
                <a:rPr kumimoji="1" lang="en-US" altLang="ja-JP" sz="1400" dirty="0"/>
                <a:t>CB+TB</a:t>
              </a:r>
              <a:r>
                <a:rPr kumimoji="1" lang="ja-JP" altLang="en-US" sz="1400" dirty="0"/>
                <a:t>追加</a:t>
              </a:r>
            </a:p>
          </p:txBody>
        </p:sp>
        <p:pic>
          <p:nvPicPr>
            <p:cNvPr id="104" name="図 103">
              <a:extLst>
                <a:ext uri="{FF2B5EF4-FFF2-40B4-BE49-F238E27FC236}">
                  <a16:creationId xmlns:a16="http://schemas.microsoft.com/office/drawing/2014/main" id="{99BB92BD-30DF-B1FC-30FA-FCEB042405E8}"/>
                </a:ext>
              </a:extLst>
            </p:cNvPr>
            <p:cNvPicPr>
              <a:picLocks noChangeAspect="1"/>
            </p:cNvPicPr>
            <p:nvPr/>
          </p:nvPicPr>
          <p:blipFill>
            <a:blip r:embed="rId5"/>
            <a:stretch>
              <a:fillRect/>
            </a:stretch>
          </p:blipFill>
          <p:spPr>
            <a:xfrm>
              <a:off x="8856588" y="3163150"/>
              <a:ext cx="424180" cy="750472"/>
            </a:xfrm>
            <a:prstGeom prst="rect">
              <a:avLst/>
            </a:prstGeom>
          </p:spPr>
        </p:pic>
        <p:pic>
          <p:nvPicPr>
            <p:cNvPr id="105" name="図 104">
              <a:extLst>
                <a:ext uri="{FF2B5EF4-FFF2-40B4-BE49-F238E27FC236}">
                  <a16:creationId xmlns:a16="http://schemas.microsoft.com/office/drawing/2014/main" id="{820B1610-EA46-5BC4-2853-772092C13E1B}"/>
                </a:ext>
              </a:extLst>
            </p:cNvPr>
            <p:cNvPicPr>
              <a:picLocks noChangeAspect="1"/>
            </p:cNvPicPr>
            <p:nvPr/>
          </p:nvPicPr>
          <p:blipFill>
            <a:blip r:embed="rId6"/>
            <a:stretch>
              <a:fillRect/>
            </a:stretch>
          </p:blipFill>
          <p:spPr>
            <a:xfrm>
              <a:off x="8622069" y="4267466"/>
              <a:ext cx="904875" cy="677074"/>
            </a:xfrm>
            <a:prstGeom prst="rect">
              <a:avLst/>
            </a:prstGeom>
          </p:spPr>
        </p:pic>
        <p:cxnSp>
          <p:nvCxnSpPr>
            <p:cNvPr id="106" name="直線コネクタ 105">
              <a:extLst>
                <a:ext uri="{FF2B5EF4-FFF2-40B4-BE49-F238E27FC236}">
                  <a16:creationId xmlns:a16="http://schemas.microsoft.com/office/drawing/2014/main" id="{E24F3E4E-84F6-70BF-6B0D-C87C15DB6885}"/>
                </a:ext>
              </a:extLst>
            </p:cNvPr>
            <p:cNvCxnSpPr>
              <a:cxnSpLocks/>
            </p:cNvCxnSpPr>
            <p:nvPr/>
          </p:nvCxnSpPr>
          <p:spPr>
            <a:xfrm flipH="1">
              <a:off x="8784740" y="3847114"/>
              <a:ext cx="17169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9C7B03AF-0C6B-F980-D1E4-DFE9683DE1AB}"/>
                </a:ext>
              </a:extLst>
            </p:cNvPr>
            <p:cNvCxnSpPr>
              <a:cxnSpLocks/>
            </p:cNvCxnSpPr>
            <p:nvPr/>
          </p:nvCxnSpPr>
          <p:spPr>
            <a:xfrm>
              <a:off x="9223133" y="3834740"/>
              <a:ext cx="129483" cy="580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B59B52F-60B0-13D8-C7E5-E6CF6BAACA32}"/>
                </a:ext>
              </a:extLst>
            </p:cNvPr>
            <p:cNvCxnSpPr>
              <a:cxnSpLocks/>
            </p:cNvCxnSpPr>
            <p:nvPr/>
          </p:nvCxnSpPr>
          <p:spPr>
            <a:xfrm>
              <a:off x="9061285" y="3848873"/>
              <a:ext cx="3697" cy="610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直線コネクタ 94">
            <a:extLst>
              <a:ext uri="{FF2B5EF4-FFF2-40B4-BE49-F238E27FC236}">
                <a16:creationId xmlns:a16="http://schemas.microsoft.com/office/drawing/2014/main" id="{EF09B76F-284D-7967-F929-C1D8CF871642}"/>
              </a:ext>
            </a:extLst>
          </p:cNvPr>
          <p:cNvCxnSpPr>
            <a:cxnSpLocks/>
          </p:cNvCxnSpPr>
          <p:nvPr/>
        </p:nvCxnSpPr>
        <p:spPr>
          <a:xfrm>
            <a:off x="8444343" y="2566768"/>
            <a:ext cx="501345" cy="65901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7E3853D-9F5F-137E-6559-FC5C89DEEBAE}"/>
              </a:ext>
            </a:extLst>
          </p:cNvPr>
          <p:cNvCxnSpPr>
            <a:cxnSpLocks/>
          </p:cNvCxnSpPr>
          <p:nvPr/>
        </p:nvCxnSpPr>
        <p:spPr>
          <a:xfrm flipH="1" flipV="1">
            <a:off x="8885374" y="2521031"/>
            <a:ext cx="183304" cy="75368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C047CCC1-30E2-A574-96F0-2405700FA13D}"/>
              </a:ext>
            </a:extLst>
          </p:cNvPr>
          <p:cNvCxnSpPr>
            <a:cxnSpLocks/>
          </p:cNvCxnSpPr>
          <p:nvPr/>
        </p:nvCxnSpPr>
        <p:spPr>
          <a:xfrm flipH="1">
            <a:off x="9175984" y="2564869"/>
            <a:ext cx="140581" cy="70854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19D7BDDC-A455-585F-6CC9-23D4A415926D}"/>
              </a:ext>
            </a:extLst>
          </p:cNvPr>
          <p:cNvGrpSpPr/>
          <p:nvPr/>
        </p:nvGrpSpPr>
        <p:grpSpPr>
          <a:xfrm>
            <a:off x="2287755" y="1795370"/>
            <a:ext cx="5538326" cy="1349021"/>
            <a:chOff x="2287755" y="1795370"/>
            <a:chExt cx="5538326" cy="1349021"/>
          </a:xfrm>
        </p:grpSpPr>
        <p:sp>
          <p:nvSpPr>
            <p:cNvPr id="10" name="テキスト ボックス 9">
              <a:extLst>
                <a:ext uri="{FF2B5EF4-FFF2-40B4-BE49-F238E27FC236}">
                  <a16:creationId xmlns:a16="http://schemas.microsoft.com/office/drawing/2014/main" id="{F1F169B0-7D6E-3DD9-D82F-8CB6DE96FBD9}"/>
                </a:ext>
              </a:extLst>
            </p:cNvPr>
            <p:cNvSpPr txBox="1"/>
            <p:nvPr/>
          </p:nvSpPr>
          <p:spPr>
            <a:xfrm>
              <a:off x="3181861" y="1795370"/>
              <a:ext cx="4644220" cy="923330"/>
            </a:xfrm>
            <a:prstGeom prst="rect">
              <a:avLst/>
            </a:prstGeom>
            <a:noFill/>
            <a:ln w="28575">
              <a:solidFill>
                <a:srgbClr val="0070C0"/>
              </a:solidFill>
            </a:ln>
          </p:spPr>
          <p:txBody>
            <a:bodyPr wrap="square" rtlCol="0">
              <a:spAutoFit/>
            </a:bodyPr>
            <a:lstStyle/>
            <a:p>
              <a:r>
                <a:rPr kumimoji="1" lang="en-US" altLang="ja-JP" dirty="0">
                  <a:solidFill>
                    <a:srgbClr val="0070C0"/>
                  </a:solidFill>
                </a:rPr>
                <a:t>IN</a:t>
              </a:r>
              <a:r>
                <a:rPr kumimoji="1" lang="ja-JP" altLang="en-US" dirty="0">
                  <a:solidFill>
                    <a:srgbClr val="0070C0"/>
                  </a:solidFill>
                </a:rPr>
                <a:t>側電線：</a:t>
              </a:r>
              <a:r>
                <a:rPr kumimoji="1" lang="en-US" altLang="ja-JP" dirty="0">
                  <a:solidFill>
                    <a:srgbClr val="0070C0"/>
                  </a:solidFill>
                </a:rPr>
                <a:t>3/0AWG×2</a:t>
              </a:r>
              <a:r>
                <a:rPr kumimoji="1" lang="ja-JP" altLang="en-US" dirty="0">
                  <a:solidFill>
                    <a:srgbClr val="0070C0"/>
                  </a:solidFill>
                </a:rPr>
                <a:t>本</a:t>
              </a:r>
              <a:endParaRPr kumimoji="1" lang="en-US" altLang="ja-JP" dirty="0">
                <a:solidFill>
                  <a:srgbClr val="0070C0"/>
                </a:solidFill>
              </a:endParaRPr>
            </a:p>
            <a:p>
              <a:r>
                <a:rPr lang="ja-JP" altLang="en-US" dirty="0">
                  <a:solidFill>
                    <a:srgbClr val="0070C0"/>
                  </a:solidFill>
                </a:rPr>
                <a:t>　　　</a:t>
              </a:r>
              <a:endParaRPr lang="en-US" altLang="ja-JP" dirty="0">
                <a:solidFill>
                  <a:srgbClr val="0070C0"/>
                </a:solidFill>
              </a:endParaRPr>
            </a:p>
            <a:p>
              <a:endParaRPr kumimoji="1" lang="ja-JP" altLang="en-US" dirty="0">
                <a:solidFill>
                  <a:srgbClr val="0070C0"/>
                </a:solidFill>
              </a:endParaRPr>
            </a:p>
          </p:txBody>
        </p:sp>
        <p:cxnSp>
          <p:nvCxnSpPr>
            <p:cNvPr id="13" name="コネクタ: カギ線 12">
              <a:extLst>
                <a:ext uri="{FF2B5EF4-FFF2-40B4-BE49-F238E27FC236}">
                  <a16:creationId xmlns:a16="http://schemas.microsoft.com/office/drawing/2014/main" id="{945ED3D8-09CA-7072-87B0-6E7790D44E4D}"/>
                </a:ext>
              </a:extLst>
            </p:cNvPr>
            <p:cNvCxnSpPr>
              <a:cxnSpLocks/>
              <a:stCxn id="10" idx="2"/>
            </p:cNvCxnSpPr>
            <p:nvPr/>
          </p:nvCxnSpPr>
          <p:spPr>
            <a:xfrm rot="5400000">
              <a:off x="3683018" y="1323437"/>
              <a:ext cx="425691" cy="3216217"/>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27495A65-6AC4-DCA9-656C-6D9376B07C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8534" y="1839099"/>
            <a:ext cx="1114496" cy="835872"/>
          </a:xfrm>
          <a:prstGeom prst="rect">
            <a:avLst/>
          </a:prstGeom>
        </p:spPr>
      </p:pic>
      <p:grpSp>
        <p:nvGrpSpPr>
          <p:cNvPr id="19" name="グループ化 18">
            <a:extLst>
              <a:ext uri="{FF2B5EF4-FFF2-40B4-BE49-F238E27FC236}">
                <a16:creationId xmlns:a16="http://schemas.microsoft.com/office/drawing/2014/main" id="{646CD9C4-D0AA-56C0-C2EA-7ADE54A6B73D}"/>
              </a:ext>
            </a:extLst>
          </p:cNvPr>
          <p:cNvGrpSpPr/>
          <p:nvPr/>
        </p:nvGrpSpPr>
        <p:grpSpPr>
          <a:xfrm>
            <a:off x="406400" y="4428071"/>
            <a:ext cx="3926876" cy="2318193"/>
            <a:chOff x="406400" y="4428071"/>
            <a:chExt cx="3926876" cy="2318193"/>
          </a:xfrm>
        </p:grpSpPr>
        <p:sp>
          <p:nvSpPr>
            <p:cNvPr id="8" name="テキスト ボックス 7">
              <a:extLst>
                <a:ext uri="{FF2B5EF4-FFF2-40B4-BE49-F238E27FC236}">
                  <a16:creationId xmlns:a16="http://schemas.microsoft.com/office/drawing/2014/main" id="{E93D8CCA-9871-3A95-DCFA-E0B81A6E7BE8}"/>
                </a:ext>
              </a:extLst>
            </p:cNvPr>
            <p:cNvSpPr txBox="1"/>
            <p:nvPr/>
          </p:nvSpPr>
          <p:spPr>
            <a:xfrm>
              <a:off x="408804" y="5422825"/>
              <a:ext cx="3924472" cy="1323439"/>
            </a:xfrm>
            <a:prstGeom prst="rect">
              <a:avLst/>
            </a:prstGeom>
            <a:noFill/>
            <a:ln w="28575">
              <a:solidFill>
                <a:srgbClr val="0070C0"/>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2000" dirty="0">
                  <a:solidFill>
                    <a:srgbClr val="0070C0"/>
                  </a:solidFill>
                </a:rPr>
                <a:t>OUT</a:t>
              </a:r>
              <a:r>
                <a:rPr kumimoji="1" lang="ja-JP" altLang="en-US" sz="2000" dirty="0">
                  <a:solidFill>
                    <a:srgbClr val="0070C0"/>
                  </a:solidFill>
                </a:rPr>
                <a:t>側電線範囲</a:t>
              </a:r>
              <a:r>
                <a:rPr kumimoji="1" lang="en-US" altLang="ja-JP" sz="2000" dirty="0">
                  <a:solidFill>
                    <a:srgbClr val="0070C0"/>
                  </a:solidFill>
                </a:rPr>
                <a:t>:4</a:t>
              </a:r>
              <a:r>
                <a:rPr lang="en-US" altLang="ja-JP" sz="2000" dirty="0">
                  <a:solidFill>
                    <a:srgbClr val="0070C0"/>
                  </a:solidFill>
                </a:rPr>
                <a:t>AWG</a:t>
              </a:r>
              <a:r>
                <a:rPr kumimoji="1" lang="en-US" altLang="ja-JP" sz="2000" dirty="0">
                  <a:solidFill>
                    <a:srgbClr val="0070C0"/>
                  </a:solidFill>
                </a:rPr>
                <a:t>-1/0AWG</a:t>
              </a:r>
            </a:p>
            <a:p>
              <a:r>
                <a:rPr kumimoji="1" lang="ja-JP" altLang="en-US" sz="2000" dirty="0">
                  <a:solidFill>
                    <a:srgbClr val="0070C0"/>
                  </a:solidFill>
                </a:rPr>
                <a:t>（圧着端子の</a:t>
              </a:r>
              <a:r>
                <a:rPr kumimoji="1" lang="en-US" altLang="ja-JP" sz="2000" dirty="0">
                  <a:solidFill>
                    <a:srgbClr val="0070C0"/>
                  </a:solidFill>
                </a:rPr>
                <a:t>2</a:t>
              </a:r>
              <a:r>
                <a:rPr kumimoji="1" lang="ja-JP" altLang="en-US" sz="2000" dirty="0">
                  <a:solidFill>
                    <a:srgbClr val="0070C0"/>
                  </a:solidFill>
                </a:rPr>
                <a:t>枚重ね不可）</a:t>
              </a:r>
              <a:endParaRPr kumimoji="1" lang="en-US" altLang="ja-JP" sz="2000" dirty="0">
                <a:solidFill>
                  <a:srgbClr val="0070C0"/>
                </a:solidFill>
              </a:endParaRPr>
            </a:p>
            <a:p>
              <a:r>
                <a:rPr kumimoji="1" lang="ja-JP" altLang="en-US" sz="2000" dirty="0">
                  <a:solidFill>
                    <a:srgbClr val="0070C0"/>
                  </a:solidFill>
                </a:rPr>
                <a:t>最大</a:t>
              </a:r>
              <a:r>
                <a:rPr kumimoji="1" lang="en-US" altLang="ja-JP" sz="2000" dirty="0">
                  <a:solidFill>
                    <a:srgbClr val="0070C0"/>
                  </a:solidFill>
                </a:rPr>
                <a:t>5</a:t>
              </a:r>
              <a:r>
                <a:rPr kumimoji="1" lang="ja-JP" altLang="en-US" sz="2000" dirty="0">
                  <a:solidFill>
                    <a:srgbClr val="0070C0"/>
                  </a:solidFill>
                </a:rPr>
                <a:t>分岐　</a:t>
              </a:r>
              <a:r>
                <a:rPr kumimoji="1" lang="en-US" altLang="ja-JP" sz="2000" dirty="0">
                  <a:solidFill>
                    <a:srgbClr val="0070C0"/>
                  </a:solidFill>
                </a:rPr>
                <a:t>SCCR35kA</a:t>
              </a:r>
            </a:p>
            <a:p>
              <a:r>
                <a:rPr kumimoji="1" lang="ja-JP" altLang="en-US" sz="2000" dirty="0">
                  <a:solidFill>
                    <a:srgbClr val="0070C0"/>
                  </a:solidFill>
                </a:rPr>
                <a:t>最大</a:t>
              </a:r>
              <a:r>
                <a:rPr kumimoji="1" lang="en-US" altLang="ja-JP" sz="2000" dirty="0">
                  <a:solidFill>
                    <a:srgbClr val="0070C0"/>
                  </a:solidFill>
                </a:rPr>
                <a:t>10</a:t>
              </a:r>
              <a:r>
                <a:rPr kumimoji="1" lang="ja-JP" altLang="en-US" sz="2000" dirty="0">
                  <a:solidFill>
                    <a:srgbClr val="0070C0"/>
                  </a:solidFill>
                </a:rPr>
                <a:t>分岐　</a:t>
              </a:r>
              <a:r>
                <a:rPr kumimoji="1" lang="en-US" altLang="ja-JP" sz="2000" dirty="0">
                  <a:solidFill>
                    <a:srgbClr val="0070C0"/>
                  </a:solidFill>
                </a:rPr>
                <a:t>SCCR10kA</a:t>
              </a:r>
            </a:p>
          </p:txBody>
        </p:sp>
        <p:cxnSp>
          <p:nvCxnSpPr>
            <p:cNvPr id="21" name="コネクタ: カギ線 20">
              <a:extLst>
                <a:ext uri="{FF2B5EF4-FFF2-40B4-BE49-F238E27FC236}">
                  <a16:creationId xmlns:a16="http://schemas.microsoft.com/office/drawing/2014/main" id="{5E2BEADF-0631-8A14-79CF-23F33B6EC35D}"/>
                </a:ext>
              </a:extLst>
            </p:cNvPr>
            <p:cNvCxnSpPr>
              <a:cxnSpLocks/>
              <a:stCxn id="8" idx="0"/>
              <a:endCxn id="55" idx="2"/>
            </p:cNvCxnSpPr>
            <p:nvPr/>
          </p:nvCxnSpPr>
          <p:spPr>
            <a:xfrm rot="16200000" flipV="1">
              <a:off x="1967433" y="5019217"/>
              <a:ext cx="312273" cy="49494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4E5C9427-403A-525A-4875-650A985AD3BF}"/>
                </a:ext>
              </a:extLst>
            </p:cNvPr>
            <p:cNvSpPr/>
            <p:nvPr/>
          </p:nvSpPr>
          <p:spPr>
            <a:xfrm>
              <a:off x="406400" y="4428071"/>
              <a:ext cx="2939393" cy="682481"/>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15">
            <a:extLst>
              <a:ext uri="{FF2B5EF4-FFF2-40B4-BE49-F238E27FC236}">
                <a16:creationId xmlns:a16="http://schemas.microsoft.com/office/drawing/2014/main" id="{91AB46D8-8359-F485-178D-8436088C4F7F}"/>
              </a:ext>
            </a:extLst>
          </p:cNvPr>
          <p:cNvSpPr>
            <a:spLocks noGrp="1"/>
          </p:cNvSpPr>
          <p:nvPr>
            <p:ph type="sldNum" sz="quarter" idx="12"/>
          </p:nvPr>
        </p:nvSpPr>
        <p:spPr/>
        <p:txBody>
          <a:bodyPr/>
          <a:lstStyle/>
          <a:p>
            <a:fld id="{E7784300-A231-4CE8-BF2A-B73085566916}" type="slidenum">
              <a:rPr kumimoji="1" lang="ja-JP" altLang="en-US" smtClean="0"/>
              <a:t>64</a:t>
            </a:fld>
            <a:r>
              <a:rPr kumimoji="1" lang="ja-JP" altLang="en-US"/>
              <a:t>ページ</a:t>
            </a:r>
            <a:endParaRPr kumimoji="1" lang="ja-JP" altLang="en-US" dirty="0"/>
          </a:p>
        </p:txBody>
      </p:sp>
    </p:spTree>
    <p:extLst>
      <p:ext uri="{BB962C8B-B14F-4D97-AF65-F5344CB8AC3E}">
        <p14:creationId xmlns:p14="http://schemas.microsoft.com/office/powerpoint/2010/main" val="916478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F4220-721D-CEA6-647C-1FBE1F97516B}"/>
              </a:ext>
            </a:extLst>
          </p:cNvPr>
          <p:cNvSpPr>
            <a:spLocks noGrp="1"/>
          </p:cNvSpPr>
          <p:nvPr>
            <p:ph type="title"/>
          </p:nvPr>
        </p:nvSpPr>
        <p:spPr>
          <a:xfrm>
            <a:off x="838200" y="136525"/>
            <a:ext cx="10515600" cy="520701"/>
          </a:xfrm>
        </p:spPr>
        <p:txBody>
          <a:bodyPr>
            <a:normAutofit/>
          </a:bodyPr>
          <a:lstStyle/>
          <a:p>
            <a:r>
              <a:rPr kumimoji="1" lang="en-US" altLang="ja-JP" sz="2800" dirty="0"/>
              <a:t>OTP-</a:t>
            </a:r>
            <a:r>
              <a:rPr lang="en-US" altLang="ja-JP" sz="2800" dirty="0"/>
              <a:t>7</a:t>
            </a:r>
            <a:r>
              <a:rPr kumimoji="1" lang="en-US" altLang="ja-JP" sz="2800" dirty="0"/>
              <a:t>000</a:t>
            </a:r>
            <a:r>
              <a:rPr kumimoji="1" lang="ja-JP" altLang="en-US" sz="2800" dirty="0"/>
              <a:t>シリーズとコンビネーション</a:t>
            </a:r>
          </a:p>
        </p:txBody>
      </p:sp>
      <p:graphicFrame>
        <p:nvGraphicFramePr>
          <p:cNvPr id="10" name="表 9">
            <a:extLst>
              <a:ext uri="{FF2B5EF4-FFF2-40B4-BE49-F238E27FC236}">
                <a16:creationId xmlns:a16="http://schemas.microsoft.com/office/drawing/2014/main" id="{20BA794F-11DA-9C44-D0F8-B739A53E15AA}"/>
              </a:ext>
            </a:extLst>
          </p:cNvPr>
          <p:cNvGraphicFramePr>
            <a:graphicFrameLocks noGrp="1"/>
          </p:cNvGraphicFramePr>
          <p:nvPr>
            <p:extLst>
              <p:ext uri="{D42A27DB-BD31-4B8C-83A1-F6EECF244321}">
                <p14:modId xmlns:p14="http://schemas.microsoft.com/office/powerpoint/2010/main" val="1325671652"/>
              </p:ext>
            </p:extLst>
          </p:nvPr>
        </p:nvGraphicFramePr>
        <p:xfrm>
          <a:off x="838201" y="2165191"/>
          <a:ext cx="10659492" cy="1793450"/>
        </p:xfrm>
        <a:graphic>
          <a:graphicData uri="http://schemas.openxmlformats.org/drawingml/2006/table">
            <a:tbl>
              <a:tblPr/>
              <a:tblGrid>
                <a:gridCol w="3273919">
                  <a:extLst>
                    <a:ext uri="{9D8B030D-6E8A-4147-A177-3AD203B41FA5}">
                      <a16:colId xmlns:a16="http://schemas.microsoft.com/office/drawing/2014/main" val="4237252924"/>
                    </a:ext>
                  </a:extLst>
                </a:gridCol>
                <a:gridCol w="1050035">
                  <a:extLst>
                    <a:ext uri="{9D8B030D-6E8A-4147-A177-3AD203B41FA5}">
                      <a16:colId xmlns:a16="http://schemas.microsoft.com/office/drawing/2014/main" val="3384502341"/>
                    </a:ext>
                  </a:extLst>
                </a:gridCol>
                <a:gridCol w="1337999">
                  <a:extLst>
                    <a:ext uri="{9D8B030D-6E8A-4147-A177-3AD203B41FA5}">
                      <a16:colId xmlns:a16="http://schemas.microsoft.com/office/drawing/2014/main" val="1584158335"/>
                    </a:ext>
                  </a:extLst>
                </a:gridCol>
                <a:gridCol w="1694734">
                  <a:extLst>
                    <a:ext uri="{9D8B030D-6E8A-4147-A177-3AD203B41FA5}">
                      <a16:colId xmlns:a16="http://schemas.microsoft.com/office/drawing/2014/main" val="1216373487"/>
                    </a:ext>
                  </a:extLst>
                </a:gridCol>
                <a:gridCol w="1222905">
                  <a:extLst>
                    <a:ext uri="{9D8B030D-6E8A-4147-A177-3AD203B41FA5}">
                      <a16:colId xmlns:a16="http://schemas.microsoft.com/office/drawing/2014/main" val="925758449"/>
                    </a:ext>
                  </a:extLst>
                </a:gridCol>
                <a:gridCol w="693300">
                  <a:extLst>
                    <a:ext uri="{9D8B030D-6E8A-4147-A177-3AD203B41FA5}">
                      <a16:colId xmlns:a16="http://schemas.microsoft.com/office/drawing/2014/main" val="3073030738"/>
                    </a:ext>
                  </a:extLst>
                </a:gridCol>
                <a:gridCol w="693300">
                  <a:extLst>
                    <a:ext uri="{9D8B030D-6E8A-4147-A177-3AD203B41FA5}">
                      <a16:colId xmlns:a16="http://schemas.microsoft.com/office/drawing/2014/main" val="2245362814"/>
                    </a:ext>
                  </a:extLst>
                </a:gridCol>
                <a:gridCol w="693300">
                  <a:extLst>
                    <a:ext uri="{9D8B030D-6E8A-4147-A177-3AD203B41FA5}">
                      <a16:colId xmlns:a16="http://schemas.microsoft.com/office/drawing/2014/main" val="3714419919"/>
                    </a:ext>
                  </a:extLst>
                </a:gridCol>
              </a:tblGrid>
              <a:tr h="244739">
                <a:tc rowSpan="6">
                  <a:txBody>
                    <a:bodyPr/>
                    <a:lstStyle/>
                    <a:p>
                      <a:pPr algn="l" fontAlgn="t"/>
                      <a:r>
                        <a:rPr lang="en-US" sz="1100" b="0" i="0" u="none" strike="noStrike">
                          <a:solidFill>
                            <a:srgbClr val="3E3F3A"/>
                          </a:solidFill>
                          <a:effectLst/>
                          <a:latin typeface="Segoe UI" panose="020B0502040204020203" pitchFamily="34" charset="0"/>
                          <a:ea typeface="游ゴシック" panose="020B0400000000000000" pitchFamily="50" charset="-128"/>
                        </a:rPr>
                        <a:t>OTP-7000, may be followed by -xP, may be followed by -SCCR</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NF-SKW3400B</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480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5246239"/>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61218363"/>
                  </a:ext>
                </a:extLst>
              </a:tr>
              <a:tr h="244739">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(2)1/0 - 3,</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tc rowSpan="2">
                  <a:txBody>
                    <a:bodyPr/>
                    <a:lstStyle/>
                    <a:p>
                      <a:pPr algn="r" fontAlgn="t"/>
                      <a:r>
                        <a:rPr lang="ja-JP" altLang="en-US" sz="1100" b="0" i="0" u="none" strike="noStrike">
                          <a:solidFill>
                            <a:srgbClr val="3E3F3A"/>
                          </a:solidFill>
                          <a:effectLst/>
                          <a:latin typeface="Segoe UI" panose="020B0502040204020203" pitchFamily="34" charset="0"/>
                          <a:ea typeface="游ゴシック" panose="020B0400000000000000" pitchFamily="50" charset="-128"/>
                        </a:rPr>
                        <a:t>　</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632526957"/>
                  </a:ext>
                </a:extLst>
              </a:tr>
              <a:tr h="254529">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DDDDDD"/>
                      </a:solidFill>
                      <a:prstDash val="solid"/>
                      <a:round/>
                      <a:headEnd type="none" w="med" len="med"/>
                      <a:tailEnd type="none" w="med" len="med"/>
                    </a:lnB>
                    <a:solidFill>
                      <a:srgbClr val="FBFBFB"/>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76289050"/>
                  </a:ext>
                </a:extLst>
              </a:tr>
              <a:tr h="354383">
                <a:tc vMerge="1">
                  <a:txBody>
                    <a:bodyPr/>
                    <a:lstStyle/>
                    <a:p>
                      <a:endParaRPr kumimoji="1" lang="ja-JP" altLang="en-US"/>
                    </a:p>
                  </a:txBody>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(2)3/0,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1/0, 4, 4,</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Mitsubishi Electric Corp</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NF400-SWU3400,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a:noFill/>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35,000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fontAlgn="t"/>
                      <a:r>
                        <a:rPr lang="en-US" altLang="ja-JP" sz="1100" b="0" i="0" u="none" strike="noStrike">
                          <a:solidFill>
                            <a:srgbClr val="3E3F3A"/>
                          </a:solidFill>
                          <a:effectLst/>
                          <a:latin typeface="Segoe UI" panose="020B0502040204020203" pitchFamily="34" charset="0"/>
                          <a:ea typeface="游ゴシック" panose="020B0400000000000000" pitchFamily="50" charset="-128"/>
                        </a:rPr>
                        <a:t>240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008133"/>
                  </a:ext>
                </a:extLst>
              </a:tr>
              <a:tr h="440531">
                <a:tc vMerge="1">
                  <a:txBody>
                    <a:bodyPr/>
                    <a:lstStyle/>
                    <a:p>
                      <a:endParaRPr kumimoji="1" lang="ja-JP" altLang="en-US"/>
                    </a:p>
                  </a:txBody>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100" b="0" i="0" u="none" strike="noStrike">
                          <a:solidFill>
                            <a:srgbClr val="3E3F3A"/>
                          </a:solidFill>
                          <a:effectLst/>
                          <a:latin typeface="Segoe UI" panose="020B0502040204020203" pitchFamily="34" charset="0"/>
                          <a:ea typeface="游ゴシック" panose="020B0400000000000000" pitchFamily="50" charset="-128"/>
                        </a:rPr>
                        <a:t>4, Prepared</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r" fontAlgn="t"/>
                      <a:r>
                        <a:rPr lang="en-US" sz="1100" b="0" i="0" u="none" strike="noStrike" dirty="0">
                          <a:solidFill>
                            <a:srgbClr val="3E3F3A"/>
                          </a:solidFill>
                          <a:effectLst/>
                          <a:latin typeface="Segoe UI" panose="020B0502040204020203" pitchFamily="34" charset="0"/>
                          <a:ea typeface="游ゴシック" panose="020B0400000000000000" pitchFamily="50" charset="-128"/>
                        </a:rPr>
                        <a:t>NV400-SWU3400</a:t>
                      </a:r>
                    </a:p>
                  </a:txBody>
                  <a:tcPr marL="9525" marR="9525" marT="9525" marB="0">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184210087"/>
                  </a:ext>
                </a:extLst>
              </a:tr>
            </a:tbl>
          </a:graphicData>
        </a:graphic>
      </p:graphicFrame>
      <p:sp>
        <p:nvSpPr>
          <p:cNvPr id="11" name="テキスト ボックス 10">
            <a:extLst>
              <a:ext uri="{FF2B5EF4-FFF2-40B4-BE49-F238E27FC236}">
                <a16:creationId xmlns:a16="http://schemas.microsoft.com/office/drawing/2014/main" id="{F3ED651C-3DA4-A654-B41F-2AA265242CD8}"/>
              </a:ext>
            </a:extLst>
          </p:cNvPr>
          <p:cNvSpPr txBox="1"/>
          <p:nvPr/>
        </p:nvSpPr>
        <p:spPr>
          <a:xfrm>
            <a:off x="4038600" y="1683903"/>
            <a:ext cx="7459093" cy="369332"/>
          </a:xfrm>
          <a:prstGeom prst="rect">
            <a:avLst/>
          </a:prstGeom>
          <a:noFill/>
        </p:spPr>
        <p:txBody>
          <a:bodyPr wrap="none" rtlCol="0">
            <a:spAutoFit/>
          </a:bodyPr>
          <a:lstStyle/>
          <a:p>
            <a:r>
              <a:rPr kumimoji="1" lang="en-US" altLang="ja-JP" dirty="0"/>
              <a:t>Line </a:t>
            </a:r>
            <a:r>
              <a:rPr kumimoji="1" lang="ja-JP" altLang="en-US" dirty="0"/>
              <a:t>　</a:t>
            </a:r>
            <a:r>
              <a:rPr kumimoji="1" lang="en-US" altLang="ja-JP" dirty="0"/>
              <a:t>     Load             </a:t>
            </a:r>
            <a:r>
              <a:rPr kumimoji="1" lang="en-US" altLang="ja-JP" dirty="0" err="1"/>
              <a:t>Mft</a:t>
            </a:r>
            <a:r>
              <a:rPr kumimoji="1" lang="en-US" altLang="ja-JP" dirty="0"/>
              <a:t>                     Type           </a:t>
            </a:r>
            <a:r>
              <a:rPr kumimoji="1" lang="en-US" altLang="ja-JP" sz="1000" dirty="0"/>
              <a:t>Amp      </a:t>
            </a:r>
            <a:r>
              <a:rPr kumimoji="1" lang="ja-JP" altLang="en-US" sz="1000" dirty="0"/>
              <a:t>　</a:t>
            </a:r>
            <a:r>
              <a:rPr kumimoji="1" lang="en-US" altLang="ja-JP" sz="1000" dirty="0"/>
              <a:t> </a:t>
            </a:r>
            <a:r>
              <a:rPr kumimoji="1" lang="en-US" altLang="ja-JP" sz="1000" dirty="0" err="1"/>
              <a:t>Sym</a:t>
            </a:r>
            <a:r>
              <a:rPr kumimoji="1" lang="en-US" altLang="ja-JP" sz="1000" dirty="0"/>
              <a:t> A      </a:t>
            </a:r>
            <a:r>
              <a:rPr kumimoji="1" lang="ja-JP" altLang="en-US" sz="1000" dirty="0"/>
              <a:t>　　</a:t>
            </a:r>
            <a:r>
              <a:rPr kumimoji="1" lang="en-US" altLang="ja-JP" sz="1000" dirty="0"/>
              <a:t>Volts</a:t>
            </a:r>
            <a:endParaRPr kumimoji="1" lang="ja-JP" altLang="en-US" sz="1000" dirty="0"/>
          </a:p>
        </p:txBody>
      </p:sp>
      <p:sp>
        <p:nvSpPr>
          <p:cNvPr id="8" name="正方形/長方形 7">
            <a:extLst>
              <a:ext uri="{FF2B5EF4-FFF2-40B4-BE49-F238E27FC236}">
                <a16:creationId xmlns:a16="http://schemas.microsoft.com/office/drawing/2014/main" id="{A34E3D25-6E78-7920-C9E3-1F40D0984037}"/>
              </a:ext>
            </a:extLst>
          </p:cNvPr>
          <p:cNvSpPr/>
          <p:nvPr/>
        </p:nvSpPr>
        <p:spPr>
          <a:xfrm>
            <a:off x="3861131" y="3136604"/>
            <a:ext cx="7771032" cy="8817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2D315003-BA29-0802-1421-79A14C7E268F}"/>
              </a:ext>
            </a:extLst>
          </p:cNvPr>
          <p:cNvSpPr>
            <a:spLocks noGrp="1"/>
          </p:cNvSpPr>
          <p:nvPr>
            <p:ph type="sldNum" sz="quarter" idx="12"/>
          </p:nvPr>
        </p:nvSpPr>
        <p:spPr/>
        <p:txBody>
          <a:bodyPr/>
          <a:lstStyle/>
          <a:p>
            <a:fld id="{E7784300-A231-4CE8-BF2A-B73085566916}" type="slidenum">
              <a:rPr kumimoji="1" lang="ja-JP" altLang="en-US" smtClean="0"/>
              <a:t>65</a:t>
            </a:fld>
            <a:r>
              <a:rPr kumimoji="1" lang="ja-JP" altLang="en-US"/>
              <a:t>ページ</a:t>
            </a:r>
            <a:endParaRPr kumimoji="1" lang="ja-JP" altLang="en-US" dirty="0"/>
          </a:p>
        </p:txBody>
      </p:sp>
    </p:spTree>
    <p:extLst>
      <p:ext uri="{BB962C8B-B14F-4D97-AF65-F5344CB8AC3E}">
        <p14:creationId xmlns:p14="http://schemas.microsoft.com/office/powerpoint/2010/main" val="15385310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136525"/>
            <a:ext cx="10515600" cy="514595"/>
          </a:xfrm>
        </p:spPr>
        <p:txBody>
          <a:bodyPr>
            <a:normAutofit/>
          </a:bodyPr>
          <a:lstStyle/>
          <a:p>
            <a:r>
              <a:rPr kumimoji="1" lang="en-US" altLang="ja-JP" sz="2800" dirty="0">
                <a:latin typeface="+mn-lt"/>
              </a:rPr>
              <a:t>2.3</a:t>
            </a:r>
            <a:r>
              <a:rPr kumimoji="1" lang="ja-JP" altLang="en-US" sz="2800" dirty="0">
                <a:latin typeface="+mn-lt"/>
              </a:rPr>
              <a:t>　オサダ端子台の</a:t>
            </a:r>
            <a:r>
              <a:rPr kumimoji="1" lang="en-US" altLang="ja-JP" sz="2800" dirty="0">
                <a:latin typeface="+mn-lt"/>
              </a:rPr>
              <a:t>UL</a:t>
            </a:r>
            <a:r>
              <a:rPr kumimoji="1" lang="ja-JP" altLang="en-US" sz="2800" dirty="0">
                <a:latin typeface="+mn-lt"/>
              </a:rPr>
              <a:t>ファイル</a:t>
            </a:r>
          </a:p>
        </p:txBody>
      </p:sp>
      <p:sp>
        <p:nvSpPr>
          <p:cNvPr id="8" name="テキスト ボックス 7">
            <a:extLst>
              <a:ext uri="{FF2B5EF4-FFF2-40B4-BE49-F238E27FC236}">
                <a16:creationId xmlns:a16="http://schemas.microsoft.com/office/drawing/2014/main" id="{EE635711-40B8-601D-142F-20FF09E58E1C}"/>
              </a:ext>
            </a:extLst>
          </p:cNvPr>
          <p:cNvSpPr txBox="1"/>
          <p:nvPr/>
        </p:nvSpPr>
        <p:spPr>
          <a:xfrm>
            <a:off x="900545" y="2124069"/>
            <a:ext cx="9555019" cy="369332"/>
          </a:xfrm>
          <a:prstGeom prst="rect">
            <a:avLst/>
          </a:prstGeom>
          <a:noFill/>
        </p:spPr>
        <p:txBody>
          <a:bodyPr wrap="square" rtlCol="0">
            <a:spAutoFit/>
          </a:bodyPr>
          <a:lstStyle/>
          <a:p>
            <a:r>
              <a:rPr kumimoji="1" lang="en-US" altLang="ja-JP" dirty="0"/>
              <a:t>UL</a:t>
            </a:r>
            <a:r>
              <a:rPr kumimoji="1" lang="ja-JP" altLang="en-US" dirty="0"/>
              <a:t>ファイル　</a:t>
            </a:r>
            <a:r>
              <a:rPr kumimoji="1" lang="ja-JP" altLang="en-US"/>
              <a:t>サンプル　</a:t>
            </a:r>
            <a:r>
              <a:rPr kumimoji="1" lang="en-US" altLang="ja-JP"/>
              <a:t>OTP-6000N-5</a:t>
            </a:r>
            <a:r>
              <a:rPr kumimoji="1" lang="ja-JP" altLang="en-US"/>
              <a:t>　　　　　　　</a:t>
            </a:r>
            <a:r>
              <a:rPr kumimoji="1" lang="en-US" altLang="ja-JP">
                <a:solidFill>
                  <a:srgbClr val="FF0000"/>
                </a:solidFill>
              </a:rPr>
              <a:t>※SCCR</a:t>
            </a:r>
            <a:r>
              <a:rPr kumimoji="1" lang="ja-JP" altLang="en-US">
                <a:solidFill>
                  <a:srgbClr val="FF0000"/>
                </a:solidFill>
              </a:rPr>
              <a:t>コンビネーション表で確認</a:t>
            </a:r>
            <a:endParaRPr kumimoji="1" lang="ja-JP" altLang="en-US" dirty="0">
              <a:solidFill>
                <a:srgbClr val="FF0000"/>
              </a:solidFill>
            </a:endParaRP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1065694" y="999972"/>
            <a:ext cx="6720281" cy="1200329"/>
          </a:xfrm>
          <a:prstGeom prst="rect">
            <a:avLst/>
          </a:prstGeom>
          <a:noFill/>
        </p:spPr>
        <p:txBody>
          <a:bodyPr wrap="square" rtlCol="0">
            <a:spAutoFit/>
          </a:bodyPr>
          <a:lstStyle/>
          <a:p>
            <a:r>
              <a:rPr kumimoji="1" lang="ja-JP" altLang="en-US" dirty="0"/>
              <a:t>各製品型式詳細に関しては</a:t>
            </a:r>
            <a:r>
              <a:rPr kumimoji="1" lang="en-US" altLang="ja-JP" dirty="0"/>
              <a:t>HP</a:t>
            </a:r>
            <a:r>
              <a:rPr lang="ja-JP" altLang="en-US" dirty="0"/>
              <a:t>から確認をお願い致します。</a:t>
            </a:r>
            <a:endParaRPr lang="en-US" altLang="ja-JP" dirty="0"/>
          </a:p>
          <a:p>
            <a:endParaRPr lang="en-US" altLang="ja-JP" dirty="0"/>
          </a:p>
          <a:p>
            <a:r>
              <a:rPr lang="ja-JP" altLang="en-US" dirty="0">
                <a:hlinkClick r:id="rId2"/>
              </a:rPr>
              <a:t>オサダ</a:t>
            </a:r>
            <a:r>
              <a:rPr lang="en-US" altLang="ja-JP" dirty="0">
                <a:hlinkClick r:id="rId2"/>
              </a:rPr>
              <a:t>HP</a:t>
            </a:r>
            <a:r>
              <a:rPr lang="ja-JP" altLang="en-US" dirty="0">
                <a:hlinkClick r:id="rId2"/>
              </a:rPr>
              <a:t>リンク：</a:t>
            </a:r>
            <a:r>
              <a:rPr lang="en-US" altLang="ja-JP" dirty="0">
                <a:hlinkClick r:id="rId2"/>
              </a:rPr>
              <a:t>UL</a:t>
            </a:r>
            <a:r>
              <a:rPr lang="ja-JP" altLang="en-US" dirty="0">
                <a:hlinkClick r:id="rId2"/>
              </a:rPr>
              <a:t>・</a:t>
            </a:r>
            <a:r>
              <a:rPr lang="en-US" altLang="ja-JP" dirty="0" err="1">
                <a:hlinkClick r:id="rId2"/>
              </a:rPr>
              <a:t>cUL</a:t>
            </a:r>
            <a:r>
              <a:rPr lang="ja-JP" altLang="en-US" dirty="0">
                <a:hlinkClick r:id="rId2"/>
              </a:rPr>
              <a:t>認定製品について</a:t>
            </a:r>
            <a:endParaRPr lang="ja-JP" altLang="en-US" dirty="0"/>
          </a:p>
          <a:p>
            <a:endParaRPr kumimoji="1" lang="ja-JP" altLang="en-US" dirty="0"/>
          </a:p>
        </p:txBody>
      </p:sp>
      <p:graphicFrame>
        <p:nvGraphicFramePr>
          <p:cNvPr id="7" name="表 6">
            <a:extLst>
              <a:ext uri="{FF2B5EF4-FFF2-40B4-BE49-F238E27FC236}">
                <a16:creationId xmlns:a16="http://schemas.microsoft.com/office/drawing/2014/main" id="{E46BDFF2-D2F0-4AFC-04D1-2F0919EC3B82}"/>
              </a:ext>
            </a:extLst>
          </p:cNvPr>
          <p:cNvGraphicFramePr>
            <a:graphicFrameLocks noGrp="1"/>
          </p:cNvGraphicFramePr>
          <p:nvPr>
            <p:extLst>
              <p:ext uri="{D42A27DB-BD31-4B8C-83A1-F6EECF244321}">
                <p14:modId xmlns:p14="http://schemas.microsoft.com/office/powerpoint/2010/main" val="1118419800"/>
              </p:ext>
            </p:extLst>
          </p:nvPr>
        </p:nvGraphicFramePr>
        <p:xfrm>
          <a:off x="838200" y="2591680"/>
          <a:ext cx="9310255" cy="3415818"/>
        </p:xfrm>
        <a:graphic>
          <a:graphicData uri="http://schemas.openxmlformats.org/drawingml/2006/table">
            <a:tbl>
              <a:tblPr/>
              <a:tblGrid>
                <a:gridCol w="2594305">
                  <a:extLst>
                    <a:ext uri="{9D8B030D-6E8A-4147-A177-3AD203B41FA5}">
                      <a16:colId xmlns:a16="http://schemas.microsoft.com/office/drawing/2014/main" val="2787078326"/>
                    </a:ext>
                  </a:extLst>
                </a:gridCol>
                <a:gridCol w="1207534">
                  <a:extLst>
                    <a:ext uri="{9D8B030D-6E8A-4147-A177-3AD203B41FA5}">
                      <a16:colId xmlns:a16="http://schemas.microsoft.com/office/drawing/2014/main" val="4071058610"/>
                    </a:ext>
                  </a:extLst>
                </a:gridCol>
                <a:gridCol w="1301086">
                  <a:extLst>
                    <a:ext uri="{9D8B030D-6E8A-4147-A177-3AD203B41FA5}">
                      <a16:colId xmlns:a16="http://schemas.microsoft.com/office/drawing/2014/main" val="3905246462"/>
                    </a:ext>
                  </a:extLst>
                </a:gridCol>
                <a:gridCol w="1386933">
                  <a:extLst>
                    <a:ext uri="{9D8B030D-6E8A-4147-A177-3AD203B41FA5}">
                      <a16:colId xmlns:a16="http://schemas.microsoft.com/office/drawing/2014/main" val="3656872582"/>
                    </a:ext>
                  </a:extLst>
                </a:gridCol>
                <a:gridCol w="1386933">
                  <a:extLst>
                    <a:ext uri="{9D8B030D-6E8A-4147-A177-3AD203B41FA5}">
                      <a16:colId xmlns:a16="http://schemas.microsoft.com/office/drawing/2014/main" val="1595393587"/>
                    </a:ext>
                  </a:extLst>
                </a:gridCol>
                <a:gridCol w="522319">
                  <a:extLst>
                    <a:ext uri="{9D8B030D-6E8A-4147-A177-3AD203B41FA5}">
                      <a16:colId xmlns:a16="http://schemas.microsoft.com/office/drawing/2014/main" val="1683007485"/>
                    </a:ext>
                  </a:extLst>
                </a:gridCol>
                <a:gridCol w="522319">
                  <a:extLst>
                    <a:ext uri="{9D8B030D-6E8A-4147-A177-3AD203B41FA5}">
                      <a16:colId xmlns:a16="http://schemas.microsoft.com/office/drawing/2014/main" val="4073021517"/>
                    </a:ext>
                  </a:extLst>
                </a:gridCol>
                <a:gridCol w="388826">
                  <a:extLst>
                    <a:ext uri="{9D8B030D-6E8A-4147-A177-3AD203B41FA5}">
                      <a16:colId xmlns:a16="http://schemas.microsoft.com/office/drawing/2014/main" val="883899320"/>
                    </a:ext>
                  </a:extLst>
                </a:gridCol>
              </a:tblGrid>
              <a:tr h="387996">
                <a:tc rowSpan="7">
                  <a:txBody>
                    <a:bodyPr/>
                    <a:lstStyle/>
                    <a:p>
                      <a:pPr algn="l" fontAlgn="t"/>
                      <a:r>
                        <a:rPr lang="en-US" sz="1000">
                          <a:effectLst/>
                        </a:rPr>
                        <a:t>OTP-6000, may be followed by -3P, followed by -SCCR.</a:t>
                      </a:r>
                    </a:p>
                    <a:p>
                      <a:pPr algn="l" fontAlgn="t"/>
                      <a:r>
                        <a:rPr lang="en-US" sz="1000">
                          <a:effectLst/>
                        </a:rPr>
                        <a:t> </a:t>
                      </a:r>
                    </a:p>
                    <a:p>
                      <a:pPr algn="l" fontAlgn="t"/>
                      <a:r>
                        <a:rPr lang="en-US" sz="1000">
                          <a:effectLst/>
                        </a:rPr>
                        <a:t>OTP-6000N, OTP-6000N-1, OTP-6000N-2, OTP-6000N-3, OTP-6000N-4, OTP-6000N-5; followed by -3P thru -6P, followed by -SCCR.</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SA103CUL/100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24640375"/>
                  </a:ext>
                </a:extLst>
              </a:tr>
              <a:tr h="387996">
                <a:tc vMerge="1">
                  <a:txBody>
                    <a:bodyPr/>
                    <a:lstStyle/>
                    <a:p>
                      <a:endParaRPr kumimoji="1" lang="ja-JP" altLang="en-US"/>
                    </a:p>
                  </a:txBody>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SA203CUL/125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2743553852"/>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61060089"/>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BW125JAGU-3P125,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622661355"/>
                  </a:ext>
                </a:extLst>
              </a:tr>
              <a:tr h="387996">
                <a:tc vMerge="1">
                  <a:txBody>
                    <a:bodyPr/>
                    <a:lstStyle/>
                    <a:p>
                      <a:endParaRPr kumimoji="1" lang="ja-JP" altLang="en-US"/>
                    </a:p>
                  </a:txBody>
                  <a:tcPr/>
                </a:tc>
                <a:tc>
                  <a:txBody>
                    <a:bodyPr/>
                    <a:lstStyle/>
                    <a:p>
                      <a:pPr algn="r" fontAlgn="t"/>
                      <a:r>
                        <a:rPr lang="en-US" sz="1000">
                          <a:effectLst/>
                        </a:rPr>
                        <a:t>3 - 10,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BW125RAGU-3P125,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860979"/>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50,000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tc>
                  <a:txBody>
                    <a:bodyPr/>
                    <a:lstStyle/>
                    <a:p>
                      <a:pPr algn="r" fontAlgn="t"/>
                      <a:r>
                        <a:rPr lang="en-US" altLang="ja-JP" sz="1000">
                          <a:effectLst/>
                        </a:rPr>
                        <a:t>240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BFBFB"/>
                    </a:solidFill>
                  </a:tcPr>
                </a:tc>
                <a:extLst>
                  <a:ext uri="{0D108BD9-81ED-4DB2-BD59-A6C34878D82A}">
                    <a16:rowId xmlns:a16="http://schemas.microsoft.com/office/drawing/2014/main" val="3740810261"/>
                  </a:ext>
                </a:extLst>
              </a:tr>
              <a:tr h="387996">
                <a:tc vMerge="1">
                  <a:txBody>
                    <a:bodyPr/>
                    <a:lstStyle/>
                    <a:p>
                      <a:endParaRPr kumimoji="1" lang="ja-JP" altLang="en-US"/>
                    </a:p>
                  </a:txBody>
                  <a:tcPr/>
                </a:tc>
                <a:tc>
                  <a:txBody>
                    <a:bodyPr/>
                    <a:lstStyle/>
                    <a:p>
                      <a:pPr algn="r" fontAlgn="t"/>
                      <a:r>
                        <a:rPr lang="en-US" sz="1000">
                          <a:effectLst/>
                        </a:rPr>
                        <a:t>3 - 4,</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10,</a:t>
                      </a:r>
                      <a:br>
                        <a:rPr lang="en-US" sz="1000">
                          <a:effectLst/>
                        </a:rPr>
                      </a:br>
                      <a:r>
                        <a:rPr lang="en-US" sz="1000">
                          <a:effectLst/>
                        </a:rPr>
                        <a:t>Prepared</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Fuji Electric FA Components &amp; Systems</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sz="1000">
                          <a:effectLst/>
                        </a:rPr>
                        <a:t>BW250JAGU-3P125, EW125JAGU-3P125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125</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30,000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r" fontAlgn="t"/>
                      <a:r>
                        <a:rPr lang="en-US" altLang="ja-JP" sz="1000">
                          <a:effectLst/>
                        </a:rPr>
                        <a:t>480</a:t>
                      </a:r>
                    </a:p>
                  </a:txBody>
                  <a:tcPr marL="15387" marR="15387" marT="15387" marB="15387">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80321761"/>
                  </a:ext>
                </a:extLst>
              </a:tr>
            </a:tbl>
          </a:graphicData>
        </a:graphic>
      </p:graphicFrame>
      <p:sp>
        <p:nvSpPr>
          <p:cNvPr id="9" name="スライド番号プレースホルダー 8">
            <a:extLst>
              <a:ext uri="{FF2B5EF4-FFF2-40B4-BE49-F238E27FC236}">
                <a16:creationId xmlns:a16="http://schemas.microsoft.com/office/drawing/2014/main" id="{1DC8BA28-7DCB-DD83-7B74-F209D403ED0F}"/>
              </a:ext>
            </a:extLst>
          </p:cNvPr>
          <p:cNvSpPr>
            <a:spLocks noGrp="1"/>
          </p:cNvSpPr>
          <p:nvPr>
            <p:ph type="sldNum" sz="quarter" idx="12"/>
          </p:nvPr>
        </p:nvSpPr>
        <p:spPr/>
        <p:txBody>
          <a:bodyPr/>
          <a:lstStyle/>
          <a:p>
            <a:fld id="{E7784300-A231-4CE8-BF2A-B73085566916}" type="slidenum">
              <a:rPr kumimoji="1" lang="ja-JP" altLang="en-US" smtClean="0"/>
              <a:t>66</a:t>
            </a:fld>
            <a:r>
              <a:rPr kumimoji="1" lang="ja-JP" altLang="en-US"/>
              <a:t>ページ</a:t>
            </a:r>
            <a:endParaRPr kumimoji="1" lang="ja-JP" altLang="en-US" dirty="0"/>
          </a:p>
        </p:txBody>
      </p:sp>
    </p:spTree>
    <p:extLst>
      <p:ext uri="{BB962C8B-B14F-4D97-AF65-F5344CB8AC3E}">
        <p14:creationId xmlns:p14="http://schemas.microsoft.com/office/powerpoint/2010/main" val="3102966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357C697-54E3-0D43-DEEA-4F85EA1C8401}"/>
              </a:ext>
            </a:extLst>
          </p:cNvPr>
          <p:cNvPicPr>
            <a:picLocks noChangeAspect="1"/>
          </p:cNvPicPr>
          <p:nvPr/>
        </p:nvPicPr>
        <p:blipFill>
          <a:blip r:embed="rId2"/>
          <a:stretch>
            <a:fillRect/>
          </a:stretch>
        </p:blipFill>
        <p:spPr>
          <a:xfrm>
            <a:off x="2276457" y="1377040"/>
            <a:ext cx="7639086" cy="5243571"/>
          </a:xfrm>
          <a:prstGeom prst="rect">
            <a:avLst/>
          </a:prstGeom>
        </p:spPr>
      </p:pic>
      <p:sp>
        <p:nvSpPr>
          <p:cNvPr id="2" name="タイトル 1">
            <a:extLst>
              <a:ext uri="{FF2B5EF4-FFF2-40B4-BE49-F238E27FC236}">
                <a16:creationId xmlns:a16="http://schemas.microsoft.com/office/drawing/2014/main" id="{7A03C10E-BE13-744D-F744-4A24796DB1C2}"/>
              </a:ext>
            </a:extLst>
          </p:cNvPr>
          <p:cNvSpPr>
            <a:spLocks noGrp="1"/>
          </p:cNvSpPr>
          <p:nvPr>
            <p:ph type="title"/>
          </p:nvPr>
        </p:nvSpPr>
        <p:spPr>
          <a:xfrm>
            <a:off x="838200" y="95177"/>
            <a:ext cx="10515600" cy="552535"/>
          </a:xfrm>
        </p:spPr>
        <p:txBody>
          <a:bodyPr>
            <a:normAutofit/>
          </a:bodyPr>
          <a:lstStyle/>
          <a:p>
            <a:r>
              <a:rPr kumimoji="1" lang="en-US" altLang="ja-JP" sz="2800" dirty="0">
                <a:latin typeface="+mn-ea"/>
                <a:ea typeface="+mn-ea"/>
              </a:rPr>
              <a:t>2.4</a:t>
            </a:r>
            <a:r>
              <a:rPr kumimoji="1" lang="ja-JP" altLang="en-US" sz="2800" dirty="0">
                <a:latin typeface="+mn-ea"/>
                <a:ea typeface="+mn-ea"/>
              </a:rPr>
              <a:t>　オサダ端子台の参考図面</a:t>
            </a:r>
          </a:p>
        </p:txBody>
      </p:sp>
      <p:sp>
        <p:nvSpPr>
          <p:cNvPr id="11" name="テキスト ボックス 10">
            <a:extLst>
              <a:ext uri="{FF2B5EF4-FFF2-40B4-BE49-F238E27FC236}">
                <a16:creationId xmlns:a16="http://schemas.microsoft.com/office/drawing/2014/main" id="{84E259F2-7AAB-E810-8561-80D8E8E4352B}"/>
              </a:ext>
            </a:extLst>
          </p:cNvPr>
          <p:cNvSpPr txBox="1"/>
          <p:nvPr/>
        </p:nvSpPr>
        <p:spPr>
          <a:xfrm>
            <a:off x="2276458" y="1007708"/>
            <a:ext cx="7119334" cy="369332"/>
          </a:xfrm>
          <a:prstGeom prst="rect">
            <a:avLst/>
          </a:prstGeom>
          <a:noFill/>
        </p:spPr>
        <p:txBody>
          <a:bodyPr wrap="square" rtlCol="0">
            <a:spAutoFit/>
          </a:bodyPr>
          <a:lstStyle/>
          <a:p>
            <a:r>
              <a:rPr lang="en-US" altLang="ja-JP" dirty="0"/>
              <a:t>OK-700SF</a:t>
            </a:r>
            <a:r>
              <a:rPr lang="ja-JP" altLang="en-US" dirty="0"/>
              <a:t>参考図面　</a:t>
            </a:r>
            <a:r>
              <a:rPr lang="ja-JP" altLang="en-US" sz="1400" dirty="0"/>
              <a:t>（</a:t>
            </a:r>
            <a:r>
              <a:rPr lang="en-US" altLang="ja-JP" sz="1400" dirty="0"/>
              <a:t>SCCR</a:t>
            </a:r>
            <a:r>
              <a:rPr lang="ja-JP" altLang="en-US" sz="1400" dirty="0"/>
              <a:t>認定品は型式末尾に「</a:t>
            </a:r>
            <a:r>
              <a:rPr lang="en-US" altLang="ja-JP" sz="1400" dirty="0"/>
              <a:t>-SCCR</a:t>
            </a:r>
            <a:r>
              <a:rPr lang="ja-JP" altLang="en-US" sz="1400" dirty="0"/>
              <a:t>」付を指定が必要）</a:t>
            </a:r>
            <a:endParaRPr kumimoji="1" lang="ja-JP" altLang="en-US" sz="1400" dirty="0"/>
          </a:p>
        </p:txBody>
      </p:sp>
      <p:sp>
        <p:nvSpPr>
          <p:cNvPr id="13" name="正方形/長方形 12">
            <a:extLst>
              <a:ext uri="{FF2B5EF4-FFF2-40B4-BE49-F238E27FC236}">
                <a16:creationId xmlns:a16="http://schemas.microsoft.com/office/drawing/2014/main" id="{F5C9B630-439B-3F57-203B-EFE6763EB724}"/>
              </a:ext>
            </a:extLst>
          </p:cNvPr>
          <p:cNvSpPr/>
          <p:nvPr/>
        </p:nvSpPr>
        <p:spPr>
          <a:xfrm>
            <a:off x="5108876" y="3916017"/>
            <a:ext cx="735334" cy="3687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DD63A17-3566-E9CD-06AA-0D0D44524587}"/>
              </a:ext>
            </a:extLst>
          </p:cNvPr>
          <p:cNvSpPr/>
          <p:nvPr/>
        </p:nvSpPr>
        <p:spPr>
          <a:xfrm>
            <a:off x="2209799" y="3863309"/>
            <a:ext cx="1075139" cy="187569"/>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2C82AAA-E25D-80B0-A863-6C58C594BC1B}"/>
              </a:ext>
            </a:extLst>
          </p:cNvPr>
          <p:cNvSpPr/>
          <p:nvPr/>
        </p:nvSpPr>
        <p:spPr>
          <a:xfrm>
            <a:off x="2459368" y="4074047"/>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4F84CF4-D316-580F-6427-2AACA66F95F7}"/>
              </a:ext>
            </a:extLst>
          </p:cNvPr>
          <p:cNvSpPr/>
          <p:nvPr/>
        </p:nvSpPr>
        <p:spPr>
          <a:xfrm>
            <a:off x="3763108" y="3206262"/>
            <a:ext cx="791307" cy="17584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2906936-803D-57B8-EB88-5E234F6FB24C}"/>
              </a:ext>
            </a:extLst>
          </p:cNvPr>
          <p:cNvSpPr/>
          <p:nvPr/>
        </p:nvSpPr>
        <p:spPr>
          <a:xfrm>
            <a:off x="3621191" y="3433513"/>
            <a:ext cx="1075139" cy="274321"/>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0E511DB-DB37-36C9-470C-326E62EC2B6E}"/>
              </a:ext>
            </a:extLst>
          </p:cNvPr>
          <p:cNvSpPr/>
          <p:nvPr/>
        </p:nvSpPr>
        <p:spPr>
          <a:xfrm>
            <a:off x="3713283" y="2616633"/>
            <a:ext cx="890953" cy="421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9D2E0E4-ECAF-CDE4-7655-44046D9A96A6}"/>
              </a:ext>
            </a:extLst>
          </p:cNvPr>
          <p:cNvSpPr txBox="1"/>
          <p:nvPr/>
        </p:nvSpPr>
        <p:spPr>
          <a:xfrm>
            <a:off x="358206" y="4752195"/>
            <a:ext cx="1816638" cy="600164"/>
          </a:xfrm>
          <a:prstGeom prst="rect">
            <a:avLst/>
          </a:prstGeom>
          <a:solidFill>
            <a:schemeClr val="accent4">
              <a:lumMod val="20000"/>
              <a:lumOff val="80000"/>
            </a:schemeClr>
          </a:solidFill>
          <a:ln w="38100">
            <a:solidFill>
              <a:srgbClr val="FFC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lang="ja-JP" altLang="en-US" sz="1100" dirty="0">
                <a:sym typeface="Wingdings" panose="05000000000000000000" pitchFamily="2" charset="2"/>
              </a:rPr>
              <a:t>は</a:t>
            </a:r>
            <a:endParaRPr lang="en-US" altLang="ja-JP" sz="1100" dirty="0">
              <a:solidFill>
                <a:schemeClr val="tx1"/>
              </a:solidFill>
              <a:sym typeface="Wingdings" panose="05000000000000000000" pitchFamily="2" charset="2"/>
            </a:endParaRPr>
          </a:p>
          <a:p>
            <a:r>
              <a:rPr lang="en-US" altLang="ja-JP" sz="1100" dirty="0">
                <a:solidFill>
                  <a:schemeClr val="tx1"/>
                </a:solidFill>
                <a:sym typeface="Wingdings" panose="05000000000000000000" pitchFamily="2" charset="2"/>
              </a:rPr>
              <a:t>AWG10</a:t>
            </a:r>
            <a:r>
              <a:rPr lang="ja-JP" altLang="en-US" sz="1100" dirty="0">
                <a:solidFill>
                  <a:schemeClr val="tx1"/>
                </a:solidFill>
                <a:sym typeface="Wingdings" panose="05000000000000000000" pitchFamily="2" charset="2"/>
              </a:rPr>
              <a:t>～</a:t>
            </a:r>
            <a:r>
              <a:rPr lang="en-US" altLang="ja-JP" sz="1100" dirty="0">
                <a:solidFill>
                  <a:schemeClr val="tx1"/>
                </a:solidFill>
                <a:sym typeface="Wingdings" panose="05000000000000000000" pitchFamily="2" charset="2"/>
              </a:rPr>
              <a:t>2/0</a:t>
            </a:r>
            <a:endParaRPr kumimoji="1" lang="ja-JP" altLang="en-US" sz="1100" dirty="0">
              <a:solidFill>
                <a:schemeClr val="tx1"/>
              </a:solidFill>
            </a:endParaRPr>
          </a:p>
        </p:txBody>
      </p:sp>
      <p:cxnSp>
        <p:nvCxnSpPr>
          <p:cNvPr id="26" name="直線矢印コネクタ 25">
            <a:extLst>
              <a:ext uri="{FF2B5EF4-FFF2-40B4-BE49-F238E27FC236}">
                <a16:creationId xmlns:a16="http://schemas.microsoft.com/office/drawing/2014/main" id="{8DFA304D-FFE6-C1AE-58AC-587F0D0DA87B}"/>
              </a:ext>
            </a:extLst>
          </p:cNvPr>
          <p:cNvCxnSpPr>
            <a:cxnSpLocks/>
            <a:stCxn id="24" idx="0"/>
            <a:endCxn id="15" idx="1"/>
          </p:cNvCxnSpPr>
          <p:nvPr/>
        </p:nvCxnSpPr>
        <p:spPr>
          <a:xfrm flipV="1">
            <a:off x="1266525" y="4211208"/>
            <a:ext cx="1192843" cy="54098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26BF0E6-D694-DE47-BAA0-86C97495F728}"/>
              </a:ext>
            </a:extLst>
          </p:cNvPr>
          <p:cNvSpPr txBox="1"/>
          <p:nvPr/>
        </p:nvSpPr>
        <p:spPr>
          <a:xfrm>
            <a:off x="358206" y="2074127"/>
            <a:ext cx="2398245" cy="430887"/>
          </a:xfrm>
          <a:prstGeom prst="rect">
            <a:avLst/>
          </a:prstGeom>
          <a:solidFill>
            <a:schemeClr val="accent2">
              <a:lumMod val="20000"/>
              <a:lumOff val="80000"/>
            </a:schemeClr>
          </a:solidFill>
          <a:ln w="38100">
            <a:solidFill>
              <a:srgbClr val="FF0000"/>
            </a:solidFill>
          </a:ln>
        </p:spPr>
        <p:txBody>
          <a:bodyPr wrap="square">
            <a:spAutoFit/>
          </a:bodyPr>
          <a:lstStyle/>
          <a:p>
            <a:r>
              <a:rPr lang="en-US" altLang="ja-JP" sz="1100" dirty="0">
                <a:sym typeface="Wingdings" panose="05000000000000000000" pitchFamily="2" charset="2"/>
              </a:rPr>
              <a:t>(</a:t>
            </a:r>
            <a:r>
              <a:rPr lang="en-US" altLang="ja-JP" sz="1100" dirty="0">
                <a:solidFill>
                  <a:schemeClr val="tx1"/>
                </a:solidFill>
                <a:sym typeface="Wingdings" panose="05000000000000000000" pitchFamily="2" charset="2"/>
              </a:rPr>
              <a:t>2</a:t>
            </a:r>
            <a:r>
              <a:rPr lang="en-US" altLang="ja-JP" sz="1100" dirty="0">
                <a:sym typeface="Wingdings" panose="05000000000000000000" pitchFamily="2" charset="2"/>
              </a:rPr>
              <a:t>)</a:t>
            </a:r>
            <a:r>
              <a:rPr lang="ja-JP" altLang="en-US" sz="1100" dirty="0">
                <a:solidFill>
                  <a:schemeClr val="tx1"/>
                </a:solidFill>
                <a:sym typeface="Wingdings" panose="05000000000000000000" pitchFamily="2" charset="2"/>
              </a:rPr>
              <a:t>は圧着端子</a:t>
            </a:r>
            <a:r>
              <a:rPr lang="en-US" altLang="ja-JP" sz="1100" dirty="0">
                <a:solidFill>
                  <a:schemeClr val="tx1"/>
                </a:solidFill>
                <a:sym typeface="Wingdings" panose="05000000000000000000" pitchFamily="2" charset="2"/>
              </a:rPr>
              <a:t>2</a:t>
            </a:r>
            <a:r>
              <a:rPr lang="ja-JP" altLang="en-US" sz="1100" dirty="0">
                <a:solidFill>
                  <a:schemeClr val="tx1"/>
                </a:solidFill>
                <a:sym typeface="Wingdings" panose="05000000000000000000" pitchFamily="2" charset="2"/>
              </a:rPr>
              <a:t>枚重ね</a:t>
            </a:r>
            <a:r>
              <a:rPr lang="en-US" altLang="ja-JP" sz="1100" dirty="0">
                <a:solidFill>
                  <a:schemeClr val="tx1"/>
                </a:solidFill>
                <a:sym typeface="Wingdings" panose="05000000000000000000" pitchFamily="2" charset="2"/>
              </a:rPr>
              <a:t>OK</a:t>
            </a:r>
          </a:p>
          <a:p>
            <a:r>
              <a:rPr kumimoji="1" lang="en-US" altLang="ja-JP" sz="1100" dirty="0">
                <a:sym typeface="Wingdings" panose="05000000000000000000" pitchFamily="2" charset="2"/>
              </a:rPr>
              <a:t>2</a:t>
            </a:r>
            <a:r>
              <a:rPr kumimoji="1" lang="ja-JP" altLang="en-US" sz="1100" dirty="0">
                <a:sym typeface="Wingdings" panose="05000000000000000000" pitchFamily="2" charset="2"/>
              </a:rPr>
              <a:t>枚重ね時の電線範囲</a:t>
            </a:r>
            <a:r>
              <a:rPr kumimoji="1" lang="en-US" altLang="ja-JP" sz="1100" dirty="0">
                <a:sym typeface="Wingdings" panose="05000000000000000000" pitchFamily="2" charset="2"/>
              </a:rPr>
              <a:t>600kcmil</a:t>
            </a:r>
            <a:r>
              <a:rPr kumimoji="1" lang="ja-JP" altLang="en-US" sz="1100" dirty="0">
                <a:sym typeface="Wingdings" panose="05000000000000000000" pitchFamily="2" charset="2"/>
              </a:rPr>
              <a:t>のみ</a:t>
            </a:r>
            <a:endParaRPr kumimoji="1" lang="ja-JP" altLang="en-US" sz="1100" dirty="0">
              <a:solidFill>
                <a:schemeClr val="tx1"/>
              </a:solidFill>
            </a:endParaRPr>
          </a:p>
        </p:txBody>
      </p:sp>
      <p:cxnSp>
        <p:nvCxnSpPr>
          <p:cNvPr id="32" name="コネクタ: カギ線 31">
            <a:extLst>
              <a:ext uri="{FF2B5EF4-FFF2-40B4-BE49-F238E27FC236}">
                <a16:creationId xmlns:a16="http://schemas.microsoft.com/office/drawing/2014/main" id="{7380AC0A-FD70-25FF-16EC-1B69BC600519}"/>
              </a:ext>
            </a:extLst>
          </p:cNvPr>
          <p:cNvCxnSpPr>
            <a:cxnSpLocks/>
            <a:stCxn id="29" idx="3"/>
            <a:endCxn id="13" idx="3"/>
          </p:cNvCxnSpPr>
          <p:nvPr/>
        </p:nvCxnSpPr>
        <p:spPr>
          <a:xfrm>
            <a:off x="2756451" y="2289571"/>
            <a:ext cx="3087759" cy="1810830"/>
          </a:xfrm>
          <a:prstGeom prst="bentConnector3">
            <a:avLst>
              <a:gd name="adj1" fmla="val 10482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26663C90-FE7D-4379-CD07-B3515590F016}"/>
              </a:ext>
            </a:extLst>
          </p:cNvPr>
          <p:cNvSpPr>
            <a:spLocks noGrp="1"/>
          </p:cNvSpPr>
          <p:nvPr>
            <p:ph type="sldNum" sz="quarter" idx="12"/>
          </p:nvPr>
        </p:nvSpPr>
        <p:spPr/>
        <p:txBody>
          <a:bodyPr/>
          <a:lstStyle/>
          <a:p>
            <a:fld id="{E7784300-A231-4CE8-BF2A-B73085566916}" type="slidenum">
              <a:rPr kumimoji="1" lang="ja-JP" altLang="en-US" smtClean="0"/>
              <a:t>67</a:t>
            </a:fld>
            <a:r>
              <a:rPr kumimoji="1" lang="ja-JP" altLang="en-US"/>
              <a:t>ページ</a:t>
            </a:r>
            <a:endParaRPr kumimoji="1" lang="ja-JP" altLang="en-US" dirty="0"/>
          </a:p>
        </p:txBody>
      </p:sp>
    </p:spTree>
    <p:extLst>
      <p:ext uri="{BB962C8B-B14F-4D97-AF65-F5344CB8AC3E}">
        <p14:creationId xmlns:p14="http://schemas.microsoft.com/office/powerpoint/2010/main" val="2726660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97664"/>
            <a:ext cx="10515600" cy="546018"/>
          </a:xfrm>
        </p:spPr>
        <p:txBody>
          <a:bodyPr>
            <a:noAutofit/>
          </a:bodyPr>
          <a:lstStyle/>
          <a:p>
            <a:r>
              <a:rPr kumimoji="1" lang="en-US" altLang="ja-JP" sz="2800" dirty="0">
                <a:latin typeface="+mn-lt"/>
              </a:rPr>
              <a:t>3.</a:t>
            </a:r>
            <a:r>
              <a:rPr lang="ja-JP" altLang="en-US" sz="2800" dirty="0">
                <a:latin typeface="+mn-lt"/>
              </a:rPr>
              <a:t>　制御盤製作事例について</a:t>
            </a:r>
            <a:endParaRPr kumimoji="1" lang="ja-JP" altLang="en-US" sz="2000" dirty="0">
              <a:latin typeface="+mn-lt"/>
            </a:endParaRPr>
          </a:p>
        </p:txBody>
      </p:sp>
      <p:pic>
        <p:nvPicPr>
          <p:cNvPr id="9" name="コンテンツ プレースホルダー 8">
            <a:extLst>
              <a:ext uri="{FF2B5EF4-FFF2-40B4-BE49-F238E27FC236}">
                <a16:creationId xmlns:a16="http://schemas.microsoft.com/office/drawing/2014/main" id="{19BB6360-40AE-B2CB-2033-04E48ED242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27141"/>
            <a:ext cx="2113852" cy="3960185"/>
          </a:xfrm>
        </p:spPr>
      </p:pic>
      <p:pic>
        <p:nvPicPr>
          <p:cNvPr id="11" name="図 10">
            <a:extLst>
              <a:ext uri="{FF2B5EF4-FFF2-40B4-BE49-F238E27FC236}">
                <a16:creationId xmlns:a16="http://schemas.microsoft.com/office/drawing/2014/main" id="{0AE1CCF6-FBB5-9919-6D68-E15EDC9C8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865" y="4281693"/>
            <a:ext cx="2563614" cy="1922711"/>
          </a:xfrm>
          <a:prstGeom prst="rect">
            <a:avLst/>
          </a:prstGeom>
        </p:spPr>
      </p:pic>
      <p:pic>
        <p:nvPicPr>
          <p:cNvPr id="13" name="図 12">
            <a:extLst>
              <a:ext uri="{FF2B5EF4-FFF2-40B4-BE49-F238E27FC236}">
                <a16:creationId xmlns:a16="http://schemas.microsoft.com/office/drawing/2014/main" id="{EEA684CB-8988-4A93-8709-F087C4E62B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6057" y="1731973"/>
            <a:ext cx="1595383" cy="2127177"/>
          </a:xfrm>
          <a:prstGeom prst="rect">
            <a:avLst/>
          </a:prstGeom>
        </p:spPr>
      </p:pic>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6259830" y="1704920"/>
            <a:ext cx="5372100" cy="375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使用機器</a:t>
            </a:r>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endParaRPr lang="en-US" altLang="ja-JP" sz="1800" dirty="0"/>
          </a:p>
          <a:p>
            <a:r>
              <a:rPr lang="en-US" altLang="ja-JP" sz="1800" dirty="0"/>
              <a:t>2D</a:t>
            </a:r>
            <a:r>
              <a:rPr lang="ja-JP" altLang="en-US" sz="1800" dirty="0"/>
              <a:t>電線使用により省スペースで配線可能</a:t>
            </a:r>
          </a:p>
        </p:txBody>
      </p:sp>
      <p:sp>
        <p:nvSpPr>
          <p:cNvPr id="18" name="テキスト ボックス 17">
            <a:extLst>
              <a:ext uri="{FF2B5EF4-FFF2-40B4-BE49-F238E27FC236}">
                <a16:creationId xmlns:a16="http://schemas.microsoft.com/office/drawing/2014/main" id="{3C3075CE-59D3-B0B4-618D-A6AEFCC6A5D5}"/>
              </a:ext>
            </a:extLst>
          </p:cNvPr>
          <p:cNvSpPr txBox="1"/>
          <p:nvPr/>
        </p:nvSpPr>
        <p:spPr>
          <a:xfrm>
            <a:off x="838200" y="1317072"/>
            <a:ext cx="4807591" cy="369332"/>
          </a:xfrm>
          <a:prstGeom prst="rect">
            <a:avLst/>
          </a:prstGeom>
          <a:noFill/>
        </p:spPr>
        <p:txBody>
          <a:bodyPr wrap="square" rtlCol="0">
            <a:spAutoFit/>
          </a:bodyPr>
          <a:lstStyle/>
          <a:p>
            <a:r>
              <a:rPr kumimoji="1" lang="ja-JP" altLang="en-US" dirty="0"/>
              <a:t>写真</a:t>
            </a:r>
            <a:r>
              <a:rPr kumimoji="1" lang="en-US" altLang="ja-JP" dirty="0"/>
              <a:t>1</a:t>
            </a:r>
            <a:r>
              <a:rPr kumimoji="1" lang="ja-JP" altLang="en-US" dirty="0"/>
              <a:t>　</a:t>
            </a:r>
            <a:r>
              <a:rPr kumimoji="1" lang="en-US" altLang="ja-JP" dirty="0"/>
              <a:t>CB-SCCR</a:t>
            </a:r>
            <a:r>
              <a:rPr kumimoji="1" lang="ja-JP" altLang="en-US" dirty="0"/>
              <a:t>端子台を使用した配線例</a:t>
            </a:r>
          </a:p>
        </p:txBody>
      </p:sp>
      <p:graphicFrame>
        <p:nvGraphicFramePr>
          <p:cNvPr id="19" name="表 18">
            <a:extLst>
              <a:ext uri="{FF2B5EF4-FFF2-40B4-BE49-F238E27FC236}">
                <a16:creationId xmlns:a16="http://schemas.microsoft.com/office/drawing/2014/main" id="{43536268-D5C8-92D4-9A67-A7C5DB5482F7}"/>
              </a:ext>
            </a:extLst>
          </p:cNvPr>
          <p:cNvGraphicFramePr>
            <a:graphicFrameLocks noGrp="1"/>
          </p:cNvGraphicFramePr>
          <p:nvPr/>
        </p:nvGraphicFramePr>
        <p:xfrm>
          <a:off x="6259830" y="2066372"/>
          <a:ext cx="5372100" cy="1905000"/>
        </p:xfrm>
        <a:graphic>
          <a:graphicData uri="http://schemas.openxmlformats.org/drawingml/2006/table">
            <a:tbl>
              <a:tblPr>
                <a:tableStyleId>{5C22544A-7EE6-4342-B048-85BDC9FD1C3A}</a:tableStyleId>
              </a:tblPr>
              <a:tblGrid>
                <a:gridCol w="257023">
                  <a:extLst>
                    <a:ext uri="{9D8B030D-6E8A-4147-A177-3AD203B41FA5}">
                      <a16:colId xmlns:a16="http://schemas.microsoft.com/office/drawing/2014/main" val="1401261120"/>
                    </a:ext>
                  </a:extLst>
                </a:gridCol>
                <a:gridCol w="990015">
                  <a:extLst>
                    <a:ext uri="{9D8B030D-6E8A-4147-A177-3AD203B41FA5}">
                      <a16:colId xmlns:a16="http://schemas.microsoft.com/office/drawing/2014/main" val="120971867"/>
                    </a:ext>
                  </a:extLst>
                </a:gridCol>
                <a:gridCol w="1916567">
                  <a:extLst>
                    <a:ext uri="{9D8B030D-6E8A-4147-A177-3AD203B41FA5}">
                      <a16:colId xmlns:a16="http://schemas.microsoft.com/office/drawing/2014/main" val="2069566118"/>
                    </a:ext>
                  </a:extLst>
                </a:gridCol>
                <a:gridCol w="736165">
                  <a:extLst>
                    <a:ext uri="{9D8B030D-6E8A-4147-A177-3AD203B41FA5}">
                      <a16:colId xmlns:a16="http://schemas.microsoft.com/office/drawing/2014/main" val="38513756"/>
                    </a:ext>
                  </a:extLst>
                </a:gridCol>
                <a:gridCol w="1472330">
                  <a:extLst>
                    <a:ext uri="{9D8B030D-6E8A-4147-A177-3AD203B41FA5}">
                      <a16:colId xmlns:a16="http://schemas.microsoft.com/office/drawing/2014/main" val="3002752723"/>
                    </a:ext>
                  </a:extLst>
                </a:gridCol>
              </a:tblGrid>
              <a:tr h="238125">
                <a:tc>
                  <a:txBody>
                    <a:bodyPr/>
                    <a:lstStyle/>
                    <a:p>
                      <a:pPr algn="l" fontAlgn="ctr"/>
                      <a:r>
                        <a:rPr lang="ja-JP" altLang="en-US" sz="1100" u="none" strike="noStrike">
                          <a:effectLst/>
                        </a:rPr>
                        <a:t>①</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主幹ブレーカ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BW630RAGU-3P600</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600AT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59125130"/>
                  </a:ext>
                </a:extLst>
              </a:tr>
              <a:tr h="238125">
                <a:tc>
                  <a:txBody>
                    <a:bodyPr/>
                    <a:lstStyle/>
                    <a:p>
                      <a:pPr algn="l" fontAlgn="ctr"/>
                      <a:r>
                        <a:rPr lang="ja-JP" altLang="en-US" sz="1100" u="none" strike="noStrike">
                          <a:effectLst/>
                        </a:rPr>
                        <a:t>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DY-Soft　350MCM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曲げ：</a:t>
                      </a:r>
                      <a:r>
                        <a:rPr lang="en-US" altLang="ja-JP" sz="1100" u="none" strike="noStrike">
                          <a:effectLst/>
                        </a:rPr>
                        <a:t>2</a:t>
                      </a:r>
                      <a:r>
                        <a:rPr lang="en-US" sz="1100" u="none" strike="noStrike">
                          <a:effectLst/>
                        </a:rPr>
                        <a:t>D</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ダイデン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51578239"/>
                  </a:ext>
                </a:extLst>
              </a:tr>
              <a:tr h="238125">
                <a:tc>
                  <a:txBody>
                    <a:bodyPr/>
                    <a:lstStyle/>
                    <a:p>
                      <a:pPr algn="l" fontAlgn="ctr"/>
                      <a:r>
                        <a:rPr lang="ja-JP" altLang="en-US" sz="1100" u="none" strike="noStrike">
                          <a:effectLst/>
                        </a:rPr>
                        <a:t>③</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T/1015/MTW</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altLang="ja-JP" sz="1100" u="none" strike="noStrike" dirty="0">
                          <a:effectLst/>
                        </a:rPr>
                        <a:t>4</a:t>
                      </a:r>
                      <a:r>
                        <a:rPr lang="en-US" sz="1100" u="none" strike="noStrike" dirty="0">
                          <a:effectLst/>
                        </a:rPr>
                        <a:t>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458963927"/>
                  </a:ext>
                </a:extLst>
              </a:tr>
              <a:tr h="238125">
                <a:tc>
                  <a:txBody>
                    <a:bodyPr/>
                    <a:lstStyle/>
                    <a:p>
                      <a:pPr algn="l" fontAlgn="ctr"/>
                      <a:r>
                        <a:rPr lang="ja-JP" altLang="en-US" sz="1100" u="none" strike="noStrike">
                          <a:effectLst/>
                        </a:rPr>
                        <a:t>④</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分岐端子台</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OK-700SF-SCCR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1000A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オサダ</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49266511"/>
                  </a:ext>
                </a:extLst>
              </a:tr>
              <a:tr h="238125">
                <a:tc>
                  <a:txBody>
                    <a:bodyPr/>
                    <a:lstStyle/>
                    <a:p>
                      <a:pPr algn="l" fontAlgn="ctr"/>
                      <a:r>
                        <a:rPr lang="ja-JP" altLang="en-US" sz="1100" u="none" strike="noStrike">
                          <a:effectLst/>
                        </a:rPr>
                        <a:t>⑤</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UE/THHW　LF　2/0AWG</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太陽ケーブルテック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03753338"/>
                  </a:ext>
                </a:extLst>
              </a:tr>
              <a:tr h="238125">
                <a:tc>
                  <a:txBody>
                    <a:bodyPr/>
                    <a:lstStyle/>
                    <a:p>
                      <a:pPr algn="l" fontAlgn="ctr"/>
                      <a:r>
                        <a:rPr lang="ja-JP" altLang="en-US" sz="1100" u="none" strike="noStrike">
                          <a:effectLst/>
                        </a:rPr>
                        <a:t>⑥</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電線</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dirty="0">
                          <a:effectLst/>
                        </a:rPr>
                        <a:t>MTW-F　2AWG</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dirty="0">
                          <a:effectLst/>
                        </a:rPr>
                        <a:t>曲げ：</a:t>
                      </a:r>
                      <a:r>
                        <a:rPr lang="en-US" sz="1100" u="none" strike="noStrike" dirty="0">
                          <a:effectLst/>
                        </a:rPr>
                        <a:t>4D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100" u="none" strike="noStrike">
                          <a:effectLst/>
                        </a:rPr>
                        <a:t>日合通信</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801729232"/>
                  </a:ext>
                </a:extLst>
              </a:tr>
              <a:tr h="238125">
                <a:tc>
                  <a:txBody>
                    <a:bodyPr/>
                    <a:lstStyle/>
                    <a:p>
                      <a:pPr algn="l" fontAlgn="ctr"/>
                      <a:r>
                        <a:rPr lang="ja-JP" altLang="en-US" sz="1100" u="none" strike="noStrike">
                          <a:effectLst/>
                        </a:rPr>
                        <a:t>⑦</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BW250RAGU-3P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125-250A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a:effectLst/>
                        </a:rPr>
                        <a:t>富士電機機器制御</a:t>
                      </a:r>
                      <a:endParaRPr lang="zh-TW"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039623473"/>
                  </a:ext>
                </a:extLst>
              </a:tr>
              <a:tr h="238125">
                <a:tc>
                  <a:txBody>
                    <a:bodyPr/>
                    <a:lstStyle/>
                    <a:p>
                      <a:pPr algn="l" fontAlgn="ctr"/>
                      <a:r>
                        <a:rPr lang="ja-JP" altLang="en-US" sz="1100" u="none" strike="noStrike">
                          <a:effectLst/>
                        </a:rPr>
                        <a:t>⑧</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ja-JP" altLang="en-US" sz="1100" u="none" strike="noStrike">
                          <a:effectLst/>
                        </a:rPr>
                        <a:t>分岐ブレーカ</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100" u="none" strike="noStrike">
                          <a:effectLst/>
                        </a:rPr>
                        <a:t>BW125RAGU-3P</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15-125A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zh-TW" altLang="en-US" sz="1100" u="none" strike="noStrike" dirty="0">
                          <a:effectLst/>
                        </a:rPr>
                        <a:t>富士電機機器制御</a:t>
                      </a:r>
                      <a:endPar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282422782"/>
                  </a:ext>
                </a:extLst>
              </a:tr>
            </a:tbl>
          </a:graphicData>
        </a:graphic>
      </p:graphicFrame>
      <p:pic>
        <p:nvPicPr>
          <p:cNvPr id="10" name="図 9">
            <a:extLst>
              <a:ext uri="{FF2B5EF4-FFF2-40B4-BE49-F238E27FC236}">
                <a16:creationId xmlns:a16="http://schemas.microsoft.com/office/drawing/2014/main" id="{68054FAA-14B9-09DD-AA84-2F1945E1B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38" y="1738339"/>
            <a:ext cx="2263948" cy="4466065"/>
          </a:xfrm>
          <a:prstGeom prst="rect">
            <a:avLst/>
          </a:prstGeom>
        </p:spPr>
      </p:pic>
      <p:sp>
        <p:nvSpPr>
          <p:cNvPr id="12" name="テキスト ボックス 11">
            <a:extLst>
              <a:ext uri="{FF2B5EF4-FFF2-40B4-BE49-F238E27FC236}">
                <a16:creationId xmlns:a16="http://schemas.microsoft.com/office/drawing/2014/main" id="{6039E0F1-8839-40F4-D4C2-86BAFD93B50C}"/>
              </a:ext>
            </a:extLst>
          </p:cNvPr>
          <p:cNvSpPr txBox="1"/>
          <p:nvPr/>
        </p:nvSpPr>
        <p:spPr>
          <a:xfrm>
            <a:off x="4018788" y="6204404"/>
            <a:ext cx="1683474" cy="276999"/>
          </a:xfrm>
          <a:prstGeom prst="rect">
            <a:avLst/>
          </a:prstGeom>
          <a:noFill/>
        </p:spPr>
        <p:txBody>
          <a:bodyPr wrap="none" rtlCol="0">
            <a:spAutoFit/>
          </a:bodyPr>
          <a:lstStyle/>
          <a:p>
            <a:r>
              <a:rPr kumimoji="1" lang="en-US" altLang="ja-JP" sz="1200" dirty="0"/>
              <a:t>OK-700SF</a:t>
            </a:r>
            <a:r>
              <a:rPr kumimoji="1" lang="ja-JP" altLang="en-US" sz="1200" dirty="0"/>
              <a:t>（オサダ）</a:t>
            </a:r>
          </a:p>
        </p:txBody>
      </p:sp>
      <p:sp>
        <p:nvSpPr>
          <p:cNvPr id="15" name="テキスト ボックス 14">
            <a:extLst>
              <a:ext uri="{FF2B5EF4-FFF2-40B4-BE49-F238E27FC236}">
                <a16:creationId xmlns:a16="http://schemas.microsoft.com/office/drawing/2014/main" id="{94CA4CED-C3C5-39D6-4279-83B312F1EEC3}"/>
              </a:ext>
            </a:extLst>
          </p:cNvPr>
          <p:cNvSpPr txBox="1"/>
          <p:nvPr/>
        </p:nvSpPr>
        <p:spPr>
          <a:xfrm>
            <a:off x="422702" y="2353209"/>
            <a:ext cx="415498" cy="369332"/>
          </a:xfrm>
          <a:prstGeom prst="rect">
            <a:avLst/>
          </a:prstGeom>
          <a:noFill/>
        </p:spPr>
        <p:txBody>
          <a:bodyPr wrap="none" rtlCol="0">
            <a:spAutoFit/>
          </a:bodyPr>
          <a:lstStyle/>
          <a:p>
            <a:r>
              <a:rPr kumimoji="1" lang="ja-JP" altLang="en-US" dirty="0"/>
              <a:t>①</a:t>
            </a:r>
          </a:p>
        </p:txBody>
      </p:sp>
      <p:sp>
        <p:nvSpPr>
          <p:cNvPr id="16" name="テキスト ボックス 15">
            <a:extLst>
              <a:ext uri="{FF2B5EF4-FFF2-40B4-BE49-F238E27FC236}">
                <a16:creationId xmlns:a16="http://schemas.microsoft.com/office/drawing/2014/main" id="{7C402671-2124-57E4-C7C1-A4B1FAB067CC}"/>
              </a:ext>
            </a:extLst>
          </p:cNvPr>
          <p:cNvSpPr txBox="1"/>
          <p:nvPr/>
        </p:nvSpPr>
        <p:spPr>
          <a:xfrm>
            <a:off x="1341120" y="3173968"/>
            <a:ext cx="415498" cy="369332"/>
          </a:xfrm>
          <a:prstGeom prst="rect">
            <a:avLst/>
          </a:prstGeom>
          <a:noFill/>
        </p:spPr>
        <p:txBody>
          <a:bodyPr wrap="none" rtlCol="0">
            <a:spAutoFit/>
          </a:bodyPr>
          <a:lstStyle/>
          <a:p>
            <a:r>
              <a:rPr kumimoji="1" lang="ja-JP" altLang="en-US" dirty="0"/>
              <a:t>②</a:t>
            </a:r>
          </a:p>
        </p:txBody>
      </p:sp>
      <p:sp>
        <p:nvSpPr>
          <p:cNvPr id="20" name="テキスト ボックス 19">
            <a:extLst>
              <a:ext uri="{FF2B5EF4-FFF2-40B4-BE49-F238E27FC236}">
                <a16:creationId xmlns:a16="http://schemas.microsoft.com/office/drawing/2014/main" id="{E9BD08C6-70D9-74DC-D53C-996A14A3A2D8}"/>
              </a:ext>
            </a:extLst>
          </p:cNvPr>
          <p:cNvSpPr txBox="1"/>
          <p:nvPr/>
        </p:nvSpPr>
        <p:spPr>
          <a:xfrm>
            <a:off x="2023076" y="3173968"/>
            <a:ext cx="415498" cy="369332"/>
          </a:xfrm>
          <a:prstGeom prst="rect">
            <a:avLst/>
          </a:prstGeom>
          <a:noFill/>
        </p:spPr>
        <p:txBody>
          <a:bodyPr wrap="none" rtlCol="0">
            <a:spAutoFit/>
          </a:bodyPr>
          <a:lstStyle/>
          <a:p>
            <a:r>
              <a:rPr kumimoji="1" lang="ja-JP" altLang="en-US" dirty="0"/>
              <a:t>③</a:t>
            </a:r>
          </a:p>
        </p:txBody>
      </p:sp>
      <p:sp>
        <p:nvSpPr>
          <p:cNvPr id="21" name="テキスト ボックス 20">
            <a:extLst>
              <a:ext uri="{FF2B5EF4-FFF2-40B4-BE49-F238E27FC236}">
                <a16:creationId xmlns:a16="http://schemas.microsoft.com/office/drawing/2014/main" id="{C54DD8F6-359E-98EE-DD00-09B0AC87E0AF}"/>
              </a:ext>
            </a:extLst>
          </p:cNvPr>
          <p:cNvSpPr txBox="1"/>
          <p:nvPr/>
        </p:nvSpPr>
        <p:spPr>
          <a:xfrm>
            <a:off x="2230825" y="3843371"/>
            <a:ext cx="415498" cy="369332"/>
          </a:xfrm>
          <a:prstGeom prst="rect">
            <a:avLst/>
          </a:prstGeom>
          <a:noFill/>
        </p:spPr>
        <p:txBody>
          <a:bodyPr wrap="none" rtlCol="0">
            <a:spAutoFit/>
          </a:bodyPr>
          <a:lstStyle/>
          <a:p>
            <a:r>
              <a:rPr kumimoji="1" lang="ja-JP" altLang="en-US" dirty="0"/>
              <a:t>④</a:t>
            </a:r>
          </a:p>
        </p:txBody>
      </p:sp>
      <p:sp>
        <p:nvSpPr>
          <p:cNvPr id="22" name="テキスト ボックス 21">
            <a:extLst>
              <a:ext uri="{FF2B5EF4-FFF2-40B4-BE49-F238E27FC236}">
                <a16:creationId xmlns:a16="http://schemas.microsoft.com/office/drawing/2014/main" id="{1B04CDA6-9950-C8CE-9F81-3FB73DCD84FA}"/>
              </a:ext>
            </a:extLst>
          </p:cNvPr>
          <p:cNvSpPr txBox="1"/>
          <p:nvPr/>
        </p:nvSpPr>
        <p:spPr>
          <a:xfrm>
            <a:off x="1341120" y="4953790"/>
            <a:ext cx="415498" cy="369332"/>
          </a:xfrm>
          <a:prstGeom prst="rect">
            <a:avLst/>
          </a:prstGeom>
          <a:noFill/>
        </p:spPr>
        <p:txBody>
          <a:bodyPr wrap="none" rtlCol="0">
            <a:spAutoFit/>
          </a:bodyPr>
          <a:lstStyle/>
          <a:p>
            <a:r>
              <a:rPr kumimoji="1" lang="ja-JP" altLang="en-US" dirty="0"/>
              <a:t>⑤</a:t>
            </a:r>
          </a:p>
        </p:txBody>
      </p:sp>
      <p:sp>
        <p:nvSpPr>
          <p:cNvPr id="23" name="テキスト ボックス 22">
            <a:extLst>
              <a:ext uri="{FF2B5EF4-FFF2-40B4-BE49-F238E27FC236}">
                <a16:creationId xmlns:a16="http://schemas.microsoft.com/office/drawing/2014/main" id="{2E427E1C-16B5-7A54-5209-50A57712869C}"/>
              </a:ext>
            </a:extLst>
          </p:cNvPr>
          <p:cNvSpPr txBox="1"/>
          <p:nvPr/>
        </p:nvSpPr>
        <p:spPr>
          <a:xfrm>
            <a:off x="2596588" y="4328108"/>
            <a:ext cx="415498" cy="369332"/>
          </a:xfrm>
          <a:prstGeom prst="rect">
            <a:avLst/>
          </a:prstGeom>
          <a:noFill/>
        </p:spPr>
        <p:txBody>
          <a:bodyPr wrap="none" rtlCol="0">
            <a:spAutoFit/>
          </a:bodyPr>
          <a:lstStyle/>
          <a:p>
            <a:r>
              <a:rPr kumimoji="1" lang="ja-JP" altLang="en-US" dirty="0"/>
              <a:t>⑥</a:t>
            </a:r>
          </a:p>
        </p:txBody>
      </p:sp>
      <p:sp>
        <p:nvSpPr>
          <p:cNvPr id="24" name="テキスト ボックス 23">
            <a:extLst>
              <a:ext uri="{FF2B5EF4-FFF2-40B4-BE49-F238E27FC236}">
                <a16:creationId xmlns:a16="http://schemas.microsoft.com/office/drawing/2014/main" id="{A341BB31-F874-60C7-7B1F-1FB92A0956D9}"/>
              </a:ext>
            </a:extLst>
          </p:cNvPr>
          <p:cNvSpPr txBox="1"/>
          <p:nvPr/>
        </p:nvSpPr>
        <p:spPr>
          <a:xfrm>
            <a:off x="1208488" y="5883368"/>
            <a:ext cx="415498" cy="369332"/>
          </a:xfrm>
          <a:prstGeom prst="rect">
            <a:avLst/>
          </a:prstGeom>
          <a:noFill/>
        </p:spPr>
        <p:txBody>
          <a:bodyPr wrap="none" rtlCol="0">
            <a:spAutoFit/>
          </a:bodyPr>
          <a:lstStyle/>
          <a:p>
            <a:r>
              <a:rPr kumimoji="1" lang="ja-JP" altLang="en-US" dirty="0"/>
              <a:t>⑦</a:t>
            </a:r>
          </a:p>
        </p:txBody>
      </p:sp>
      <p:sp>
        <p:nvSpPr>
          <p:cNvPr id="25" name="テキスト ボックス 24">
            <a:extLst>
              <a:ext uri="{FF2B5EF4-FFF2-40B4-BE49-F238E27FC236}">
                <a16:creationId xmlns:a16="http://schemas.microsoft.com/office/drawing/2014/main" id="{B2DA6573-A6EA-D7EA-BBD3-74CE61530F47}"/>
              </a:ext>
            </a:extLst>
          </p:cNvPr>
          <p:cNvSpPr txBox="1"/>
          <p:nvPr/>
        </p:nvSpPr>
        <p:spPr>
          <a:xfrm>
            <a:off x="2230825" y="5883368"/>
            <a:ext cx="415498" cy="369332"/>
          </a:xfrm>
          <a:prstGeom prst="rect">
            <a:avLst/>
          </a:prstGeom>
          <a:noFill/>
        </p:spPr>
        <p:txBody>
          <a:bodyPr wrap="none" rtlCol="0">
            <a:spAutoFit/>
          </a:bodyPr>
          <a:lstStyle/>
          <a:p>
            <a:r>
              <a:rPr kumimoji="1" lang="ja-JP" altLang="en-US" dirty="0"/>
              <a:t>⑧</a:t>
            </a:r>
          </a:p>
        </p:txBody>
      </p:sp>
      <p:sp>
        <p:nvSpPr>
          <p:cNvPr id="26" name="テキスト ボックス 25">
            <a:extLst>
              <a:ext uri="{FF2B5EF4-FFF2-40B4-BE49-F238E27FC236}">
                <a16:creationId xmlns:a16="http://schemas.microsoft.com/office/drawing/2014/main" id="{D1F86F0B-7AB3-C184-9E74-71A0745464DB}"/>
              </a:ext>
            </a:extLst>
          </p:cNvPr>
          <p:cNvSpPr txBox="1"/>
          <p:nvPr/>
        </p:nvSpPr>
        <p:spPr>
          <a:xfrm>
            <a:off x="3860409" y="3850753"/>
            <a:ext cx="968535" cy="276999"/>
          </a:xfrm>
          <a:prstGeom prst="rect">
            <a:avLst/>
          </a:prstGeom>
          <a:noFill/>
        </p:spPr>
        <p:txBody>
          <a:bodyPr wrap="none" rtlCol="0">
            <a:spAutoFit/>
          </a:bodyPr>
          <a:lstStyle/>
          <a:p>
            <a:r>
              <a:rPr kumimoji="1" lang="en-US" altLang="ja-JP" sz="1200" dirty="0"/>
              <a:t>CB-TB</a:t>
            </a:r>
            <a:r>
              <a:rPr kumimoji="1" lang="ja-JP" altLang="en-US" sz="1200" dirty="0"/>
              <a:t>配線</a:t>
            </a:r>
          </a:p>
        </p:txBody>
      </p:sp>
      <p:sp>
        <p:nvSpPr>
          <p:cNvPr id="8" name="スライド番号プレースホルダー 7">
            <a:extLst>
              <a:ext uri="{FF2B5EF4-FFF2-40B4-BE49-F238E27FC236}">
                <a16:creationId xmlns:a16="http://schemas.microsoft.com/office/drawing/2014/main" id="{A1475AF2-910A-25A0-D1AB-4A28A884B883}"/>
              </a:ext>
            </a:extLst>
          </p:cNvPr>
          <p:cNvSpPr>
            <a:spLocks noGrp="1"/>
          </p:cNvSpPr>
          <p:nvPr>
            <p:ph type="sldNum" sz="quarter" idx="12"/>
          </p:nvPr>
        </p:nvSpPr>
        <p:spPr/>
        <p:txBody>
          <a:bodyPr/>
          <a:lstStyle/>
          <a:p>
            <a:fld id="{E7784300-A231-4CE8-BF2A-B73085566916}" type="slidenum">
              <a:rPr kumimoji="1" lang="ja-JP" altLang="en-US" smtClean="0"/>
              <a:t>68</a:t>
            </a:fld>
            <a:r>
              <a:rPr kumimoji="1" lang="ja-JP" altLang="en-US"/>
              <a:t>ページ</a:t>
            </a:r>
            <a:endParaRPr kumimoji="1" lang="ja-JP" altLang="en-US" dirty="0"/>
          </a:p>
        </p:txBody>
      </p:sp>
      <p:sp>
        <p:nvSpPr>
          <p:cNvPr id="27" name="テキスト ボックス 26">
            <a:extLst>
              <a:ext uri="{FF2B5EF4-FFF2-40B4-BE49-F238E27FC236}">
                <a16:creationId xmlns:a16="http://schemas.microsoft.com/office/drawing/2014/main" id="{2FA85C29-C7D7-03D3-C3AC-6004F27F7398}"/>
              </a:ext>
            </a:extLst>
          </p:cNvPr>
          <p:cNvSpPr txBox="1"/>
          <p:nvPr/>
        </p:nvSpPr>
        <p:spPr>
          <a:xfrm>
            <a:off x="838200" y="670967"/>
            <a:ext cx="6094520" cy="369332"/>
          </a:xfrm>
          <a:prstGeom prst="rect">
            <a:avLst/>
          </a:prstGeom>
          <a:noFill/>
        </p:spPr>
        <p:txBody>
          <a:bodyPr wrap="square">
            <a:spAutoFit/>
          </a:bodyPr>
          <a:lstStyle/>
          <a:p>
            <a:r>
              <a:rPr lang="en-US" altLang="ja-JP" dirty="0"/>
              <a:t>3.1</a:t>
            </a:r>
            <a:r>
              <a:rPr lang="ja-JP" altLang="en-US" dirty="0"/>
              <a:t>　製作事例</a:t>
            </a:r>
          </a:p>
        </p:txBody>
      </p:sp>
    </p:spTree>
    <p:extLst>
      <p:ext uri="{BB962C8B-B14F-4D97-AF65-F5344CB8AC3E}">
        <p14:creationId xmlns:p14="http://schemas.microsoft.com/office/powerpoint/2010/main" val="4029711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2">
            <a:extLst>
              <a:ext uri="{FF2B5EF4-FFF2-40B4-BE49-F238E27FC236}">
                <a16:creationId xmlns:a16="http://schemas.microsoft.com/office/drawing/2014/main" id="{87C1FA56-5327-BB14-43EB-8870D51D22E0}"/>
              </a:ext>
            </a:extLst>
          </p:cNvPr>
          <p:cNvSpPr txBox="1">
            <a:spLocks/>
          </p:cNvSpPr>
          <p:nvPr/>
        </p:nvSpPr>
        <p:spPr>
          <a:xfrm>
            <a:off x="7095696" y="1420306"/>
            <a:ext cx="4732089" cy="4445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設置面積の削減</a:t>
            </a:r>
            <a:br>
              <a:rPr lang="en-US" altLang="ja-JP" dirty="0"/>
            </a:br>
            <a:r>
              <a:rPr lang="ja-JP" altLang="en-US" dirty="0"/>
              <a:t>占有面積比　△</a:t>
            </a:r>
            <a:r>
              <a:rPr lang="en-US" altLang="ja-JP" dirty="0"/>
              <a:t>10%</a:t>
            </a:r>
            <a:br>
              <a:rPr lang="en-US" altLang="ja-JP" dirty="0"/>
            </a:br>
            <a:r>
              <a:rPr lang="en-US" altLang="ja-JP" dirty="0"/>
              <a:t>W900mm×H2,000mm</a:t>
            </a:r>
          </a:p>
          <a:p>
            <a:pPr marL="0" indent="0">
              <a:buNone/>
            </a:pPr>
            <a:r>
              <a:rPr lang="ja-JP" altLang="en-US" dirty="0"/>
              <a:t>　→</a:t>
            </a:r>
            <a:r>
              <a:rPr lang="en-US" altLang="ja-JP" dirty="0"/>
              <a:t>W900mm×H1,800mm</a:t>
            </a:r>
            <a:br>
              <a:rPr lang="en-US" altLang="ja-JP" dirty="0"/>
            </a:br>
            <a:endParaRPr lang="en-US" altLang="ja-JP" dirty="0"/>
          </a:p>
          <a:p>
            <a:r>
              <a:rPr lang="ja-JP" altLang="en-US" dirty="0"/>
              <a:t>電線長さの削減</a:t>
            </a:r>
            <a:br>
              <a:rPr lang="en-US" altLang="ja-JP" dirty="0"/>
            </a:br>
            <a:endParaRPr lang="en-US" altLang="ja-JP" dirty="0"/>
          </a:p>
          <a:p>
            <a:r>
              <a:rPr lang="ja-JP" altLang="en-US" dirty="0"/>
              <a:t>電線曲げ工数の削減</a:t>
            </a:r>
          </a:p>
        </p:txBody>
      </p:sp>
      <p:pic>
        <p:nvPicPr>
          <p:cNvPr id="16" name="図 15">
            <a:extLst>
              <a:ext uri="{FF2B5EF4-FFF2-40B4-BE49-F238E27FC236}">
                <a16:creationId xmlns:a16="http://schemas.microsoft.com/office/drawing/2014/main" id="{01CD7690-EF2B-0CC5-88FF-4C01FD0939D0}"/>
              </a:ext>
            </a:extLst>
          </p:cNvPr>
          <p:cNvPicPr>
            <a:picLocks noChangeAspect="1"/>
          </p:cNvPicPr>
          <p:nvPr/>
        </p:nvPicPr>
        <p:blipFill>
          <a:blip r:embed="rId2"/>
          <a:stretch>
            <a:fillRect/>
          </a:stretch>
        </p:blipFill>
        <p:spPr>
          <a:xfrm>
            <a:off x="4222520" y="1472408"/>
            <a:ext cx="1913318" cy="3484370"/>
          </a:xfrm>
          <a:prstGeom prst="rect">
            <a:avLst/>
          </a:prstGeom>
        </p:spPr>
      </p:pic>
      <p:sp>
        <p:nvSpPr>
          <p:cNvPr id="9" name="テキスト ボックス 8">
            <a:extLst>
              <a:ext uri="{FF2B5EF4-FFF2-40B4-BE49-F238E27FC236}">
                <a16:creationId xmlns:a16="http://schemas.microsoft.com/office/drawing/2014/main" id="{B3E5B450-44C8-DDC5-B74F-521524B95645}"/>
              </a:ext>
            </a:extLst>
          </p:cNvPr>
          <p:cNvSpPr txBox="1"/>
          <p:nvPr/>
        </p:nvSpPr>
        <p:spPr>
          <a:xfrm>
            <a:off x="865455" y="986057"/>
            <a:ext cx="2075456" cy="369332"/>
          </a:xfrm>
          <a:prstGeom prst="rect">
            <a:avLst/>
          </a:prstGeom>
          <a:noFill/>
        </p:spPr>
        <p:txBody>
          <a:bodyPr wrap="square" rtlCol="0">
            <a:spAutoFit/>
          </a:bodyPr>
          <a:lstStyle/>
          <a:p>
            <a:r>
              <a:rPr lang="en-US" altLang="ja-JP" dirty="0"/>
              <a:t>6D</a:t>
            </a:r>
            <a:r>
              <a:rPr kumimoji="1" lang="ja-JP" altLang="en-US" dirty="0"/>
              <a:t>電線使用時</a:t>
            </a:r>
          </a:p>
        </p:txBody>
      </p:sp>
      <p:sp>
        <p:nvSpPr>
          <p:cNvPr id="11" name="矢印: 右 10">
            <a:extLst>
              <a:ext uri="{FF2B5EF4-FFF2-40B4-BE49-F238E27FC236}">
                <a16:creationId xmlns:a16="http://schemas.microsoft.com/office/drawing/2014/main" id="{76755389-F8A5-EF6B-7B54-1AA7E29D31DB}"/>
              </a:ext>
            </a:extLst>
          </p:cNvPr>
          <p:cNvSpPr/>
          <p:nvPr/>
        </p:nvSpPr>
        <p:spPr>
          <a:xfrm rot="20236015">
            <a:off x="2889583" y="5184552"/>
            <a:ext cx="1501321" cy="1314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72429BA-A370-36C0-D403-B724DBA15F6D}"/>
              </a:ext>
            </a:extLst>
          </p:cNvPr>
          <p:cNvSpPr txBox="1"/>
          <p:nvPr/>
        </p:nvSpPr>
        <p:spPr>
          <a:xfrm>
            <a:off x="4754384" y="1292592"/>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5" name="テキスト ボックス 14">
            <a:extLst>
              <a:ext uri="{FF2B5EF4-FFF2-40B4-BE49-F238E27FC236}">
                <a16:creationId xmlns:a16="http://schemas.microsoft.com/office/drawing/2014/main" id="{4DA31BED-A2C2-822D-DCF1-425056490D81}"/>
              </a:ext>
            </a:extLst>
          </p:cNvPr>
          <p:cNvSpPr txBox="1"/>
          <p:nvPr/>
        </p:nvSpPr>
        <p:spPr>
          <a:xfrm>
            <a:off x="3524803" y="3442593"/>
            <a:ext cx="894080" cy="276999"/>
          </a:xfrm>
          <a:prstGeom prst="rect">
            <a:avLst/>
          </a:prstGeom>
          <a:noFill/>
        </p:spPr>
        <p:txBody>
          <a:bodyPr wrap="square" rtlCol="0">
            <a:spAutoFit/>
          </a:bodyPr>
          <a:lstStyle/>
          <a:p>
            <a:r>
              <a:rPr lang="en-US" altLang="ja-JP" sz="1200" dirty="0"/>
              <a:t>1,8</a:t>
            </a:r>
            <a:r>
              <a:rPr kumimoji="1" lang="en-US" altLang="ja-JP" sz="1200" dirty="0"/>
              <a:t>00mm</a:t>
            </a:r>
            <a:endParaRPr kumimoji="1" lang="ja-JP" altLang="en-US" sz="1200" dirty="0"/>
          </a:p>
        </p:txBody>
      </p:sp>
      <p:sp>
        <p:nvSpPr>
          <p:cNvPr id="17" name="矢印: 右 16">
            <a:extLst>
              <a:ext uri="{FF2B5EF4-FFF2-40B4-BE49-F238E27FC236}">
                <a16:creationId xmlns:a16="http://schemas.microsoft.com/office/drawing/2014/main" id="{3C89173B-FA18-797D-1B00-53FE857133EE}"/>
              </a:ext>
            </a:extLst>
          </p:cNvPr>
          <p:cNvSpPr/>
          <p:nvPr/>
        </p:nvSpPr>
        <p:spPr>
          <a:xfrm>
            <a:off x="2940911" y="1607701"/>
            <a:ext cx="1289755" cy="1277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89C47926-7101-E5EA-5EA4-F536CAF48338}"/>
              </a:ext>
            </a:extLst>
          </p:cNvPr>
          <p:cNvPicPr>
            <a:picLocks noChangeAspect="1"/>
          </p:cNvPicPr>
          <p:nvPr/>
        </p:nvPicPr>
        <p:blipFill>
          <a:blip r:embed="rId3"/>
          <a:stretch>
            <a:fillRect/>
          </a:stretch>
        </p:blipFill>
        <p:spPr>
          <a:xfrm>
            <a:off x="746332" y="1431092"/>
            <a:ext cx="2164433" cy="4096206"/>
          </a:xfrm>
          <a:prstGeom prst="rect">
            <a:avLst/>
          </a:prstGeom>
        </p:spPr>
      </p:pic>
      <p:sp>
        <p:nvSpPr>
          <p:cNvPr id="18" name="テキスト ボックス 17">
            <a:extLst>
              <a:ext uri="{FF2B5EF4-FFF2-40B4-BE49-F238E27FC236}">
                <a16:creationId xmlns:a16="http://schemas.microsoft.com/office/drawing/2014/main" id="{6031FD51-9BDA-0015-9112-D343A7BA2914}"/>
              </a:ext>
            </a:extLst>
          </p:cNvPr>
          <p:cNvSpPr txBox="1"/>
          <p:nvPr/>
        </p:nvSpPr>
        <p:spPr>
          <a:xfrm>
            <a:off x="1355660" y="1256023"/>
            <a:ext cx="894080" cy="276999"/>
          </a:xfrm>
          <a:prstGeom prst="rect">
            <a:avLst/>
          </a:prstGeom>
          <a:noFill/>
        </p:spPr>
        <p:txBody>
          <a:bodyPr wrap="square" rtlCol="0">
            <a:spAutoFit/>
          </a:bodyPr>
          <a:lstStyle/>
          <a:p>
            <a:r>
              <a:rPr kumimoji="1" lang="en-US" altLang="ja-JP" sz="1200" dirty="0"/>
              <a:t>900mm</a:t>
            </a:r>
            <a:endParaRPr kumimoji="1" lang="ja-JP" altLang="en-US" sz="1200" dirty="0"/>
          </a:p>
        </p:txBody>
      </p:sp>
      <p:sp>
        <p:nvSpPr>
          <p:cNvPr id="19" name="テキスト ボックス 18">
            <a:extLst>
              <a:ext uri="{FF2B5EF4-FFF2-40B4-BE49-F238E27FC236}">
                <a16:creationId xmlns:a16="http://schemas.microsoft.com/office/drawing/2014/main" id="{08C67073-87F9-59A3-7F34-8E65E9F9C405}"/>
              </a:ext>
            </a:extLst>
          </p:cNvPr>
          <p:cNvSpPr txBox="1"/>
          <p:nvPr/>
        </p:nvSpPr>
        <p:spPr>
          <a:xfrm>
            <a:off x="4418883" y="992668"/>
            <a:ext cx="2075456" cy="369332"/>
          </a:xfrm>
          <a:prstGeom prst="rect">
            <a:avLst/>
          </a:prstGeom>
          <a:noFill/>
        </p:spPr>
        <p:txBody>
          <a:bodyPr wrap="square" rtlCol="0">
            <a:spAutoFit/>
          </a:bodyPr>
          <a:lstStyle/>
          <a:p>
            <a:r>
              <a:rPr lang="en-US" altLang="ja-JP" dirty="0"/>
              <a:t>2D</a:t>
            </a:r>
            <a:r>
              <a:rPr kumimoji="1" lang="ja-JP" altLang="en-US" dirty="0"/>
              <a:t>電線使用時</a:t>
            </a:r>
          </a:p>
        </p:txBody>
      </p:sp>
      <p:sp>
        <p:nvSpPr>
          <p:cNvPr id="8" name="テキスト ボックス 7">
            <a:extLst>
              <a:ext uri="{FF2B5EF4-FFF2-40B4-BE49-F238E27FC236}">
                <a16:creationId xmlns:a16="http://schemas.microsoft.com/office/drawing/2014/main" id="{92884855-CEE6-9D03-7A0E-69EACDC74A8D}"/>
              </a:ext>
            </a:extLst>
          </p:cNvPr>
          <p:cNvSpPr txBox="1"/>
          <p:nvPr/>
        </p:nvSpPr>
        <p:spPr>
          <a:xfrm>
            <a:off x="132294" y="3425713"/>
            <a:ext cx="894080" cy="276999"/>
          </a:xfrm>
          <a:prstGeom prst="rect">
            <a:avLst/>
          </a:prstGeom>
          <a:noFill/>
        </p:spPr>
        <p:txBody>
          <a:bodyPr wrap="square" rtlCol="0">
            <a:spAutoFit/>
          </a:bodyPr>
          <a:lstStyle/>
          <a:p>
            <a:r>
              <a:rPr lang="en-US" altLang="ja-JP" sz="1200" dirty="0"/>
              <a:t>2</a:t>
            </a:r>
            <a:r>
              <a:rPr kumimoji="1" lang="en-US" altLang="ja-JP" sz="1200" dirty="0"/>
              <a:t>,000mm</a:t>
            </a:r>
            <a:endParaRPr kumimoji="1" lang="ja-JP" altLang="en-US" sz="1200" dirty="0"/>
          </a:p>
        </p:txBody>
      </p:sp>
      <p:sp>
        <p:nvSpPr>
          <p:cNvPr id="10" name="タイトル 1">
            <a:extLst>
              <a:ext uri="{FF2B5EF4-FFF2-40B4-BE49-F238E27FC236}">
                <a16:creationId xmlns:a16="http://schemas.microsoft.com/office/drawing/2014/main" id="{F0369C32-9C48-3C65-29C6-46935E5579A8}"/>
              </a:ext>
            </a:extLst>
          </p:cNvPr>
          <p:cNvSpPr>
            <a:spLocks noGrp="1"/>
          </p:cNvSpPr>
          <p:nvPr>
            <p:ph type="title"/>
          </p:nvPr>
        </p:nvSpPr>
        <p:spPr>
          <a:xfrm>
            <a:off x="836291" y="136526"/>
            <a:ext cx="10515600" cy="511820"/>
          </a:xfrm>
        </p:spPr>
        <p:txBody>
          <a:bodyPr>
            <a:normAutofit/>
          </a:bodyPr>
          <a:lstStyle/>
          <a:p>
            <a:r>
              <a:rPr kumimoji="1" lang="en-US" altLang="ja-JP" sz="2800" dirty="0">
                <a:latin typeface="+mn-lt"/>
              </a:rPr>
              <a:t>3.2</a:t>
            </a:r>
            <a:r>
              <a:rPr kumimoji="1" lang="ja-JP" altLang="en-US" sz="2800" dirty="0">
                <a:latin typeface="+mn-lt"/>
              </a:rPr>
              <a:t>　</a:t>
            </a:r>
            <a:r>
              <a:rPr kumimoji="1" lang="en-US" altLang="ja-JP" sz="2800" dirty="0">
                <a:latin typeface="+mn-lt"/>
              </a:rPr>
              <a:t>CB-TB</a:t>
            </a:r>
            <a:r>
              <a:rPr kumimoji="1" lang="ja-JP" altLang="en-US" sz="2800" dirty="0">
                <a:latin typeface="+mn-lt"/>
              </a:rPr>
              <a:t>配線比較</a:t>
            </a:r>
          </a:p>
        </p:txBody>
      </p:sp>
      <p:sp>
        <p:nvSpPr>
          <p:cNvPr id="5" name="スライド番号プレースホルダー 4">
            <a:extLst>
              <a:ext uri="{FF2B5EF4-FFF2-40B4-BE49-F238E27FC236}">
                <a16:creationId xmlns:a16="http://schemas.microsoft.com/office/drawing/2014/main" id="{95E9A9DF-C10A-5BAB-E710-FEF83D9B4322}"/>
              </a:ext>
            </a:extLst>
          </p:cNvPr>
          <p:cNvSpPr>
            <a:spLocks noGrp="1"/>
          </p:cNvSpPr>
          <p:nvPr>
            <p:ph type="sldNum" sz="quarter" idx="12"/>
          </p:nvPr>
        </p:nvSpPr>
        <p:spPr/>
        <p:txBody>
          <a:bodyPr/>
          <a:lstStyle/>
          <a:p>
            <a:fld id="{E7784300-A231-4CE8-BF2A-B73085566916}" type="slidenum">
              <a:rPr kumimoji="1" lang="ja-JP" altLang="en-US" smtClean="0"/>
              <a:t>69</a:t>
            </a:fld>
            <a:r>
              <a:rPr kumimoji="1" lang="ja-JP" altLang="en-US"/>
              <a:t>ページ</a:t>
            </a:r>
            <a:endParaRPr kumimoji="1" lang="ja-JP" altLang="en-US" dirty="0"/>
          </a:p>
        </p:txBody>
      </p:sp>
    </p:spTree>
    <p:extLst>
      <p:ext uri="{BB962C8B-B14F-4D97-AF65-F5344CB8AC3E}">
        <p14:creationId xmlns:p14="http://schemas.microsoft.com/office/powerpoint/2010/main" val="1106326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370EC4-7DA0-D0E2-14BE-359080AB5913}"/>
              </a:ext>
            </a:extLst>
          </p:cNvPr>
          <p:cNvSpPr txBox="1"/>
          <p:nvPr/>
        </p:nvSpPr>
        <p:spPr>
          <a:xfrm>
            <a:off x="446809" y="1525903"/>
            <a:ext cx="11298382" cy="3970318"/>
          </a:xfrm>
          <a:prstGeom prst="rect">
            <a:avLst/>
          </a:prstGeom>
          <a:noFill/>
        </p:spPr>
        <p:txBody>
          <a:bodyPr wrap="square">
            <a:spAutoFit/>
          </a:bodyPr>
          <a:lstStyle/>
          <a:p>
            <a:r>
              <a:rPr lang="en-US" altLang="ja-JP" dirty="0"/>
              <a:t>NFPA70 100</a:t>
            </a:r>
          </a:p>
          <a:p>
            <a:r>
              <a:rPr lang="en-US" altLang="ja-JP" dirty="0"/>
              <a:t>Identified (as applied to equipment). Recognizable as suitable for the specific purpose, function, use, environment, application, and so forth, where described in a particular Code requirement. (CMP-1)</a:t>
            </a:r>
          </a:p>
          <a:p>
            <a:endParaRPr lang="en-US" altLang="ja-JP" dirty="0"/>
          </a:p>
          <a:p>
            <a:r>
              <a:rPr lang="en-US" altLang="ja-JP" dirty="0"/>
              <a:t>3.3.107 Tap Conductors. As used in this standard, a tap conductor is defined as a conductor, other than a service conductor that  has overcurrent protection ahead</a:t>
            </a:r>
            <a:r>
              <a:rPr lang="ja-JP" altLang="en-US" dirty="0"/>
              <a:t>、</a:t>
            </a:r>
            <a:r>
              <a:rPr lang="en-US" altLang="ja-JP" dirty="0"/>
              <a:t>of its point of supply that exceeds the value permitted for similar conductors that are protected as described elsewhere in this standard</a:t>
            </a:r>
          </a:p>
          <a:p>
            <a:endParaRPr lang="en-US" altLang="ja-JP" dirty="0"/>
          </a:p>
          <a:p>
            <a:r>
              <a:rPr lang="en-US" altLang="ja-JP" dirty="0"/>
              <a:t>NFPA79 </a:t>
            </a:r>
          </a:p>
          <a:p>
            <a:r>
              <a:rPr lang="en-US" altLang="ja-JP" dirty="0"/>
              <a:t>3.3.59*Identified </a:t>
            </a:r>
            <a:r>
              <a:rPr lang="ja-JP" altLang="en-US" dirty="0"/>
              <a:t>（</a:t>
            </a:r>
            <a:r>
              <a:rPr lang="en-US" altLang="ja-JP" dirty="0"/>
              <a:t>as </a:t>
            </a:r>
            <a:r>
              <a:rPr lang="en-US" altLang="ja-JP" dirty="0" err="1"/>
              <a:t>appliedto</a:t>
            </a:r>
            <a:r>
              <a:rPr lang="en-US" altLang="ja-JP" dirty="0"/>
              <a:t> equipment). Recognizable as suitable for the specific purpose, function, use, environment, application, and so forth, where described in a particular code or standard requirement. [70:100] </a:t>
            </a:r>
            <a:endParaRPr lang="ja-JP" altLang="en-US" dirty="0"/>
          </a:p>
          <a:p>
            <a:endParaRPr lang="en-US" altLang="ja-JP" dirty="0"/>
          </a:p>
          <a:p>
            <a:r>
              <a:rPr lang="en-US" altLang="ja-JP" dirty="0"/>
              <a:t> </a:t>
            </a:r>
            <a:endParaRPr lang="ja-JP" altLang="en-US" dirty="0"/>
          </a:p>
        </p:txBody>
      </p:sp>
      <p:sp>
        <p:nvSpPr>
          <p:cNvPr id="2" name="テキスト ボックス 1">
            <a:extLst>
              <a:ext uri="{FF2B5EF4-FFF2-40B4-BE49-F238E27FC236}">
                <a16:creationId xmlns:a16="http://schemas.microsoft.com/office/drawing/2014/main" id="{E4D83A42-46EB-2FA7-3287-A8E11769E9C6}"/>
              </a:ext>
            </a:extLst>
          </p:cNvPr>
          <p:cNvSpPr txBox="1"/>
          <p:nvPr/>
        </p:nvSpPr>
        <p:spPr>
          <a:xfrm>
            <a:off x="446809" y="1140513"/>
            <a:ext cx="646331" cy="369332"/>
          </a:xfrm>
          <a:prstGeom prst="rect">
            <a:avLst/>
          </a:prstGeom>
          <a:noFill/>
        </p:spPr>
        <p:txBody>
          <a:bodyPr wrap="none" rtlCol="0">
            <a:spAutoFit/>
          </a:bodyPr>
          <a:lstStyle/>
          <a:p>
            <a:r>
              <a:rPr lang="ja-JP" altLang="en-US" dirty="0"/>
              <a:t>定義</a:t>
            </a:r>
            <a:endParaRPr kumimoji="1" lang="ja-JP" altLang="en-US" dirty="0"/>
          </a:p>
        </p:txBody>
      </p:sp>
      <p:sp>
        <p:nvSpPr>
          <p:cNvPr id="8" name="テキスト ボックス 7">
            <a:extLst>
              <a:ext uri="{FF2B5EF4-FFF2-40B4-BE49-F238E27FC236}">
                <a16:creationId xmlns:a16="http://schemas.microsoft.com/office/drawing/2014/main" id="{E46FE238-55B4-510A-BAD6-65FBFEC04172}"/>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3</a:t>
            </a:r>
            <a:endParaRPr kumimoji="1" lang="ja-JP" altLang="en-US" dirty="0"/>
          </a:p>
        </p:txBody>
      </p:sp>
      <p:sp>
        <p:nvSpPr>
          <p:cNvPr id="4" name="テキスト ボックス 3">
            <a:extLst>
              <a:ext uri="{FF2B5EF4-FFF2-40B4-BE49-F238E27FC236}">
                <a16:creationId xmlns:a16="http://schemas.microsoft.com/office/drawing/2014/main" id="{5FFC247F-9EF0-B59A-452B-051C57562B8D}"/>
              </a:ext>
            </a:extLst>
          </p:cNvPr>
          <p:cNvSpPr txBox="1"/>
          <p:nvPr/>
        </p:nvSpPr>
        <p:spPr>
          <a:xfrm>
            <a:off x="1736520" y="145292"/>
            <a:ext cx="4169329" cy="369332"/>
          </a:xfrm>
          <a:prstGeom prst="rect">
            <a:avLst/>
          </a:prstGeom>
          <a:noFill/>
        </p:spPr>
        <p:txBody>
          <a:bodyPr wrap="square" rtlCol="0">
            <a:spAutoFit/>
          </a:bodyPr>
          <a:lstStyle/>
          <a:p>
            <a:r>
              <a:rPr kumimoji="1" lang="en-US" altLang="ja-JP" dirty="0"/>
              <a:t>※</a:t>
            </a:r>
            <a:r>
              <a:rPr kumimoji="1" lang="ja-JP" altLang="en-US" dirty="0"/>
              <a:t>誤訳防止の為、原文を転記</a:t>
            </a:r>
          </a:p>
        </p:txBody>
      </p:sp>
      <p:sp>
        <p:nvSpPr>
          <p:cNvPr id="10" name="スライド番号プレースホルダー 9">
            <a:extLst>
              <a:ext uri="{FF2B5EF4-FFF2-40B4-BE49-F238E27FC236}">
                <a16:creationId xmlns:a16="http://schemas.microsoft.com/office/drawing/2014/main" id="{FAFEF6AF-018B-B8DB-018F-0B81FC390788}"/>
              </a:ext>
            </a:extLst>
          </p:cNvPr>
          <p:cNvSpPr>
            <a:spLocks noGrp="1"/>
          </p:cNvSpPr>
          <p:nvPr>
            <p:ph type="sldNum" sz="quarter" idx="12"/>
          </p:nvPr>
        </p:nvSpPr>
        <p:spPr/>
        <p:txBody>
          <a:bodyPr/>
          <a:lstStyle/>
          <a:p>
            <a:fld id="{EE6B4B11-9538-48C2-A03B-57C923024A3C}" type="slidenum">
              <a:rPr kumimoji="1" lang="ja-JP" altLang="en-US" smtClean="0"/>
              <a:t>7</a:t>
            </a:fld>
            <a:r>
              <a:rPr kumimoji="1" lang="ja-JP" altLang="en-US"/>
              <a:t>ページ</a:t>
            </a:r>
            <a:endParaRPr kumimoji="1" lang="ja-JP" altLang="en-US" dirty="0"/>
          </a:p>
        </p:txBody>
      </p:sp>
    </p:spTree>
    <p:extLst>
      <p:ext uri="{BB962C8B-B14F-4D97-AF65-F5344CB8AC3E}">
        <p14:creationId xmlns:p14="http://schemas.microsoft.com/office/powerpoint/2010/main" val="4050961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2">
            <a:extLst>
              <a:ext uri="{FF2B5EF4-FFF2-40B4-BE49-F238E27FC236}">
                <a16:creationId xmlns:a16="http://schemas.microsoft.com/office/drawing/2014/main" id="{EC8779F9-785C-9FBD-9420-456A39B9CC97}"/>
              </a:ext>
            </a:extLst>
          </p:cNvPr>
          <p:cNvSpPr txBox="1"/>
          <p:nvPr/>
        </p:nvSpPr>
        <p:spPr>
          <a:xfrm>
            <a:off x="803274" y="825797"/>
            <a:ext cx="8021129" cy="24794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800" dirty="0"/>
              <a:t>本資料に関する問合せ先</a:t>
            </a:r>
            <a:endParaRPr kumimoji="1" lang="en-US" altLang="ja-JP" sz="1800" dirty="0"/>
          </a:p>
          <a:p>
            <a:endParaRPr kumimoji="1" lang="en-US" altLang="ja-JP" sz="1800" dirty="0"/>
          </a:p>
          <a:p>
            <a:r>
              <a:rPr kumimoji="1" lang="ja-JP" altLang="en-US" sz="1800" dirty="0"/>
              <a:t>マドカシステム株式会社</a:t>
            </a:r>
            <a:endParaRPr kumimoji="1" lang="en-US" altLang="ja-JP" sz="1800" dirty="0"/>
          </a:p>
          <a:p>
            <a:r>
              <a:rPr kumimoji="1" lang="ja-JP" altLang="en-US" sz="1800" dirty="0"/>
              <a:t>営業部</a:t>
            </a:r>
            <a:r>
              <a:rPr lang="ja-JP" altLang="en-US" sz="1800" dirty="0"/>
              <a:t>　</a:t>
            </a:r>
            <a:r>
              <a:rPr kumimoji="1" lang="ja-JP" altLang="en-US" sz="1800" dirty="0"/>
              <a:t>平田　豊久</a:t>
            </a:r>
            <a:endParaRPr kumimoji="1" lang="en-US" altLang="ja-JP" sz="1800" dirty="0"/>
          </a:p>
          <a:p>
            <a:r>
              <a:rPr kumimoji="1" lang="en-US" altLang="ja-JP" sz="1800" dirty="0"/>
              <a:t>TEL</a:t>
            </a:r>
            <a:r>
              <a:rPr kumimoji="1" lang="ja-JP" altLang="en-US" sz="1800" dirty="0"/>
              <a:t>　：</a:t>
            </a:r>
            <a:r>
              <a:rPr kumimoji="1" lang="en-US" altLang="ja-JP" sz="1800" dirty="0"/>
              <a:t>052-736-7820</a:t>
            </a:r>
            <a:r>
              <a:rPr kumimoji="1" lang="ja-JP" altLang="en-US" sz="1800" dirty="0"/>
              <a:t>／携帯電話 </a:t>
            </a:r>
            <a:r>
              <a:rPr lang="en-US" altLang="ja-JP" sz="1800" dirty="0"/>
              <a:t>:</a:t>
            </a:r>
            <a:r>
              <a:rPr lang="ja-JP" altLang="en-US" sz="1800" dirty="0"/>
              <a:t> </a:t>
            </a:r>
            <a:r>
              <a:rPr kumimoji="1" lang="en-US" altLang="ja-JP" sz="1800" dirty="0"/>
              <a:t>090-7023-6608</a:t>
            </a:r>
            <a:r>
              <a:rPr kumimoji="1" lang="ja-JP" altLang="en-US" sz="1800" dirty="0"/>
              <a:t>　　　　　</a:t>
            </a:r>
            <a:endParaRPr kumimoji="1" lang="en-US" altLang="ja-JP" sz="1800" dirty="0"/>
          </a:p>
          <a:p>
            <a:r>
              <a:rPr kumimoji="1" lang="en-US" altLang="ja-JP" sz="1800" dirty="0"/>
              <a:t>E-Mail</a:t>
            </a:r>
            <a:r>
              <a:rPr kumimoji="1" lang="ja-JP" altLang="en-US" sz="1800" dirty="0"/>
              <a:t>：</a:t>
            </a:r>
            <a:r>
              <a:rPr kumimoji="1" lang="en-US" altLang="ja-JP" sz="1800" dirty="0"/>
              <a:t>hirata@madoka-system.com</a:t>
            </a:r>
          </a:p>
          <a:p>
            <a:endParaRPr lang="en-US" altLang="ja-JP" sz="1400" dirty="0"/>
          </a:p>
          <a:p>
            <a:endParaRPr lang="en-US" altLang="ja-JP" sz="1400" dirty="0"/>
          </a:p>
          <a:p>
            <a:r>
              <a:rPr kumimoji="1" lang="ja-JP" altLang="en-US" sz="1400" dirty="0"/>
              <a:t>各部品に関しては下記へ問合せをお願い致します。</a:t>
            </a:r>
            <a:endParaRPr kumimoji="1" lang="en-US" altLang="ja-JP" sz="1400" dirty="0"/>
          </a:p>
          <a:p>
            <a:endParaRPr kumimoji="1" lang="en-US" altLang="ja-JP" sz="1100" dirty="0"/>
          </a:p>
        </p:txBody>
      </p:sp>
      <p:sp>
        <p:nvSpPr>
          <p:cNvPr id="2" name="タイトル 1">
            <a:extLst>
              <a:ext uri="{FF2B5EF4-FFF2-40B4-BE49-F238E27FC236}">
                <a16:creationId xmlns:a16="http://schemas.microsoft.com/office/drawing/2014/main" id="{E9ADFBBE-EFD1-8D46-8FF5-63DAB48BFCC6}"/>
              </a:ext>
            </a:extLst>
          </p:cNvPr>
          <p:cNvSpPr>
            <a:spLocks noGrp="1"/>
          </p:cNvSpPr>
          <p:nvPr>
            <p:ph type="title"/>
          </p:nvPr>
        </p:nvSpPr>
        <p:spPr>
          <a:xfrm>
            <a:off x="838200" y="136526"/>
            <a:ext cx="10515600" cy="520700"/>
          </a:xfrm>
        </p:spPr>
        <p:txBody>
          <a:bodyPr>
            <a:normAutofit/>
          </a:bodyPr>
          <a:lstStyle/>
          <a:p>
            <a:r>
              <a:rPr kumimoji="1" lang="en-US" altLang="ja-JP" sz="2800" dirty="0">
                <a:latin typeface="+mn-lt"/>
              </a:rPr>
              <a:t>4</a:t>
            </a:r>
            <a:r>
              <a:rPr kumimoji="1" lang="ja-JP" altLang="en-US" sz="2800" dirty="0">
                <a:latin typeface="+mn-lt"/>
              </a:rPr>
              <a:t>　問合せ窓口</a:t>
            </a:r>
          </a:p>
        </p:txBody>
      </p:sp>
      <p:sp>
        <p:nvSpPr>
          <p:cNvPr id="8" name="テキスト ボックス 2">
            <a:extLst>
              <a:ext uri="{FF2B5EF4-FFF2-40B4-BE49-F238E27FC236}">
                <a16:creationId xmlns:a16="http://schemas.microsoft.com/office/drawing/2014/main" id="{5288DCE8-5566-94B3-7AE3-D1851988FDD3}"/>
              </a:ext>
            </a:extLst>
          </p:cNvPr>
          <p:cNvSpPr txBox="1"/>
          <p:nvPr/>
        </p:nvSpPr>
        <p:spPr>
          <a:xfrm>
            <a:off x="506027" y="3200815"/>
            <a:ext cx="3142168" cy="1551686"/>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端子台：（株）オサダ</a:t>
            </a:r>
            <a:endParaRPr kumimoji="1" lang="en-US" altLang="ja-JP" sz="1200" dirty="0"/>
          </a:p>
          <a:p>
            <a:endParaRPr kumimoji="1" lang="en-US" altLang="ja-JP" sz="1200" dirty="0"/>
          </a:p>
          <a:p>
            <a:r>
              <a:rPr kumimoji="1" lang="ja-JP" altLang="en-US" sz="1200" dirty="0"/>
              <a:t>①販売窓口：マドカシステム株式会社</a:t>
            </a:r>
            <a:endParaRPr kumimoji="1" lang="en-US" altLang="ja-JP" sz="1200" dirty="0"/>
          </a:p>
          <a:p>
            <a:r>
              <a:rPr kumimoji="1" lang="ja-JP" altLang="en-US" sz="1200" dirty="0"/>
              <a:t>②部署：営業部</a:t>
            </a:r>
            <a:endParaRPr kumimoji="1" lang="en-US" altLang="ja-JP" sz="1200" dirty="0"/>
          </a:p>
          <a:p>
            <a:r>
              <a:rPr kumimoji="1" lang="ja-JP" altLang="en-US" sz="1200" dirty="0"/>
              <a:t>③担当者：平田　豊久</a:t>
            </a:r>
            <a:endParaRPr kumimoji="1" lang="en-US" altLang="ja-JP" sz="1200" dirty="0"/>
          </a:p>
          <a:p>
            <a:r>
              <a:rPr kumimoji="1" lang="ja-JP" altLang="en-US" sz="1200" dirty="0"/>
              <a:t>④</a:t>
            </a:r>
            <a:r>
              <a:rPr kumimoji="1" lang="en-US" altLang="ja-JP" sz="1200" dirty="0"/>
              <a:t>TEL</a:t>
            </a:r>
            <a:r>
              <a:rPr kumimoji="1" lang="ja-JP" altLang="en-US" sz="1200" dirty="0"/>
              <a:t>　：</a:t>
            </a:r>
            <a:r>
              <a:rPr kumimoji="1" lang="en-US" altLang="ja-JP" sz="1200" dirty="0"/>
              <a:t>052-736-7820</a:t>
            </a:r>
          </a:p>
          <a:p>
            <a:r>
              <a:rPr kumimoji="1" lang="ja-JP" altLang="en-US" sz="1200" dirty="0"/>
              <a:t>　携帯　 </a:t>
            </a:r>
            <a:r>
              <a:rPr lang="en-US" altLang="ja-JP" sz="1200" dirty="0"/>
              <a:t>:</a:t>
            </a:r>
            <a:r>
              <a:rPr lang="ja-JP" altLang="en-US" sz="1200" dirty="0"/>
              <a:t> </a:t>
            </a:r>
            <a:r>
              <a:rPr kumimoji="1" lang="en-US" altLang="ja-JP" sz="1200" dirty="0"/>
              <a:t>090-7023-6608</a:t>
            </a:r>
            <a:r>
              <a:rPr kumimoji="1" lang="ja-JP" altLang="en-US" sz="1200" dirty="0"/>
              <a:t>　　　　　</a:t>
            </a:r>
            <a:endParaRPr kumimoji="1" lang="en-US" altLang="ja-JP" sz="1200" dirty="0"/>
          </a:p>
          <a:p>
            <a:r>
              <a:rPr kumimoji="1" lang="ja-JP" altLang="en-US" sz="1200" dirty="0"/>
              <a:t>⑤</a:t>
            </a:r>
            <a:r>
              <a:rPr kumimoji="1" lang="en-US" altLang="ja-JP" sz="1200" dirty="0"/>
              <a:t>E-Mail</a:t>
            </a:r>
            <a:r>
              <a:rPr kumimoji="1" lang="ja-JP" altLang="en-US" sz="1200" dirty="0"/>
              <a:t>：</a:t>
            </a:r>
            <a:r>
              <a:rPr kumimoji="1" lang="en-US" altLang="ja-JP" sz="1200" dirty="0"/>
              <a:t>hirata@madoka-system.com</a:t>
            </a:r>
          </a:p>
          <a:p>
            <a:endParaRPr kumimoji="1" lang="en-US" altLang="ja-JP" sz="1100" dirty="0"/>
          </a:p>
          <a:p>
            <a:endParaRPr kumimoji="1" lang="en-US" altLang="ja-JP" sz="1100" dirty="0"/>
          </a:p>
        </p:txBody>
      </p:sp>
      <p:sp>
        <p:nvSpPr>
          <p:cNvPr id="9" name="テキスト ボックス 23">
            <a:extLst>
              <a:ext uri="{FF2B5EF4-FFF2-40B4-BE49-F238E27FC236}">
                <a16:creationId xmlns:a16="http://schemas.microsoft.com/office/drawing/2014/main" id="{11A0206C-1C10-4E59-97DB-96745EF47529}"/>
              </a:ext>
            </a:extLst>
          </p:cNvPr>
          <p:cNvSpPr txBox="1"/>
          <p:nvPr/>
        </p:nvSpPr>
        <p:spPr>
          <a:xfrm>
            <a:off x="3876018" y="3203726"/>
            <a:ext cx="3626682"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ブレーカ：富士電機機器制御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①社名：富士電機機器制御株式会社</a:t>
            </a:r>
          </a:p>
          <a:p>
            <a:r>
              <a:rPr kumimoji="1" lang="ja-JP" altLang="en-US" sz="1200" dirty="0"/>
              <a:t>②部署：中部営業部　第一営業課</a:t>
            </a:r>
            <a:endParaRPr kumimoji="1" lang="en-US" altLang="ja-JP" sz="1200" dirty="0"/>
          </a:p>
          <a:p>
            <a:r>
              <a:rPr kumimoji="1" lang="ja-JP" altLang="en-US" sz="1200" dirty="0"/>
              <a:t>③担当者：中山　匡</a:t>
            </a:r>
          </a:p>
          <a:p>
            <a:r>
              <a:rPr kumimoji="1" lang="ja-JP" altLang="en-US" sz="1200" dirty="0"/>
              <a:t>④</a:t>
            </a:r>
            <a:r>
              <a:rPr kumimoji="1" lang="en-US" altLang="ja-JP" sz="1200" dirty="0"/>
              <a:t>TEL</a:t>
            </a:r>
            <a:r>
              <a:rPr kumimoji="1" lang="ja-JP" altLang="en-US" sz="1200" dirty="0"/>
              <a:t>　：</a:t>
            </a:r>
            <a:r>
              <a:rPr kumimoji="1" lang="en-US" altLang="ja-JP" sz="1200" dirty="0"/>
              <a:t>052-746-1053</a:t>
            </a:r>
          </a:p>
          <a:p>
            <a:r>
              <a:rPr kumimoji="1" lang="en-US" altLang="ja-JP" sz="1200" dirty="0"/>
              <a:t>⑤E-Mail</a:t>
            </a:r>
            <a:r>
              <a:rPr kumimoji="1" lang="ja-JP" altLang="en-US" sz="1200" dirty="0"/>
              <a:t>：</a:t>
            </a:r>
            <a:r>
              <a:rPr kumimoji="1" lang="en-US" altLang="ja-JP" sz="1200" dirty="0"/>
              <a:t>nakayama-tadashi@fujielectric.com</a:t>
            </a:r>
            <a:endParaRPr kumimoji="1" lang="ja-JP" altLang="en-US" sz="1200" dirty="0"/>
          </a:p>
        </p:txBody>
      </p:sp>
      <p:sp>
        <p:nvSpPr>
          <p:cNvPr id="13" name="テキスト ボックス 18">
            <a:extLst>
              <a:ext uri="{FF2B5EF4-FFF2-40B4-BE49-F238E27FC236}">
                <a16:creationId xmlns:a16="http://schemas.microsoft.com/office/drawing/2014/main" id="{989B97FA-1267-484E-8267-4236CF9E1D38}"/>
              </a:ext>
            </a:extLst>
          </p:cNvPr>
          <p:cNvSpPr txBox="1"/>
          <p:nvPr/>
        </p:nvSpPr>
        <p:spPr>
          <a:xfrm>
            <a:off x="506027" y="4923083"/>
            <a:ext cx="3142168"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a:t>
            </a:r>
            <a:r>
              <a:rPr kumimoji="1" lang="ja-JP" altLang="ja-JP" sz="1200" dirty="0">
                <a:solidFill>
                  <a:schemeClr val="dk1"/>
                </a:solidFill>
                <a:effectLst/>
                <a:latin typeface="+mn-lt"/>
                <a:ea typeface="+mn-ea"/>
                <a:cs typeface="+mn-cs"/>
              </a:rPr>
              <a:t>日合通信電線株式会社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①社名：日合通信電線株式会社</a:t>
            </a:r>
          </a:p>
          <a:p>
            <a:r>
              <a:rPr kumimoji="1" lang="ja-JP" altLang="en-US" sz="1200" dirty="0"/>
              <a:t>②部署：営業部</a:t>
            </a:r>
          </a:p>
          <a:p>
            <a:r>
              <a:rPr kumimoji="1" lang="ja-JP" altLang="en-US" sz="1200" dirty="0"/>
              <a:t>③担当者：江南　智利</a:t>
            </a:r>
          </a:p>
          <a:p>
            <a:r>
              <a:rPr kumimoji="1" lang="ja-JP" altLang="en-US" sz="1200" dirty="0"/>
              <a:t>④</a:t>
            </a:r>
            <a:r>
              <a:rPr kumimoji="1" lang="en-US" altLang="ja-JP" sz="1200" dirty="0"/>
              <a:t>TEL</a:t>
            </a:r>
            <a:r>
              <a:rPr kumimoji="1" lang="ja-JP" altLang="en-US" sz="1200" dirty="0"/>
              <a:t>　：</a:t>
            </a:r>
            <a:r>
              <a:rPr kumimoji="1" lang="en-US" altLang="ja-JP" sz="1200" dirty="0"/>
              <a:t>0595-24-7531</a:t>
            </a:r>
          </a:p>
          <a:p>
            <a:r>
              <a:rPr kumimoji="1" lang="en-US" altLang="ja-JP" sz="1200" dirty="0"/>
              <a:t>⑤E-Mail</a:t>
            </a:r>
            <a:r>
              <a:rPr kumimoji="1" lang="ja-JP" altLang="en-US" sz="1200" dirty="0"/>
              <a:t>：</a:t>
            </a:r>
            <a:r>
              <a:rPr kumimoji="1" lang="en-US" altLang="ja-JP" sz="1200" dirty="0"/>
              <a:t>enami@nichigoh.co.jp</a:t>
            </a:r>
            <a:endParaRPr kumimoji="1" lang="ja-JP" altLang="en-US" sz="1200" dirty="0"/>
          </a:p>
        </p:txBody>
      </p:sp>
      <p:sp>
        <p:nvSpPr>
          <p:cNvPr id="15" name="テキスト ボックス 16">
            <a:extLst>
              <a:ext uri="{FF2B5EF4-FFF2-40B4-BE49-F238E27FC236}">
                <a16:creationId xmlns:a16="http://schemas.microsoft.com/office/drawing/2014/main" id="{173B8DEC-6C25-3F6B-EB05-B9F3EDFC133A}"/>
              </a:ext>
            </a:extLst>
          </p:cNvPr>
          <p:cNvSpPr txBox="1"/>
          <p:nvPr/>
        </p:nvSpPr>
        <p:spPr>
          <a:xfrm>
            <a:off x="3880906" y="4936260"/>
            <a:ext cx="3621794" cy="141336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太陽ケーブルテック株式会社</a:t>
            </a:r>
            <a:endParaRPr kumimoji="1" lang="en-US" altLang="ja-JP" sz="1200" dirty="0"/>
          </a:p>
          <a:p>
            <a:endParaRPr kumimoji="1" lang="ja-JP" altLang="en-US" sz="1200" dirty="0"/>
          </a:p>
          <a:p>
            <a:r>
              <a:rPr kumimoji="1" lang="ja-JP" altLang="en-US" sz="1200" dirty="0"/>
              <a:t>①代理店：泉州電業株式会社</a:t>
            </a:r>
          </a:p>
          <a:p>
            <a:r>
              <a:rPr kumimoji="1" lang="ja-JP" altLang="en-US" sz="1200" dirty="0"/>
              <a:t>②部署　：第二営業部第二販売課</a:t>
            </a:r>
          </a:p>
          <a:p>
            <a:r>
              <a:rPr kumimoji="1" lang="ja-JP" altLang="en-US" sz="1200" dirty="0"/>
              <a:t>③担当者：熊本圭司</a:t>
            </a:r>
          </a:p>
          <a:p>
            <a:r>
              <a:rPr kumimoji="1" lang="ja-JP" altLang="en-US" sz="1200" dirty="0"/>
              <a:t>④</a:t>
            </a:r>
            <a:r>
              <a:rPr kumimoji="1" lang="en-US" altLang="ja-JP" sz="1200" dirty="0"/>
              <a:t>TEL</a:t>
            </a:r>
            <a:r>
              <a:rPr kumimoji="1" lang="ja-JP" altLang="en-US" sz="1200" dirty="0"/>
              <a:t>　：</a:t>
            </a:r>
            <a:r>
              <a:rPr kumimoji="1" lang="en-US" altLang="ja-JP" sz="1200" dirty="0"/>
              <a:t>052-504-1193</a:t>
            </a:r>
          </a:p>
          <a:p>
            <a:r>
              <a:rPr kumimoji="1" lang="en-US" altLang="ja-JP" sz="1200" dirty="0"/>
              <a:t>⑤E-Mail</a:t>
            </a:r>
            <a:r>
              <a:rPr kumimoji="1" lang="ja-JP" altLang="en-US" sz="1200" dirty="0"/>
              <a:t>：</a:t>
            </a:r>
            <a:r>
              <a:rPr kumimoji="1" lang="en-US" altLang="ja-JP" sz="1200" dirty="0"/>
              <a:t>k-kumamoto@senden.co.jp</a:t>
            </a:r>
            <a:endParaRPr kumimoji="1" lang="ja-JP" altLang="en-US" sz="1200" dirty="0"/>
          </a:p>
        </p:txBody>
      </p:sp>
      <p:sp>
        <p:nvSpPr>
          <p:cNvPr id="3" name="テキスト ボックス 16">
            <a:extLst>
              <a:ext uri="{FF2B5EF4-FFF2-40B4-BE49-F238E27FC236}">
                <a16:creationId xmlns:a16="http://schemas.microsoft.com/office/drawing/2014/main" id="{9EBA53C2-C2B9-A3A6-88CD-9E39A39CE35F}"/>
              </a:ext>
            </a:extLst>
          </p:cNvPr>
          <p:cNvSpPr txBox="1"/>
          <p:nvPr/>
        </p:nvSpPr>
        <p:spPr>
          <a:xfrm>
            <a:off x="7730523" y="4923083"/>
            <a:ext cx="4110361" cy="142654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電線：　</a:t>
            </a:r>
            <a:r>
              <a:rPr lang="ja-JP" altLang="en-US" sz="1200" dirty="0"/>
              <a:t>大電</a:t>
            </a:r>
            <a:r>
              <a:rPr kumimoji="1" lang="ja-JP" altLang="en-US" sz="1200" dirty="0"/>
              <a:t>株式会社</a:t>
            </a:r>
            <a:endParaRPr kumimoji="1" lang="en-US" altLang="ja-JP" sz="1200" dirty="0"/>
          </a:p>
          <a:p>
            <a:endParaRPr kumimoji="1" lang="ja-JP" altLang="en-US" sz="1200" dirty="0"/>
          </a:p>
          <a:p>
            <a:r>
              <a:rPr kumimoji="1" lang="ja-JP" altLang="en-US" sz="1200" dirty="0"/>
              <a:t>①社名：大電株式会社</a:t>
            </a:r>
          </a:p>
          <a:p>
            <a:r>
              <a:rPr kumimoji="1" lang="ja-JP" altLang="en-US" sz="1200" dirty="0"/>
              <a:t>②部署：電線事業部営業部機器電線営業課</a:t>
            </a:r>
          </a:p>
          <a:p>
            <a:r>
              <a:rPr kumimoji="1" lang="ja-JP" altLang="en-US" sz="1200" dirty="0"/>
              <a:t>③担当者：中尾　徹</a:t>
            </a:r>
          </a:p>
          <a:p>
            <a:r>
              <a:rPr kumimoji="1" lang="ja-JP" altLang="en-US" sz="1200" dirty="0"/>
              <a:t>④</a:t>
            </a:r>
            <a:r>
              <a:rPr kumimoji="1" lang="en-US" altLang="ja-JP" sz="1200" dirty="0"/>
              <a:t>TEL</a:t>
            </a:r>
            <a:r>
              <a:rPr kumimoji="1" lang="ja-JP" altLang="en-US" sz="1200" dirty="0"/>
              <a:t>　：</a:t>
            </a:r>
            <a:r>
              <a:rPr kumimoji="1" lang="en-US" altLang="ja-JP" sz="1200" dirty="0"/>
              <a:t>0942-85-7765</a:t>
            </a:r>
          </a:p>
          <a:p>
            <a:r>
              <a:rPr kumimoji="1" lang="en-US" altLang="ja-JP" sz="1200" dirty="0"/>
              <a:t>⑤E-Mail</a:t>
            </a:r>
            <a:r>
              <a:rPr kumimoji="1" lang="ja-JP" altLang="en-US" sz="1200" dirty="0"/>
              <a:t>：</a:t>
            </a:r>
            <a:r>
              <a:rPr kumimoji="1" lang="en-US" altLang="ja-JP" sz="1200" dirty="0"/>
              <a:t>nakao@dyden.co.jp</a:t>
            </a:r>
            <a:endParaRPr kumimoji="1" lang="ja-JP" altLang="en-US" sz="1200" dirty="0"/>
          </a:p>
        </p:txBody>
      </p:sp>
      <p:sp>
        <p:nvSpPr>
          <p:cNvPr id="5" name="テキスト ボックス 23">
            <a:extLst>
              <a:ext uri="{FF2B5EF4-FFF2-40B4-BE49-F238E27FC236}">
                <a16:creationId xmlns:a16="http://schemas.microsoft.com/office/drawing/2014/main" id="{795A4EDA-CB6A-4A51-0D11-2EFB1AA0C4A4}"/>
              </a:ext>
            </a:extLst>
          </p:cNvPr>
          <p:cNvSpPr txBox="1"/>
          <p:nvPr/>
        </p:nvSpPr>
        <p:spPr>
          <a:xfrm>
            <a:off x="7730523" y="3203764"/>
            <a:ext cx="4110361" cy="155168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t>ブレーカ：三菱電機機器制御</a:t>
            </a:r>
            <a:r>
              <a:rPr kumimoji="1" lang="ja-JP" altLang="ja-JP" sz="1200" dirty="0">
                <a:solidFill>
                  <a:schemeClr val="dk1"/>
                </a:solidFill>
                <a:effectLst/>
                <a:latin typeface="+mn-lt"/>
                <a:ea typeface="+mn-ea"/>
                <a:cs typeface="+mn-cs"/>
              </a:rPr>
              <a:t>株式会社</a:t>
            </a:r>
            <a:endParaRPr kumimoji="1" lang="en-US" altLang="ja-JP" sz="1200" dirty="0">
              <a:solidFill>
                <a:schemeClr val="dk1"/>
              </a:solidFill>
              <a:effectLst/>
              <a:latin typeface="+mn-lt"/>
              <a:ea typeface="+mn-ea"/>
              <a:cs typeface="+mn-cs"/>
            </a:endParaRPr>
          </a:p>
          <a:p>
            <a:endParaRPr kumimoji="1" lang="en-US" altLang="ja-JP" sz="1200" dirty="0"/>
          </a:p>
          <a:p>
            <a:r>
              <a:rPr kumimoji="1" lang="ja-JP" altLang="en-US" sz="1200" dirty="0"/>
              <a:t>①社名：</a:t>
            </a:r>
            <a:r>
              <a:rPr lang="ja-JP" altLang="en-US" sz="1200" dirty="0"/>
              <a:t>三菱電機</a:t>
            </a:r>
            <a:r>
              <a:rPr kumimoji="1" lang="ja-JP" altLang="en-US" sz="1200" dirty="0"/>
              <a:t>株式会社</a:t>
            </a:r>
          </a:p>
          <a:p>
            <a:r>
              <a:rPr kumimoji="1" lang="ja-JP" altLang="en-US" sz="1200" dirty="0"/>
              <a:t>②部署：</a:t>
            </a:r>
            <a:r>
              <a:rPr kumimoji="1" lang="en-US" altLang="ja-JP" sz="1200" dirty="0"/>
              <a:t>FA</a:t>
            </a:r>
            <a:r>
              <a:rPr kumimoji="1" lang="ja-JP" altLang="en-US" sz="1200" dirty="0"/>
              <a:t>システム事業本部</a:t>
            </a:r>
            <a:endParaRPr kumimoji="1" lang="en-US" altLang="ja-JP" sz="1200" dirty="0"/>
          </a:p>
          <a:p>
            <a:r>
              <a:rPr kumimoji="1" lang="ja-JP" altLang="en-US" sz="1200" dirty="0"/>
              <a:t>③担当者：檀浦　直樹／増岡雄太</a:t>
            </a:r>
          </a:p>
          <a:p>
            <a:r>
              <a:rPr kumimoji="1" lang="ja-JP" altLang="en-US" sz="1200" dirty="0"/>
              <a:t>④</a:t>
            </a:r>
            <a:r>
              <a:rPr lang="ja-JP" altLang="en-US" sz="1200" dirty="0"/>
              <a:t>携帯</a:t>
            </a:r>
            <a:r>
              <a:rPr kumimoji="1" lang="ja-JP" altLang="en-US" sz="1200" dirty="0"/>
              <a:t>　：</a:t>
            </a:r>
            <a:r>
              <a:rPr kumimoji="1" lang="en-US" altLang="ja-JP" sz="1200" dirty="0"/>
              <a:t>090-1481-9315</a:t>
            </a:r>
            <a:r>
              <a:rPr kumimoji="1" lang="ja-JP" altLang="en-US" sz="1200" dirty="0"/>
              <a:t>／</a:t>
            </a:r>
            <a:r>
              <a:rPr kumimoji="1" lang="en-US" altLang="ja-JP" sz="1200" dirty="0"/>
              <a:t>090-4856-9584</a:t>
            </a:r>
          </a:p>
          <a:p>
            <a:r>
              <a:rPr kumimoji="1" lang="en-US" altLang="ja-JP" sz="1200" dirty="0"/>
              <a:t>⑤E-Mail</a:t>
            </a:r>
            <a:r>
              <a:rPr kumimoji="1" lang="ja-JP" altLang="en-US" sz="1200" dirty="0"/>
              <a:t>：</a:t>
            </a:r>
            <a:r>
              <a:rPr kumimoji="1" lang="en-US" altLang="ja-JP" sz="1200" dirty="0"/>
              <a:t>Dannoura.Naoki@dx.MitsubishiElectric.co.jp</a:t>
            </a:r>
          </a:p>
          <a:p>
            <a:r>
              <a:rPr lang="ja-JP" altLang="en-US" sz="1200" dirty="0"/>
              <a:t>　　　　　</a:t>
            </a:r>
            <a:r>
              <a:rPr lang="en-US" altLang="ja-JP" sz="1200" dirty="0"/>
              <a:t>masuoka.yuta@db.MitsubishiElectric.co.jp</a:t>
            </a:r>
            <a:endParaRPr kumimoji="1" lang="ja-JP" altLang="en-US" sz="1200" dirty="0"/>
          </a:p>
        </p:txBody>
      </p:sp>
      <p:sp>
        <p:nvSpPr>
          <p:cNvPr id="14" name="スライド番号プレースホルダー 13">
            <a:extLst>
              <a:ext uri="{FF2B5EF4-FFF2-40B4-BE49-F238E27FC236}">
                <a16:creationId xmlns:a16="http://schemas.microsoft.com/office/drawing/2014/main" id="{CD997810-5FFB-95B5-EFF6-EC8B66D7DE8A}"/>
              </a:ext>
            </a:extLst>
          </p:cNvPr>
          <p:cNvSpPr>
            <a:spLocks noGrp="1"/>
          </p:cNvSpPr>
          <p:nvPr>
            <p:ph type="sldNum" sz="quarter" idx="12"/>
          </p:nvPr>
        </p:nvSpPr>
        <p:spPr/>
        <p:txBody>
          <a:bodyPr/>
          <a:lstStyle/>
          <a:p>
            <a:fld id="{E7784300-A231-4CE8-BF2A-B73085566916}" type="slidenum">
              <a:rPr kumimoji="1" lang="ja-JP" altLang="en-US" smtClean="0"/>
              <a:t>70</a:t>
            </a:fld>
            <a:r>
              <a:rPr kumimoji="1" lang="ja-JP" altLang="en-US"/>
              <a:t>ページ</a:t>
            </a:r>
            <a:endParaRPr kumimoji="1" lang="ja-JP" altLang="en-US" dirty="0"/>
          </a:p>
        </p:txBody>
      </p:sp>
    </p:spTree>
    <p:extLst>
      <p:ext uri="{BB962C8B-B14F-4D97-AF65-F5344CB8AC3E}">
        <p14:creationId xmlns:p14="http://schemas.microsoft.com/office/powerpoint/2010/main" val="68938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970365" y="76323"/>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配線について①</a:t>
            </a:r>
          </a:p>
        </p:txBody>
      </p:sp>
      <p:sp>
        <p:nvSpPr>
          <p:cNvPr id="30724" name="Text Box 4"/>
          <p:cNvSpPr txBox="1">
            <a:spLocks noChangeArrowheads="1"/>
          </p:cNvSpPr>
          <p:nvPr/>
        </p:nvSpPr>
        <p:spPr bwMode="auto">
          <a:xfrm>
            <a:off x="6520123" y="1125150"/>
            <a:ext cx="5099539" cy="1785104"/>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ja-JP" altLang="en-US" sz="2000" dirty="0"/>
              <a:t>　参照規格：</a:t>
            </a:r>
            <a:r>
              <a:rPr lang="en-US" altLang="ja-JP" sz="2000" dirty="0"/>
              <a:t>NEC</a:t>
            </a:r>
            <a:r>
              <a:rPr lang="ja-JP" altLang="en-US" sz="2000" dirty="0"/>
              <a:t>　</a:t>
            </a:r>
            <a:r>
              <a:rPr lang="en-US" altLang="ja-JP" sz="2000" dirty="0"/>
              <a:t>430.53(D) , NEC 430.28 ,    </a:t>
            </a:r>
          </a:p>
          <a:p>
            <a:pPr>
              <a:buNone/>
            </a:pPr>
            <a:r>
              <a:rPr lang="en-US" altLang="ja-JP" sz="2000" dirty="0"/>
              <a:t>                     NEC Section 409 ,</a:t>
            </a:r>
          </a:p>
          <a:p>
            <a:pPr>
              <a:buNone/>
            </a:pPr>
            <a:r>
              <a:rPr lang="en-US" altLang="ja-JP" sz="2000" dirty="0"/>
              <a:t>                     UL508A Section 31.4.3</a:t>
            </a:r>
            <a:r>
              <a:rPr lang="ja-JP" altLang="en-US" sz="2000" dirty="0"/>
              <a:t> </a:t>
            </a:r>
            <a:r>
              <a:rPr lang="en-US" altLang="ja-JP" sz="2000" dirty="0"/>
              <a:t>,       </a:t>
            </a:r>
          </a:p>
          <a:p>
            <a:pPr>
              <a:buNone/>
            </a:pPr>
            <a:r>
              <a:rPr lang="en-US" altLang="ja-JP" sz="2000" dirty="0"/>
              <a:t>                     NFPA70 , NFPA79</a:t>
            </a:r>
            <a:r>
              <a:rPr lang="ja-JP" altLang="en-US" sz="2000" dirty="0"/>
              <a:t>　（一例）</a:t>
            </a:r>
            <a:endParaRPr lang="en-US" altLang="ja-JP" sz="2000" dirty="0"/>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2" name="図 1"/>
          <p:cNvPicPr>
            <a:picLocks noChangeAspect="1"/>
          </p:cNvPicPr>
          <p:nvPr/>
        </p:nvPicPr>
        <p:blipFill>
          <a:blip r:embed="rId2"/>
          <a:stretch>
            <a:fillRect/>
          </a:stretch>
        </p:blipFill>
        <p:spPr>
          <a:xfrm>
            <a:off x="725302" y="905973"/>
            <a:ext cx="5283612" cy="2004281"/>
          </a:xfrm>
          <a:prstGeom prst="rect">
            <a:avLst/>
          </a:prstGeom>
        </p:spPr>
      </p:pic>
      <p:sp>
        <p:nvSpPr>
          <p:cNvPr id="5" name="左矢印 4"/>
          <p:cNvSpPr/>
          <p:nvPr/>
        </p:nvSpPr>
        <p:spPr bwMode="auto">
          <a:xfrm>
            <a:off x="9023420" y="3516923"/>
            <a:ext cx="2596241" cy="239204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5250" tIns="47625" rIns="95250" bIns="47625" numCol="1" rtlCol="0" anchor="t" anchorCtr="0" compatLnSpc="1">
            <a:prstTxWarp prst="textNoShape">
              <a:avLst/>
            </a:prstTxWarp>
            <a:spAutoFit/>
          </a:bodyPr>
          <a:lstStyle/>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r>
              <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rPr>
              <a:t>アークガスは、　　　主に端子部から　　排出されます</a:t>
            </a:r>
            <a:endParaRPr kumimoji="0" lang="en-US" altLang="ja-JP" sz="16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indent="0" algn="ctr" defTabSz="885825" rtl="0" eaLnBrk="0" fontAlgn="base" latinLnBrk="0" hangingPunct="0">
              <a:lnSpc>
                <a:spcPct val="100000"/>
              </a:lnSpc>
              <a:spcBef>
                <a:spcPct val="50000"/>
              </a:spcBef>
              <a:spcAft>
                <a:spcPct val="0"/>
              </a:spcAft>
              <a:buClr>
                <a:srgbClr val="000099"/>
              </a:buClr>
              <a:buSzTx/>
              <a:buFont typeface="Symbol" pitchFamily="18" charset="2"/>
              <a:buNone/>
              <a:tabLst/>
            </a:pPr>
            <a:endParaRPr kumimoji="0" lang="ja-JP" altLang="en-US" sz="1600" b="0" i="0" u="none" strike="noStrike" cap="none" normalizeH="0" baseline="0" dirty="0">
              <a:ln>
                <a:noFill/>
              </a:ln>
              <a:solidFill>
                <a:schemeClr val="tx1"/>
              </a:solidFill>
              <a:effectLst/>
              <a:latin typeface="ＭＳ Ｐゴシック" pitchFamily="50" charset="-128"/>
              <a:ea typeface="ＭＳ Ｐゴシック" pitchFamily="50" charset="-128"/>
            </a:endParaRPr>
          </a:p>
        </p:txBody>
      </p:sp>
      <p:pic>
        <p:nvPicPr>
          <p:cNvPr id="4" name="図 3"/>
          <p:cNvPicPr>
            <a:picLocks noChangeAspect="1"/>
          </p:cNvPicPr>
          <p:nvPr/>
        </p:nvPicPr>
        <p:blipFill>
          <a:blip r:embed="rId3"/>
          <a:stretch>
            <a:fillRect/>
          </a:stretch>
        </p:blipFill>
        <p:spPr>
          <a:xfrm>
            <a:off x="552450" y="3191407"/>
            <a:ext cx="8343900" cy="3067050"/>
          </a:xfrm>
          <a:prstGeom prst="rect">
            <a:avLst/>
          </a:prstGeom>
        </p:spPr>
      </p:pic>
      <p:sp>
        <p:nvSpPr>
          <p:cNvPr id="3" name="テキスト ボックス 2">
            <a:extLst>
              <a:ext uri="{FF2B5EF4-FFF2-40B4-BE49-F238E27FC236}">
                <a16:creationId xmlns:a16="http://schemas.microsoft.com/office/drawing/2014/main" id="{F2082545-A2F9-1FF2-7468-AEB6CDC64154}"/>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kumimoji="1" lang="en-US" altLang="ja-JP" dirty="0"/>
              <a:t>4</a:t>
            </a:r>
            <a:endParaRPr kumimoji="1" lang="ja-JP" altLang="en-US" dirty="0"/>
          </a:p>
        </p:txBody>
      </p:sp>
      <p:sp>
        <p:nvSpPr>
          <p:cNvPr id="9" name="スライド番号プレースホルダー 8">
            <a:extLst>
              <a:ext uri="{FF2B5EF4-FFF2-40B4-BE49-F238E27FC236}">
                <a16:creationId xmlns:a16="http://schemas.microsoft.com/office/drawing/2014/main" id="{A4061AC0-EAFE-9C8F-BF7A-5066AB42B653}"/>
              </a:ext>
            </a:extLst>
          </p:cNvPr>
          <p:cNvSpPr>
            <a:spLocks noGrp="1"/>
          </p:cNvSpPr>
          <p:nvPr>
            <p:ph type="sldNum" sz="quarter" idx="12"/>
          </p:nvPr>
        </p:nvSpPr>
        <p:spPr/>
        <p:txBody>
          <a:bodyPr/>
          <a:lstStyle/>
          <a:p>
            <a:fld id="{EE6B4B11-9538-48C2-A03B-57C923024A3C}" type="slidenum">
              <a:rPr kumimoji="1" lang="ja-JP" altLang="en-US" smtClean="0"/>
              <a:t>8</a:t>
            </a:fld>
            <a:r>
              <a:rPr kumimoji="1" lang="ja-JP" altLang="en-US"/>
              <a:t>ページ</a:t>
            </a:r>
            <a:endParaRPr kumimoji="1" lang="ja-JP" altLang="en-US" dirty="0"/>
          </a:p>
        </p:txBody>
      </p:sp>
    </p:spTree>
    <p:extLst>
      <p:ext uri="{BB962C8B-B14F-4D97-AF65-F5344CB8AC3E}">
        <p14:creationId xmlns:p14="http://schemas.microsoft.com/office/powerpoint/2010/main" val="241705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1847721" y="71779"/>
            <a:ext cx="4248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ブレーカ</a:t>
            </a:r>
            <a:r>
              <a:rPr lang="ja-JP" altLang="en-US" sz="2800" b="1" dirty="0">
                <a:solidFill>
                  <a:srgbClr val="000000"/>
                </a:solidFill>
                <a:latin typeface="ＭＳ Ｐゴシック" pitchFamily="50" charset="-128"/>
              </a:rPr>
              <a:t>の</a:t>
            </a:r>
            <a:r>
              <a:rPr kumimoji="1" lang="ja-JP" altLang="en-US" sz="2800" b="1"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rPr>
              <a:t>配線について②</a:t>
            </a:r>
          </a:p>
        </p:txBody>
      </p:sp>
      <p:sp>
        <p:nvSpPr>
          <p:cNvPr id="30724" name="Text Box 4"/>
          <p:cNvSpPr txBox="1">
            <a:spLocks noChangeArrowheads="1"/>
          </p:cNvSpPr>
          <p:nvPr/>
        </p:nvSpPr>
        <p:spPr bwMode="auto">
          <a:xfrm>
            <a:off x="523769" y="829411"/>
            <a:ext cx="11153365" cy="5570756"/>
          </a:xfrm>
          <a:prstGeom prst="rect">
            <a:avLst/>
          </a:prstGeom>
          <a:solidFill>
            <a:schemeClr val="accent1">
              <a:lumMod val="20000"/>
              <a:lumOff val="80000"/>
            </a:schemeClr>
          </a:solidFill>
          <a:ln>
            <a:solidFill>
              <a:schemeClr val="tx1"/>
            </a:solidFill>
          </a:ln>
          <a:effectLst/>
        </p:spPr>
        <p:txBody>
          <a:bodyPr wrap="square">
            <a:spAutoFit/>
          </a:bodyPr>
          <a:lstStyle>
            <a:lvl1pPr algn="l">
              <a:spcBef>
                <a:spcPct val="20000"/>
              </a:spcBef>
              <a:buChar char="•"/>
              <a:defRPr kumimoji="1" sz="3200">
                <a:solidFill>
                  <a:schemeClr val="tx1"/>
                </a:solidFill>
                <a:latin typeface="Times New Roman" pitchFamily="18" charset="0"/>
                <a:ea typeface="ＭＳ Ｐゴシック" pitchFamily="50" charset="-128"/>
              </a:defRPr>
            </a:lvl1pPr>
            <a:lvl2pPr marL="742950" indent="-285750" algn="l">
              <a:spcBef>
                <a:spcPct val="20000"/>
              </a:spcBef>
              <a:buChar char="–"/>
              <a:defRPr kumimoji="1" sz="2800">
                <a:solidFill>
                  <a:schemeClr val="tx1"/>
                </a:solidFill>
                <a:latin typeface="Times New Roman" pitchFamily="18" charset="0"/>
                <a:ea typeface="ＭＳ Ｐゴシック" pitchFamily="50" charset="-128"/>
              </a:defRPr>
            </a:lvl2pPr>
            <a:lvl3pPr marL="1143000" indent="-228600" algn="l">
              <a:spcBef>
                <a:spcPct val="20000"/>
              </a:spcBef>
              <a:buChar char="•"/>
              <a:defRPr kumimoji="1" sz="2400">
                <a:solidFill>
                  <a:schemeClr val="tx1"/>
                </a:solidFill>
                <a:latin typeface="Times New Roman" pitchFamily="18" charset="0"/>
                <a:ea typeface="ＭＳ Ｐゴシック" pitchFamily="50" charset="-128"/>
              </a:defRPr>
            </a:lvl3pPr>
            <a:lvl4pPr marL="1600200" indent="-228600" algn="l">
              <a:spcBef>
                <a:spcPct val="20000"/>
              </a:spcBef>
              <a:buChar char="–"/>
              <a:defRPr kumimoji="1" sz="2000">
                <a:solidFill>
                  <a:schemeClr val="tx1"/>
                </a:solidFill>
                <a:latin typeface="Times New Roman" pitchFamily="18" charset="0"/>
                <a:ea typeface="ＭＳ Ｐゴシック" pitchFamily="50" charset="-128"/>
              </a:defRPr>
            </a:lvl4pPr>
            <a:lvl5pPr marL="2057400" indent="-228600" algn="l">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buNone/>
            </a:pPr>
            <a:r>
              <a:rPr lang="en-US" altLang="ja-JP" sz="2000" dirty="0"/>
              <a:t>NEC 430.28 (1) </a:t>
            </a:r>
            <a:r>
              <a:rPr lang="ja-JP" altLang="en-US" sz="2000" dirty="0"/>
              <a:t>と </a:t>
            </a:r>
            <a:r>
              <a:rPr lang="en-US" altLang="ja-JP" sz="2000" dirty="0"/>
              <a:t>UL 508A 31.4.3 (b)</a:t>
            </a:r>
            <a:r>
              <a:rPr lang="ja-JP" altLang="en-US" sz="2000" dirty="0"/>
              <a:t>におけるタップルール概要</a:t>
            </a:r>
            <a:endParaRPr lang="en-US" altLang="ja-JP" sz="2000" dirty="0"/>
          </a:p>
          <a:p>
            <a:pPr>
              <a:buNone/>
            </a:pPr>
            <a:endParaRPr lang="en-US" altLang="ja-JP" sz="2000" dirty="0"/>
          </a:p>
          <a:p>
            <a:pPr>
              <a:buNone/>
            </a:pPr>
            <a:r>
              <a:rPr lang="ja-JP" altLang="en-US" sz="2000" dirty="0"/>
              <a:t>①フィールドワイヤリングでの条件を踏まえ、配線電流許容はフィーダ ブレーカーの</a:t>
            </a:r>
            <a:endParaRPr lang="en-US" altLang="ja-JP" sz="2000" dirty="0"/>
          </a:p>
          <a:p>
            <a:pPr>
              <a:buNone/>
            </a:pPr>
            <a:r>
              <a:rPr lang="ja-JP" altLang="en-US" sz="2000" dirty="0"/>
              <a:t>　定格電流の</a:t>
            </a:r>
            <a:r>
              <a:rPr lang="en-US" altLang="ja-JP" sz="2000" dirty="0"/>
              <a:t>1/10</a:t>
            </a:r>
            <a:r>
              <a:rPr lang="ja-JP" altLang="en-US" sz="2000" dirty="0"/>
              <a:t>以上、且つ距離は</a:t>
            </a:r>
            <a:r>
              <a:rPr lang="en-US" altLang="ja-JP" sz="2000" dirty="0"/>
              <a:t>3m</a:t>
            </a:r>
            <a:r>
              <a:rPr lang="ja-JP" altLang="en-US" sz="2000" dirty="0"/>
              <a:t>以下 。</a:t>
            </a:r>
            <a:endParaRPr lang="en-US" altLang="ja-JP" sz="2000" dirty="0"/>
          </a:p>
          <a:p>
            <a:pPr>
              <a:buNone/>
            </a:pPr>
            <a:r>
              <a:rPr lang="ja-JP" altLang="en-US" sz="2000" dirty="0"/>
              <a:t>②配線電流許容はフィーダ ブレーカーの定格電流の</a:t>
            </a:r>
            <a:r>
              <a:rPr lang="en-US" altLang="ja-JP" sz="2000" dirty="0"/>
              <a:t>1/3</a:t>
            </a:r>
            <a:r>
              <a:rPr lang="ja-JP" altLang="en-US" sz="2000" dirty="0"/>
              <a:t>以上、且つ距離は</a:t>
            </a:r>
            <a:r>
              <a:rPr lang="en-US" altLang="ja-JP" sz="2000" dirty="0"/>
              <a:t>7.5m</a:t>
            </a:r>
            <a:r>
              <a:rPr lang="ja-JP" altLang="en-US" sz="2000" dirty="0"/>
              <a:t>以下 。</a:t>
            </a:r>
            <a:endParaRPr lang="en-US" altLang="ja-JP" sz="2000" dirty="0"/>
          </a:p>
          <a:p>
            <a:pPr>
              <a:buNone/>
            </a:pPr>
            <a:r>
              <a:rPr lang="en-US" altLang="ja-JP" sz="2000" dirty="0"/>
              <a:t>※</a:t>
            </a:r>
            <a:r>
              <a:rPr lang="ja-JP" altLang="en-US" sz="2000" dirty="0"/>
              <a:t>詳細は参照規格にてご確認願います。</a:t>
            </a:r>
            <a:endParaRPr lang="en-US" altLang="ja-JP" sz="2000" dirty="0"/>
          </a:p>
          <a:p>
            <a:pPr>
              <a:buNone/>
            </a:pPr>
            <a:r>
              <a:rPr lang="ja-JP" altLang="en-US" sz="2000" dirty="0"/>
              <a:t>参考例：　　　　　</a:t>
            </a: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endParaRPr lang="en-US" altLang="ja-JP" sz="2000" dirty="0"/>
          </a:p>
          <a:p>
            <a:pPr>
              <a:buNone/>
            </a:pPr>
            <a:r>
              <a:rPr lang="en-US" altLang="ja-JP" sz="2000" dirty="0"/>
              <a:t> </a:t>
            </a:r>
            <a:endParaRPr kumimoji="1" lang="ja-JP" altLang="en-US" sz="1800" b="0" i="0" u="none" strike="noStrike" kern="1200" cap="none" spc="0" normalizeH="0" baseline="0" noProof="0" dirty="0">
              <a:ln>
                <a:noFill/>
              </a:ln>
              <a:solidFill>
                <a:srgbClr val="000000"/>
              </a:solidFill>
              <a:effectLst/>
              <a:uLnTx/>
              <a:uFillTx/>
              <a:latin typeface="ＭＳ Ｐゴシック" pitchFamily="50" charset="-128"/>
              <a:ea typeface="ＭＳ Ｐゴシック" pitchFamily="50" charset="-128"/>
              <a:cs typeface="+mn-cs"/>
            </a:endParaRPr>
          </a:p>
        </p:txBody>
      </p:sp>
      <p:pic>
        <p:nvPicPr>
          <p:cNvPr id="4" name="図 3"/>
          <p:cNvPicPr>
            <a:picLocks noChangeAspect="1"/>
          </p:cNvPicPr>
          <p:nvPr/>
        </p:nvPicPr>
        <p:blipFill>
          <a:blip r:embed="rId2"/>
          <a:stretch>
            <a:fillRect/>
          </a:stretch>
        </p:blipFill>
        <p:spPr>
          <a:xfrm>
            <a:off x="3593634" y="3091642"/>
            <a:ext cx="5004732" cy="3160878"/>
          </a:xfrm>
          <a:prstGeom prst="rect">
            <a:avLst/>
          </a:prstGeom>
        </p:spPr>
      </p:pic>
      <p:sp>
        <p:nvSpPr>
          <p:cNvPr id="2" name="テキスト ボックス 1">
            <a:extLst>
              <a:ext uri="{FF2B5EF4-FFF2-40B4-BE49-F238E27FC236}">
                <a16:creationId xmlns:a16="http://schemas.microsoft.com/office/drawing/2014/main" id="{FE9A947B-7DE7-A825-2C04-A3B4C3C3652E}"/>
              </a:ext>
            </a:extLst>
          </p:cNvPr>
          <p:cNvSpPr txBox="1"/>
          <p:nvPr/>
        </p:nvSpPr>
        <p:spPr>
          <a:xfrm>
            <a:off x="355600" y="148723"/>
            <a:ext cx="1236236" cy="369332"/>
          </a:xfrm>
          <a:prstGeom prst="rect">
            <a:avLst/>
          </a:prstGeom>
          <a:noFill/>
          <a:ln w="38100">
            <a:solidFill>
              <a:schemeClr val="tx1"/>
            </a:solidFill>
          </a:ln>
        </p:spPr>
        <p:txBody>
          <a:bodyPr wrap="none" rtlCol="0">
            <a:spAutoFit/>
          </a:bodyPr>
          <a:lstStyle/>
          <a:p>
            <a:r>
              <a:rPr kumimoji="1" lang="ja-JP" altLang="en-US" dirty="0"/>
              <a:t>参考資料</a:t>
            </a:r>
            <a:r>
              <a:rPr lang="en-US" altLang="ja-JP" dirty="0"/>
              <a:t>5</a:t>
            </a:r>
            <a:endParaRPr kumimoji="1" lang="ja-JP" altLang="en-US" dirty="0"/>
          </a:p>
        </p:txBody>
      </p:sp>
      <p:sp>
        <p:nvSpPr>
          <p:cNvPr id="7" name="スライド番号プレースホルダー 6">
            <a:extLst>
              <a:ext uri="{FF2B5EF4-FFF2-40B4-BE49-F238E27FC236}">
                <a16:creationId xmlns:a16="http://schemas.microsoft.com/office/drawing/2014/main" id="{4DA81DC0-1628-437F-1EE6-0CE47D9876C2}"/>
              </a:ext>
            </a:extLst>
          </p:cNvPr>
          <p:cNvSpPr>
            <a:spLocks noGrp="1"/>
          </p:cNvSpPr>
          <p:nvPr>
            <p:ph type="sldNum" sz="quarter" idx="12"/>
          </p:nvPr>
        </p:nvSpPr>
        <p:spPr/>
        <p:txBody>
          <a:bodyPr/>
          <a:lstStyle/>
          <a:p>
            <a:fld id="{EE6B4B11-9538-48C2-A03B-57C923024A3C}" type="slidenum">
              <a:rPr kumimoji="1" lang="ja-JP" altLang="en-US" smtClean="0"/>
              <a:t>9</a:t>
            </a:fld>
            <a:r>
              <a:rPr kumimoji="1" lang="ja-JP" altLang="en-US"/>
              <a:t>ページ</a:t>
            </a:r>
            <a:endParaRPr kumimoji="1" lang="ja-JP" altLang="en-US" dirty="0"/>
          </a:p>
        </p:txBody>
      </p:sp>
    </p:spTree>
    <p:extLst>
      <p:ext uri="{BB962C8B-B14F-4D97-AF65-F5344CB8AC3E}">
        <p14:creationId xmlns:p14="http://schemas.microsoft.com/office/powerpoint/2010/main" val="12233566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6521</TotalTime>
  <Words>8625</Words>
  <PresentationFormat>ワイド画面</PresentationFormat>
  <Paragraphs>1830</Paragraphs>
  <Slides>70</Slides>
  <Notes>0</Notes>
  <HiddenSlides>1</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70</vt:i4>
      </vt:variant>
    </vt:vector>
  </HeadingPairs>
  <TitlesOfParts>
    <vt:vector size="81" baseType="lpstr">
      <vt:lpstr>HGSｺﾞｼｯｸE</vt:lpstr>
      <vt:lpstr>ＭＳ Ｐゴシック</vt:lpstr>
      <vt:lpstr>游ゴシック</vt:lpstr>
      <vt:lpstr>游ゴシック Light</vt:lpstr>
      <vt:lpstr>Arial</vt:lpstr>
      <vt:lpstr>Calibri</vt:lpstr>
      <vt:lpstr>Segoe UI</vt:lpstr>
      <vt:lpstr>Symbol</vt:lpstr>
      <vt:lpstr>Wingdings</vt:lpstr>
      <vt:lpstr>Office テーマ</vt:lpstr>
      <vt:lpstr>1_Office テーマ</vt:lpstr>
      <vt:lpstr>北米向制御盤内の オサダ製SCCR認定端子台を使用した配線分岐方法</vt:lpstr>
      <vt:lpstr>改定履歴</vt:lpstr>
      <vt:lpstr>目次</vt:lpstr>
      <vt:lpstr>1.　配線分岐の方法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参考1.1　オサダ　端子台総合カタログ　2022.12版の訂正箇所①</vt:lpstr>
      <vt:lpstr>2.0.1　修正箇所について（2023.6.2提示仕様からの修正箇所）</vt:lpstr>
      <vt:lpstr>PowerPoint プレゼンテーション</vt:lpstr>
      <vt:lpstr>2.0.2　　分岐端子台の配線方法 　　　　　オサダ製分岐端子台と富士電機製ブレーカの組合せ配線例</vt:lpstr>
      <vt:lpstr>PowerPoint プレゼンテーション</vt:lpstr>
      <vt:lpstr>2.1.1.1　125AF　BW125JAGU+OTP-6000N-5-3P-SCCR 　　　　　組合せ認定SCCR：30kA(AC480V以下）</vt:lpstr>
      <vt:lpstr>OTP-6000Nシリーズとコンビネーション</vt:lpstr>
      <vt:lpstr>2.1.1.2　125AF　BW125RAGU+OTP-6000N-5-3P-SCCR 　　　 組合せ認定SCCR：50kA(AC480V以下）</vt:lpstr>
      <vt:lpstr>OTP-6000Nシリーズとコンビネーション</vt:lpstr>
      <vt:lpstr>2.1.1.3　250AF　BW250JAGU+OTP-9000-3P-M10-SCCR 　　　 組合せ認定SCCR：30kA(AC480V以下）</vt:lpstr>
      <vt:lpstr>OTP-9000シリーズとコンビネーション</vt:lpstr>
      <vt:lpstr>2.1.1.4　250AF　BW250RAGU+OTP-2000-3-3P-SCCR 　　　組合せ認定SCCR：50kA(AC480V以下　200A以下）</vt:lpstr>
      <vt:lpstr>OTP-2000シリーズとコンビネーション</vt:lpstr>
      <vt:lpstr>2.1.1.5　250AF　BW250RAGU+OTP-9000-M10-3P-SCCR 　　　 組合せ認定SCCR：30KA(AC480V以下）</vt:lpstr>
      <vt:lpstr>OTP-9000シリーズとコンビネーション</vt:lpstr>
      <vt:lpstr>2.1.1.6　400AF　BW400RAGU+OTP-7000-3P-SCCR                組合せ認定SCCR：50kA(AC480V以下）</vt:lpstr>
      <vt:lpstr>OTP-7000シリーズとコンビネーション</vt:lpstr>
      <vt:lpstr>PowerPoint プレゼンテーション</vt:lpstr>
      <vt:lpstr>2.1.1.8　400AF　BW400RAGU+OK-700SEF-3-SCCR           組合せ認定SCCR：50kA(AC480V以下）</vt:lpstr>
      <vt:lpstr>2.1.1.9　630AF　BW630RAGU+OK-700SF-SCCR 　　　　組合せ認定SCCR：50kA(AC480V以下　600A以下）</vt:lpstr>
      <vt:lpstr>2.1.1.10　630AF　BW630RAGU+OK-700SFF-3-SCCR           組合せ認定SCCR：50kA(AC480V以下）</vt:lpstr>
      <vt:lpstr>PowerPoint プレゼンテーション</vt:lpstr>
      <vt:lpstr>2.1.2.1　50AF　BW50RBGU+OTP-80N-2-3P-SCCR              組合せ認定SCCR：18kA(AC240V以下）</vt:lpstr>
      <vt:lpstr>OTP-80Nシリーズとコンビネーション</vt:lpstr>
      <vt:lpstr>2.1.2.2　100AF　BW100EAGU+OTP-6000N-5-3P-SCCR               組合せ認定SCCR：14kA(AC240V以下）</vt:lpstr>
      <vt:lpstr>OTP-6000Nシリーズとコンビネーション</vt:lpstr>
      <vt:lpstr>2.1.2.3　125AF　BW125JAGU+OTP-6000N-5-3P-SCCR                組合せ認定SCCR：50kA(AC240V以下）</vt:lpstr>
      <vt:lpstr>OTP-6000Nシリーズとコンビネーション</vt:lpstr>
      <vt:lpstr>2.1.2.4　250AF　BW250JAGU+OTP-9000-3P-M10-SCCR              組合せ認定SCCR：50kA(AC240V以下）</vt:lpstr>
      <vt:lpstr>OTP-9000シリーズとコンビネーション</vt:lpstr>
      <vt:lpstr>2.1.2.5　250AF　BW250RAGU+OTP-9000-3P-M10-SCCR                   組合せ認定SCCR：50kA(AC240V以）</vt:lpstr>
      <vt:lpstr>OTP-9000シリーズとコンビネーション</vt:lpstr>
      <vt:lpstr>2.1.2.6　400AF　BW400SAGU+OTP-7000-3P-SCCR                  組合せ認定SCCR：50kA(AC240V以下）</vt:lpstr>
      <vt:lpstr>OTP-7000シリーズとコンビネーション</vt:lpstr>
      <vt:lpstr>PowerPoint プレゼンテーション</vt:lpstr>
      <vt:lpstr>2.2.1.1　100AF　NF100HRU+OTP-6000N-5-3P-SCCR 　　　 組合せ認定SCCR：18kA(AC480V以下）</vt:lpstr>
      <vt:lpstr>OTP-6000Nシリーズとコンビネーション</vt:lpstr>
      <vt:lpstr>2.2.1.2　125AF　NF125-HVU+OTP-1000N-3P-SCCR 　　　 組合せ認定SCCR：35kA(AC480V以下）</vt:lpstr>
      <vt:lpstr>OTP-1000シリーズとコンビネーション</vt:lpstr>
      <vt:lpstr>2.2.1.3　250AF　NF250-HVU+OTP-2000-3-3P-SCCR（225A/250A使用不可） 　　　組合せ認定SCCR：35kA(AC480V以下　200A以下）</vt:lpstr>
      <vt:lpstr>OTP-2000シリーズとコンビネーション</vt:lpstr>
      <vt:lpstr>2.2.1.4　400AF NF400-SWU+OTP-8000-3-3P-SCCR                組合せ認定SCCR：35kA(AC480V以下）</vt:lpstr>
      <vt:lpstr>OTP-8000シリーズとコンビネーション</vt:lpstr>
      <vt:lpstr>PowerPoint プレゼンテーション</vt:lpstr>
      <vt:lpstr>2.2.2.1　100AF　NF100SRU+OTP-6000N-5-3P-SCCR 　　　 組合せ認定SCCR：25kA(AC240V以下）</vt:lpstr>
      <vt:lpstr>OTP-6000Nシリーズとコンビネーション</vt:lpstr>
      <vt:lpstr>2.2.2.2　100AF　NF100HRU+OTP-6000N-5-3P-SCCR 　　　 組合せ認定SCCR：35kA(AC240V以下）</vt:lpstr>
      <vt:lpstr>OTP-6000Nシリーズとコンビネーション</vt:lpstr>
      <vt:lpstr>2.2.2.3　250AF NF250-CVU+OTP-2000-3-3P-SCCR（225A/250A使用不可） 　　　 組合せ認定SCCR：35kA(AC240V以下　200A以下）</vt:lpstr>
      <vt:lpstr>OTP-2000シリーズとコンビネーション</vt:lpstr>
      <vt:lpstr>2.2.2.4　400AF　NF400-SWU+OTP-7000-3P-SCCR                組合せ認定SCCR：35kA(AC240V以下）</vt:lpstr>
      <vt:lpstr>OTP-7000シリーズとコンビネーション</vt:lpstr>
      <vt:lpstr>2.3　オサダ端子台のULファイル</vt:lpstr>
      <vt:lpstr>2.4　オサダ端子台の参考図面</vt:lpstr>
      <vt:lpstr>3.　制御盤製作事例について</vt:lpstr>
      <vt:lpstr>3.2　CB-TB配線比較</vt:lpstr>
      <vt:lpstr>4　問合せ窓口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2023-09-07T01:06:29Z</cp:lastPrinted>
  <dcterms:created xsi:type="dcterms:W3CDTF">2023-06-29T01:22:18Z</dcterms:created>
  <dcterms:modified xsi:type="dcterms:W3CDTF">2024-01-29T04:07:36Z</dcterms:modified>
</cp:coreProperties>
</file>